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bmp" ContentType="image/bmp"/>
  <Default Extension="jpeg" ContentType="image/jpeg"/>
  <Default Extension="rels" ContentType="application/vnd.openxmlformats-package.relationships+xml"/>
  <Default Extension="vml" ContentType="application/vnd.openxmlformats-officedocument.vmlDrawing"/>
  <Default Extension="gif" ContentType="image/gif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4018" r:id="rId1"/>
  </p:sldMasterIdLst>
  <p:notesMasterIdLst>
    <p:notesMasterId r:id="rId301"/>
  </p:notesMasterIdLst>
  <p:handoutMasterIdLst>
    <p:handoutMasterId r:id="rId302"/>
  </p:handoutMasterIdLst>
  <p:sldIdLst>
    <p:sldId id="393" r:id="rId2"/>
    <p:sldId id="697" r:id="rId3"/>
    <p:sldId id="810" r:id="rId4"/>
    <p:sldId id="813" r:id="rId5"/>
    <p:sldId id="817" r:id="rId6"/>
    <p:sldId id="815" r:id="rId7"/>
    <p:sldId id="816" r:id="rId8"/>
    <p:sldId id="820" r:id="rId9"/>
    <p:sldId id="821" r:id="rId10"/>
    <p:sldId id="822" r:id="rId11"/>
    <p:sldId id="823" r:id="rId12"/>
    <p:sldId id="824" r:id="rId13"/>
    <p:sldId id="825" r:id="rId14"/>
    <p:sldId id="826" r:id="rId15"/>
    <p:sldId id="819" r:id="rId16"/>
    <p:sldId id="827" r:id="rId17"/>
    <p:sldId id="828" r:id="rId18"/>
    <p:sldId id="829" r:id="rId19"/>
    <p:sldId id="830" r:id="rId20"/>
    <p:sldId id="831" r:id="rId21"/>
    <p:sldId id="832" r:id="rId22"/>
    <p:sldId id="833" r:id="rId23"/>
    <p:sldId id="713" r:id="rId24"/>
    <p:sldId id="714" r:id="rId25"/>
    <p:sldId id="709" r:id="rId26"/>
    <p:sldId id="710" r:id="rId27"/>
    <p:sldId id="711" r:id="rId28"/>
    <p:sldId id="712" r:id="rId29"/>
    <p:sldId id="716" r:id="rId30"/>
    <p:sldId id="789" r:id="rId31"/>
    <p:sldId id="694" r:id="rId32"/>
    <p:sldId id="721" r:id="rId33"/>
    <p:sldId id="719" r:id="rId34"/>
    <p:sldId id="661" r:id="rId35"/>
    <p:sldId id="256" r:id="rId36"/>
    <p:sldId id="265" r:id="rId37"/>
    <p:sldId id="281" r:id="rId38"/>
    <p:sldId id="258" r:id="rId39"/>
    <p:sldId id="261" r:id="rId40"/>
    <p:sldId id="257" r:id="rId41"/>
    <p:sldId id="259" r:id="rId42"/>
    <p:sldId id="260" r:id="rId43"/>
    <p:sldId id="284" r:id="rId44"/>
    <p:sldId id="262" r:id="rId45"/>
    <p:sldId id="263" r:id="rId46"/>
    <p:sldId id="264" r:id="rId47"/>
    <p:sldId id="266" r:id="rId48"/>
    <p:sldId id="282" r:id="rId49"/>
    <p:sldId id="267" r:id="rId50"/>
    <p:sldId id="285" r:id="rId51"/>
    <p:sldId id="283" r:id="rId52"/>
    <p:sldId id="286" r:id="rId53"/>
    <p:sldId id="287" r:id="rId54"/>
    <p:sldId id="288" r:id="rId55"/>
    <p:sldId id="290" r:id="rId56"/>
    <p:sldId id="291" r:id="rId57"/>
    <p:sldId id="293" r:id="rId58"/>
    <p:sldId id="292" r:id="rId59"/>
    <p:sldId id="294" r:id="rId60"/>
    <p:sldId id="342" r:id="rId61"/>
    <p:sldId id="340" r:id="rId62"/>
    <p:sldId id="296" r:id="rId63"/>
    <p:sldId id="341" r:id="rId64"/>
    <p:sldId id="470" r:id="rId65"/>
    <p:sldId id="297" r:id="rId66"/>
    <p:sldId id="471" r:id="rId67"/>
    <p:sldId id="299" r:id="rId68"/>
    <p:sldId id="300" r:id="rId69"/>
    <p:sldId id="301" r:id="rId70"/>
    <p:sldId id="302" r:id="rId71"/>
    <p:sldId id="472" r:id="rId72"/>
    <p:sldId id="303" r:id="rId73"/>
    <p:sldId id="304" r:id="rId74"/>
    <p:sldId id="333" r:id="rId75"/>
    <p:sldId id="334" r:id="rId76"/>
    <p:sldId id="335" r:id="rId77"/>
    <p:sldId id="329" r:id="rId78"/>
    <p:sldId id="332" r:id="rId79"/>
    <p:sldId id="473" r:id="rId80"/>
    <p:sldId id="348" r:id="rId81"/>
    <p:sldId id="350" r:id="rId82"/>
    <p:sldId id="351" r:id="rId83"/>
    <p:sldId id="352" r:id="rId84"/>
    <p:sldId id="353" r:id="rId85"/>
    <p:sldId id="354" r:id="rId86"/>
    <p:sldId id="355" r:id="rId87"/>
    <p:sldId id="357" r:id="rId88"/>
    <p:sldId id="359" r:id="rId89"/>
    <p:sldId id="360" r:id="rId90"/>
    <p:sldId id="361" r:id="rId91"/>
    <p:sldId id="362" r:id="rId92"/>
    <p:sldId id="527" r:id="rId93"/>
    <p:sldId id="785" r:id="rId94"/>
    <p:sldId id="474" r:id="rId95"/>
    <p:sldId id="722" r:id="rId96"/>
    <p:sldId id="723" r:id="rId97"/>
    <p:sldId id="731" r:id="rId98"/>
    <p:sldId id="733" r:id="rId99"/>
    <p:sldId id="734" r:id="rId100"/>
    <p:sldId id="735" r:id="rId101"/>
    <p:sldId id="736" r:id="rId102"/>
    <p:sldId id="737" r:id="rId103"/>
    <p:sldId id="738" r:id="rId104"/>
    <p:sldId id="739" r:id="rId105"/>
    <p:sldId id="740" r:id="rId106"/>
    <p:sldId id="741" r:id="rId107"/>
    <p:sldId id="742" r:id="rId108"/>
    <p:sldId id="743" r:id="rId109"/>
    <p:sldId id="744" r:id="rId110"/>
    <p:sldId id="745" r:id="rId111"/>
    <p:sldId id="389" r:id="rId112"/>
    <p:sldId id="390" r:id="rId113"/>
    <p:sldId id="391" r:id="rId114"/>
    <p:sldId id="746" r:id="rId115"/>
    <p:sldId id="748" r:id="rId116"/>
    <p:sldId id="749" r:id="rId117"/>
    <p:sldId id="750" r:id="rId118"/>
    <p:sldId id="751" r:id="rId119"/>
    <p:sldId id="752" r:id="rId120"/>
    <p:sldId id="753" r:id="rId121"/>
    <p:sldId id="754" r:id="rId122"/>
    <p:sldId id="755" r:id="rId123"/>
    <p:sldId id="756" r:id="rId124"/>
    <p:sldId id="757" r:id="rId125"/>
    <p:sldId id="758" r:id="rId126"/>
    <p:sldId id="759" r:id="rId127"/>
    <p:sldId id="760" r:id="rId128"/>
    <p:sldId id="761" r:id="rId129"/>
    <p:sldId id="762" r:id="rId130"/>
    <p:sldId id="770" r:id="rId131"/>
    <p:sldId id="771" r:id="rId132"/>
    <p:sldId id="772" r:id="rId133"/>
    <p:sldId id="773" r:id="rId134"/>
    <p:sldId id="780" r:id="rId135"/>
    <p:sldId id="774" r:id="rId136"/>
    <p:sldId id="775" r:id="rId137"/>
    <p:sldId id="776" r:id="rId138"/>
    <p:sldId id="777" r:id="rId139"/>
    <p:sldId id="778" r:id="rId140"/>
    <p:sldId id="779" r:id="rId141"/>
    <p:sldId id="637" r:id="rId142"/>
    <p:sldId id="552" r:id="rId143"/>
    <p:sldId id="791" r:id="rId144"/>
    <p:sldId id="629" r:id="rId145"/>
    <p:sldId id="634" r:id="rId146"/>
    <p:sldId id="631" r:id="rId147"/>
    <p:sldId id="632" r:id="rId148"/>
    <p:sldId id="633" r:id="rId149"/>
    <p:sldId id="627" r:id="rId150"/>
    <p:sldId id="767" r:id="rId151"/>
    <p:sldId id="768" r:id="rId152"/>
    <p:sldId id="766" r:id="rId153"/>
    <p:sldId id="769" r:id="rId154"/>
    <p:sldId id="555" r:id="rId155"/>
    <p:sldId id="554" r:id="rId156"/>
    <p:sldId id="556" r:id="rId157"/>
    <p:sldId id="638" r:id="rId158"/>
    <p:sldId id="639" r:id="rId159"/>
    <p:sldId id="640" r:id="rId160"/>
    <p:sldId id="641" r:id="rId161"/>
    <p:sldId id="478" r:id="rId162"/>
    <p:sldId id="479" r:id="rId163"/>
    <p:sldId id="480" r:id="rId164"/>
    <p:sldId id="481" r:id="rId165"/>
    <p:sldId id="482" r:id="rId166"/>
    <p:sldId id="483" r:id="rId167"/>
    <p:sldId id="484" r:id="rId168"/>
    <p:sldId id="486" r:id="rId169"/>
    <p:sldId id="487" r:id="rId170"/>
    <p:sldId id="488" r:id="rId171"/>
    <p:sldId id="489" r:id="rId172"/>
    <p:sldId id="528" r:id="rId173"/>
    <p:sldId id="551" r:id="rId174"/>
    <p:sldId id="490" r:id="rId175"/>
    <p:sldId id="492" r:id="rId176"/>
    <p:sldId id="493" r:id="rId177"/>
    <p:sldId id="786" r:id="rId178"/>
    <p:sldId id="787" r:id="rId179"/>
    <p:sldId id="496" r:id="rId180"/>
    <p:sldId id="497" r:id="rId181"/>
    <p:sldId id="498" r:id="rId182"/>
    <p:sldId id="549" r:id="rId183"/>
    <p:sldId id="548" r:id="rId184"/>
    <p:sldId id="788" r:id="rId185"/>
    <p:sldId id="501" r:id="rId186"/>
    <p:sldId id="502" r:id="rId187"/>
    <p:sldId id="503" r:id="rId188"/>
    <p:sldId id="504" r:id="rId189"/>
    <p:sldId id="505" r:id="rId190"/>
    <p:sldId id="506" r:id="rId191"/>
    <p:sldId id="507" r:id="rId192"/>
    <p:sldId id="509" r:id="rId193"/>
    <p:sldId id="508" r:id="rId194"/>
    <p:sldId id="510" r:id="rId195"/>
    <p:sldId id="511" r:id="rId196"/>
    <p:sldId id="512" r:id="rId197"/>
    <p:sldId id="513" r:id="rId198"/>
    <p:sldId id="514" r:id="rId199"/>
    <p:sldId id="515" r:id="rId200"/>
    <p:sldId id="516" r:id="rId201"/>
    <p:sldId id="517" r:id="rId202"/>
    <p:sldId id="518" r:id="rId203"/>
    <p:sldId id="519" r:id="rId204"/>
    <p:sldId id="520" r:id="rId205"/>
    <p:sldId id="521" r:id="rId206"/>
    <p:sldId id="522" r:id="rId207"/>
    <p:sldId id="523" r:id="rId208"/>
    <p:sldId id="524" r:id="rId209"/>
    <p:sldId id="530" r:id="rId210"/>
    <p:sldId id="531" r:id="rId211"/>
    <p:sldId id="532" r:id="rId212"/>
    <p:sldId id="533" r:id="rId213"/>
    <p:sldId id="534" r:id="rId214"/>
    <p:sldId id="535" r:id="rId215"/>
    <p:sldId id="536" r:id="rId216"/>
    <p:sldId id="537" r:id="rId217"/>
    <p:sldId id="538" r:id="rId218"/>
    <p:sldId id="539" r:id="rId219"/>
    <p:sldId id="600" r:id="rId220"/>
    <p:sldId id="601" r:id="rId221"/>
    <p:sldId id="602" r:id="rId222"/>
    <p:sldId id="603" r:id="rId223"/>
    <p:sldId id="604" r:id="rId224"/>
    <p:sldId id="605" r:id="rId225"/>
    <p:sldId id="607" r:id="rId226"/>
    <p:sldId id="609" r:id="rId227"/>
    <p:sldId id="610" r:id="rId228"/>
    <p:sldId id="612" r:id="rId229"/>
    <p:sldId id="613" r:id="rId230"/>
    <p:sldId id="614" r:id="rId231"/>
    <p:sldId id="615" r:id="rId232"/>
    <p:sldId id="616" r:id="rId233"/>
    <p:sldId id="617" r:id="rId234"/>
    <p:sldId id="618" r:id="rId235"/>
    <p:sldId id="625" r:id="rId236"/>
    <p:sldId id="619" r:id="rId237"/>
    <p:sldId id="620" r:id="rId238"/>
    <p:sldId id="621" r:id="rId239"/>
    <p:sldId id="623" r:id="rId240"/>
    <p:sldId id="564" r:id="rId241"/>
    <p:sldId id="568" r:id="rId242"/>
    <p:sldId id="569" r:id="rId243"/>
    <p:sldId id="570" r:id="rId244"/>
    <p:sldId id="571" r:id="rId245"/>
    <p:sldId id="572" r:id="rId246"/>
    <p:sldId id="567" r:id="rId247"/>
    <p:sldId id="573" r:id="rId248"/>
    <p:sldId id="575" r:id="rId249"/>
    <p:sldId id="576" r:id="rId250"/>
    <p:sldId id="577" r:id="rId251"/>
    <p:sldId id="578" r:id="rId252"/>
    <p:sldId id="579" r:id="rId253"/>
    <p:sldId id="580" r:id="rId254"/>
    <p:sldId id="581" r:id="rId255"/>
    <p:sldId id="582" r:id="rId256"/>
    <p:sldId id="583" r:id="rId257"/>
    <p:sldId id="584" r:id="rId258"/>
    <p:sldId id="585" r:id="rId259"/>
    <p:sldId id="586" r:id="rId260"/>
    <p:sldId id="587" r:id="rId261"/>
    <p:sldId id="588" r:id="rId262"/>
    <p:sldId id="589" r:id="rId263"/>
    <p:sldId id="590" r:id="rId264"/>
    <p:sldId id="591" r:id="rId265"/>
    <p:sldId id="593" r:id="rId266"/>
    <p:sldId id="592" r:id="rId267"/>
    <p:sldId id="594" r:id="rId268"/>
    <p:sldId id="596" r:id="rId269"/>
    <p:sldId id="595" r:id="rId270"/>
    <p:sldId id="597" r:id="rId271"/>
    <p:sldId id="598" r:id="rId272"/>
    <p:sldId id="599" r:id="rId273"/>
    <p:sldId id="447" r:id="rId274"/>
    <p:sldId id="845" r:id="rId275"/>
    <p:sldId id="846" r:id="rId276"/>
    <p:sldId id="847" r:id="rId277"/>
    <p:sldId id="848" r:id="rId278"/>
    <p:sldId id="849" r:id="rId279"/>
    <p:sldId id="850" r:id="rId280"/>
    <p:sldId id="851" r:id="rId281"/>
    <p:sldId id="852" r:id="rId282"/>
    <p:sldId id="853" r:id="rId283"/>
    <p:sldId id="854" r:id="rId284"/>
    <p:sldId id="855" r:id="rId285"/>
    <p:sldId id="856" r:id="rId286"/>
    <p:sldId id="857" r:id="rId287"/>
    <p:sldId id="858" r:id="rId288"/>
    <p:sldId id="859" r:id="rId289"/>
    <p:sldId id="834" r:id="rId290"/>
    <p:sldId id="835" r:id="rId291"/>
    <p:sldId id="836" r:id="rId292"/>
    <p:sldId id="837" r:id="rId293"/>
    <p:sldId id="838" r:id="rId294"/>
    <p:sldId id="839" r:id="rId295"/>
    <p:sldId id="840" r:id="rId296"/>
    <p:sldId id="841" r:id="rId297"/>
    <p:sldId id="842" r:id="rId298"/>
    <p:sldId id="843" r:id="rId299"/>
    <p:sldId id="844" r:id="rId300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1pPr>
    <a:lvl2pPr marL="4572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2pPr>
    <a:lvl3pPr marL="9144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3pPr>
    <a:lvl4pPr marL="13716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4pPr>
    <a:lvl5pPr marL="18288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5pPr>
    <a:lvl6pPr marL="2286000" algn="l" defTabSz="914400" rtl="0" eaLnBrk="1" latinLnBrk="0" hangingPunct="1"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6pPr>
    <a:lvl7pPr marL="2743200" algn="l" defTabSz="914400" rtl="0" eaLnBrk="1" latinLnBrk="0" hangingPunct="1"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7pPr>
    <a:lvl8pPr marL="3200400" algn="l" defTabSz="914400" rtl="0" eaLnBrk="1" latinLnBrk="0" hangingPunct="1"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8pPr>
    <a:lvl9pPr marL="3657600" algn="l" defTabSz="914400" rtl="0" eaLnBrk="1" latinLnBrk="0" hangingPunct="1">
      <a:defRPr sz="3000" i="1" kern="1200">
        <a:solidFill>
          <a:schemeClr val="tx1"/>
        </a:solidFill>
        <a:latin typeface="Times New Roman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230" autoAdjust="0"/>
    <p:restoredTop sz="50081" autoAdjust="0"/>
  </p:normalViewPr>
  <p:slideViewPr>
    <p:cSldViewPr>
      <p:cViewPr varScale="1">
        <p:scale>
          <a:sx n="106" d="100"/>
          <a:sy n="106" d="100"/>
        </p:scale>
        <p:origin x="456" y="176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43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260" Type="http://schemas.openxmlformats.org/officeDocument/2006/relationships/slide" Target="slides/slide259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261" Type="http://schemas.openxmlformats.org/officeDocument/2006/relationships/slide" Target="slides/slide260.xml"/><Relationship Id="rId262" Type="http://schemas.openxmlformats.org/officeDocument/2006/relationships/slide" Target="slides/slide261.xml"/><Relationship Id="rId263" Type="http://schemas.openxmlformats.org/officeDocument/2006/relationships/slide" Target="slides/slide262.xml"/><Relationship Id="rId264" Type="http://schemas.openxmlformats.org/officeDocument/2006/relationships/slide" Target="slides/slide263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265" Type="http://schemas.openxmlformats.org/officeDocument/2006/relationships/slide" Target="slides/slide264.xml"/><Relationship Id="rId266" Type="http://schemas.openxmlformats.org/officeDocument/2006/relationships/slide" Target="slides/slide265.xml"/><Relationship Id="rId267" Type="http://schemas.openxmlformats.org/officeDocument/2006/relationships/slide" Target="slides/slide266.xml"/><Relationship Id="rId268" Type="http://schemas.openxmlformats.org/officeDocument/2006/relationships/slide" Target="slides/slide267.xml"/><Relationship Id="rId269" Type="http://schemas.openxmlformats.org/officeDocument/2006/relationships/slide" Target="slides/slide26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70" Type="http://schemas.openxmlformats.org/officeDocument/2006/relationships/slide" Target="slides/slide269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271" Type="http://schemas.openxmlformats.org/officeDocument/2006/relationships/slide" Target="slides/slide270.xml"/><Relationship Id="rId272" Type="http://schemas.openxmlformats.org/officeDocument/2006/relationships/slide" Target="slides/slide271.xml"/><Relationship Id="rId273" Type="http://schemas.openxmlformats.org/officeDocument/2006/relationships/slide" Target="slides/slide272.xml"/><Relationship Id="rId274" Type="http://schemas.openxmlformats.org/officeDocument/2006/relationships/slide" Target="slides/slide273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275" Type="http://schemas.openxmlformats.org/officeDocument/2006/relationships/slide" Target="slides/slide274.xml"/><Relationship Id="rId276" Type="http://schemas.openxmlformats.org/officeDocument/2006/relationships/slide" Target="slides/slide275.xml"/><Relationship Id="rId277" Type="http://schemas.openxmlformats.org/officeDocument/2006/relationships/slide" Target="slides/slide276.xml"/><Relationship Id="rId278" Type="http://schemas.openxmlformats.org/officeDocument/2006/relationships/slide" Target="slides/slide277.xml"/><Relationship Id="rId279" Type="http://schemas.openxmlformats.org/officeDocument/2006/relationships/slide" Target="slides/slide278.xml"/><Relationship Id="rId300" Type="http://schemas.openxmlformats.org/officeDocument/2006/relationships/slide" Target="slides/slide299.xml"/><Relationship Id="rId301" Type="http://schemas.openxmlformats.org/officeDocument/2006/relationships/notesMaster" Target="notesMasters/notesMaster1.xml"/><Relationship Id="rId302" Type="http://schemas.openxmlformats.org/officeDocument/2006/relationships/handoutMaster" Target="handoutMasters/handoutMaster1.xml"/><Relationship Id="rId303" Type="http://schemas.openxmlformats.org/officeDocument/2006/relationships/presProps" Target="presProps.xml"/><Relationship Id="rId304" Type="http://schemas.openxmlformats.org/officeDocument/2006/relationships/viewProps" Target="viewProps.xml"/><Relationship Id="rId305" Type="http://schemas.openxmlformats.org/officeDocument/2006/relationships/theme" Target="theme/theme1.xml"/><Relationship Id="rId306" Type="http://schemas.openxmlformats.org/officeDocument/2006/relationships/tableStyles" Target="tableStyles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280" Type="http://schemas.openxmlformats.org/officeDocument/2006/relationships/slide" Target="slides/slide279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81" Type="http://schemas.openxmlformats.org/officeDocument/2006/relationships/slide" Target="slides/slide280.xml"/><Relationship Id="rId282" Type="http://schemas.openxmlformats.org/officeDocument/2006/relationships/slide" Target="slides/slide281.xml"/><Relationship Id="rId283" Type="http://schemas.openxmlformats.org/officeDocument/2006/relationships/slide" Target="slides/slide282.xml"/><Relationship Id="rId284" Type="http://schemas.openxmlformats.org/officeDocument/2006/relationships/slide" Target="slides/slide283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285" Type="http://schemas.openxmlformats.org/officeDocument/2006/relationships/slide" Target="slides/slide284.xml"/><Relationship Id="rId286" Type="http://schemas.openxmlformats.org/officeDocument/2006/relationships/slide" Target="slides/slide285.xml"/><Relationship Id="rId287" Type="http://schemas.openxmlformats.org/officeDocument/2006/relationships/slide" Target="slides/slide286.xml"/><Relationship Id="rId288" Type="http://schemas.openxmlformats.org/officeDocument/2006/relationships/slide" Target="slides/slide287.xml"/><Relationship Id="rId289" Type="http://schemas.openxmlformats.org/officeDocument/2006/relationships/slide" Target="slides/slide288.xml"/><Relationship Id="rId290" Type="http://schemas.openxmlformats.org/officeDocument/2006/relationships/slide" Target="slides/slide289.xml"/><Relationship Id="rId291" Type="http://schemas.openxmlformats.org/officeDocument/2006/relationships/slide" Target="slides/slide290.xml"/><Relationship Id="rId292" Type="http://schemas.openxmlformats.org/officeDocument/2006/relationships/slide" Target="slides/slide291.xml"/><Relationship Id="rId293" Type="http://schemas.openxmlformats.org/officeDocument/2006/relationships/slide" Target="slides/slide292.xml"/><Relationship Id="rId294" Type="http://schemas.openxmlformats.org/officeDocument/2006/relationships/slide" Target="slides/slide293.xml"/><Relationship Id="rId295" Type="http://schemas.openxmlformats.org/officeDocument/2006/relationships/slide" Target="slides/slide294.xml"/><Relationship Id="rId296" Type="http://schemas.openxmlformats.org/officeDocument/2006/relationships/slide" Target="slides/slide295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297" Type="http://schemas.openxmlformats.org/officeDocument/2006/relationships/slide" Target="slides/slide296.xml"/><Relationship Id="rId298" Type="http://schemas.openxmlformats.org/officeDocument/2006/relationships/slide" Target="slides/slide297.xml"/><Relationship Id="rId299" Type="http://schemas.openxmlformats.org/officeDocument/2006/relationships/slide" Target="slides/slide29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slide" Target="slides/slide249.xml"/><Relationship Id="rId251" Type="http://schemas.openxmlformats.org/officeDocument/2006/relationships/slide" Target="slides/slide250.xml"/><Relationship Id="rId252" Type="http://schemas.openxmlformats.org/officeDocument/2006/relationships/slide" Target="slides/slide251.xml"/><Relationship Id="rId253" Type="http://schemas.openxmlformats.org/officeDocument/2006/relationships/slide" Target="slides/slide252.xml"/><Relationship Id="rId254" Type="http://schemas.openxmlformats.org/officeDocument/2006/relationships/slide" Target="slides/slide253.xml"/><Relationship Id="rId255" Type="http://schemas.openxmlformats.org/officeDocument/2006/relationships/slide" Target="slides/slide254.xml"/><Relationship Id="rId256" Type="http://schemas.openxmlformats.org/officeDocument/2006/relationships/slide" Target="slides/slide255.xml"/><Relationship Id="rId257" Type="http://schemas.openxmlformats.org/officeDocument/2006/relationships/slide" Target="slides/slide256.xml"/><Relationship Id="rId258" Type="http://schemas.openxmlformats.org/officeDocument/2006/relationships/slide" Target="slides/slide257.xml"/><Relationship Id="rId259" Type="http://schemas.openxmlformats.org/officeDocument/2006/relationships/slide" Target="slides/slide258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_rels/viewProps.xml.rels><?xml version="1.0" encoding="UTF-8" standalone="yes"?>
<Relationships xmlns="http://schemas.openxmlformats.org/package/2006/relationships"><Relationship Id="rId13" Type="http://schemas.openxmlformats.org/officeDocument/2006/relationships/slide" Target="slides/slide33.xml"/><Relationship Id="rId14" Type="http://schemas.openxmlformats.org/officeDocument/2006/relationships/slide" Target="slides/slide75.xml"/><Relationship Id="rId15" Type="http://schemas.openxmlformats.org/officeDocument/2006/relationships/slide" Target="slides/slide76.xml"/><Relationship Id="rId16" Type="http://schemas.openxmlformats.org/officeDocument/2006/relationships/slide" Target="slides/slide89.xml"/><Relationship Id="rId17" Type="http://schemas.openxmlformats.org/officeDocument/2006/relationships/slide" Target="slides/slide92.xml"/><Relationship Id="rId18" Type="http://schemas.openxmlformats.org/officeDocument/2006/relationships/slide" Target="slides/slide93.xml"/><Relationship Id="rId19" Type="http://schemas.openxmlformats.org/officeDocument/2006/relationships/slide" Target="slides/slide97.xml"/><Relationship Id="rId63" Type="http://schemas.openxmlformats.org/officeDocument/2006/relationships/slide" Target="slides/slide193.xml"/><Relationship Id="rId64" Type="http://schemas.openxmlformats.org/officeDocument/2006/relationships/slide" Target="slides/slide212.xml"/><Relationship Id="rId65" Type="http://schemas.openxmlformats.org/officeDocument/2006/relationships/slide" Target="slides/slide213.xml"/><Relationship Id="rId66" Type="http://schemas.openxmlformats.org/officeDocument/2006/relationships/slide" Target="slides/slide216.xml"/><Relationship Id="rId67" Type="http://schemas.openxmlformats.org/officeDocument/2006/relationships/slide" Target="slides/slide273.xml"/><Relationship Id="rId68" Type="http://schemas.openxmlformats.org/officeDocument/2006/relationships/slide" Target="slides/slide274.xml"/><Relationship Id="rId69" Type="http://schemas.openxmlformats.org/officeDocument/2006/relationships/slide" Target="slides/slide276.xml"/><Relationship Id="rId50" Type="http://schemas.openxmlformats.org/officeDocument/2006/relationships/slide" Target="slides/slide172.xml"/><Relationship Id="rId51" Type="http://schemas.openxmlformats.org/officeDocument/2006/relationships/slide" Target="slides/slide175.xml"/><Relationship Id="rId52" Type="http://schemas.openxmlformats.org/officeDocument/2006/relationships/slide" Target="slides/slide176.xml"/><Relationship Id="rId53" Type="http://schemas.openxmlformats.org/officeDocument/2006/relationships/slide" Target="slides/slide177.xml"/><Relationship Id="rId54" Type="http://schemas.openxmlformats.org/officeDocument/2006/relationships/slide" Target="slides/slide178.xml"/><Relationship Id="rId55" Type="http://schemas.openxmlformats.org/officeDocument/2006/relationships/slide" Target="slides/slide179.xml"/><Relationship Id="rId56" Type="http://schemas.openxmlformats.org/officeDocument/2006/relationships/slide" Target="slides/slide180.xml"/><Relationship Id="rId57" Type="http://schemas.openxmlformats.org/officeDocument/2006/relationships/slide" Target="slides/slide181.xml"/><Relationship Id="rId58" Type="http://schemas.openxmlformats.org/officeDocument/2006/relationships/slide" Target="slides/slide185.xml"/><Relationship Id="rId59" Type="http://schemas.openxmlformats.org/officeDocument/2006/relationships/slide" Target="slides/slide186.xml"/><Relationship Id="rId40" Type="http://schemas.openxmlformats.org/officeDocument/2006/relationships/slide" Target="slides/slide162.xml"/><Relationship Id="rId41" Type="http://schemas.openxmlformats.org/officeDocument/2006/relationships/slide" Target="slides/slide163.xml"/><Relationship Id="rId42" Type="http://schemas.openxmlformats.org/officeDocument/2006/relationships/slide" Target="slides/slide164.xml"/><Relationship Id="rId43" Type="http://schemas.openxmlformats.org/officeDocument/2006/relationships/slide" Target="slides/slide165.xml"/><Relationship Id="rId44" Type="http://schemas.openxmlformats.org/officeDocument/2006/relationships/slide" Target="slides/slide166.xml"/><Relationship Id="rId45" Type="http://schemas.openxmlformats.org/officeDocument/2006/relationships/slide" Target="slides/slide167.xml"/><Relationship Id="rId46" Type="http://schemas.openxmlformats.org/officeDocument/2006/relationships/slide" Target="slides/slide168.xml"/><Relationship Id="rId47" Type="http://schemas.openxmlformats.org/officeDocument/2006/relationships/slide" Target="slides/slide169.xml"/><Relationship Id="rId48" Type="http://schemas.openxmlformats.org/officeDocument/2006/relationships/slide" Target="slides/slide170.xml"/><Relationship Id="rId49" Type="http://schemas.openxmlformats.org/officeDocument/2006/relationships/slide" Target="slides/slide171.xml"/><Relationship Id="rId1" Type="http://schemas.openxmlformats.org/officeDocument/2006/relationships/slide" Target="slides/slide1.xml"/><Relationship Id="rId2" Type="http://schemas.openxmlformats.org/officeDocument/2006/relationships/slide" Target="slides/slide5.xml"/><Relationship Id="rId3" Type="http://schemas.openxmlformats.org/officeDocument/2006/relationships/slide" Target="slides/slide8.xml"/><Relationship Id="rId4" Type="http://schemas.openxmlformats.org/officeDocument/2006/relationships/slide" Target="slides/slide9.xml"/><Relationship Id="rId5" Type="http://schemas.openxmlformats.org/officeDocument/2006/relationships/slide" Target="slides/slide10.xml"/><Relationship Id="rId6" Type="http://schemas.openxmlformats.org/officeDocument/2006/relationships/slide" Target="slides/slide11.xml"/><Relationship Id="rId7" Type="http://schemas.openxmlformats.org/officeDocument/2006/relationships/slide" Target="slides/slide12.xml"/><Relationship Id="rId8" Type="http://schemas.openxmlformats.org/officeDocument/2006/relationships/slide" Target="slides/slide22.xml"/><Relationship Id="rId9" Type="http://schemas.openxmlformats.org/officeDocument/2006/relationships/slide" Target="slides/slide23.xml"/><Relationship Id="rId30" Type="http://schemas.openxmlformats.org/officeDocument/2006/relationships/slide" Target="slides/slide122.xml"/><Relationship Id="rId31" Type="http://schemas.openxmlformats.org/officeDocument/2006/relationships/slide" Target="slides/slide123.xml"/><Relationship Id="rId32" Type="http://schemas.openxmlformats.org/officeDocument/2006/relationships/slide" Target="slides/slide124.xml"/><Relationship Id="rId33" Type="http://schemas.openxmlformats.org/officeDocument/2006/relationships/slide" Target="slides/slide125.xml"/><Relationship Id="rId34" Type="http://schemas.openxmlformats.org/officeDocument/2006/relationships/slide" Target="slides/slide126.xml"/><Relationship Id="rId35" Type="http://schemas.openxmlformats.org/officeDocument/2006/relationships/slide" Target="slides/slide127.xml"/><Relationship Id="rId36" Type="http://schemas.openxmlformats.org/officeDocument/2006/relationships/slide" Target="slides/slide128.xml"/><Relationship Id="rId37" Type="http://schemas.openxmlformats.org/officeDocument/2006/relationships/slide" Target="slides/slide129.xml"/><Relationship Id="rId38" Type="http://schemas.openxmlformats.org/officeDocument/2006/relationships/slide" Target="slides/slide143.xml"/><Relationship Id="rId39" Type="http://schemas.openxmlformats.org/officeDocument/2006/relationships/slide" Target="slides/slide161.xml"/><Relationship Id="rId80" Type="http://schemas.openxmlformats.org/officeDocument/2006/relationships/slide" Target="slides/slide294.xml"/><Relationship Id="rId81" Type="http://schemas.openxmlformats.org/officeDocument/2006/relationships/slide" Target="slides/slide295.xml"/><Relationship Id="rId70" Type="http://schemas.openxmlformats.org/officeDocument/2006/relationships/slide" Target="slides/slide278.xml"/><Relationship Id="rId71" Type="http://schemas.openxmlformats.org/officeDocument/2006/relationships/slide" Target="slides/slide282.xml"/><Relationship Id="rId72" Type="http://schemas.openxmlformats.org/officeDocument/2006/relationships/slide" Target="slides/slide284.xml"/><Relationship Id="rId20" Type="http://schemas.openxmlformats.org/officeDocument/2006/relationships/slide" Target="slides/slide98.xml"/><Relationship Id="rId21" Type="http://schemas.openxmlformats.org/officeDocument/2006/relationships/slide" Target="slides/slide111.xml"/><Relationship Id="rId22" Type="http://schemas.openxmlformats.org/officeDocument/2006/relationships/slide" Target="slides/slide112.xml"/><Relationship Id="rId23" Type="http://schemas.openxmlformats.org/officeDocument/2006/relationships/slide" Target="slides/slide113.xml"/><Relationship Id="rId24" Type="http://schemas.openxmlformats.org/officeDocument/2006/relationships/slide" Target="slides/slide115.xml"/><Relationship Id="rId25" Type="http://schemas.openxmlformats.org/officeDocument/2006/relationships/slide" Target="slides/slide116.xml"/><Relationship Id="rId26" Type="http://schemas.openxmlformats.org/officeDocument/2006/relationships/slide" Target="slides/slide117.xml"/><Relationship Id="rId27" Type="http://schemas.openxmlformats.org/officeDocument/2006/relationships/slide" Target="slides/slide119.xml"/><Relationship Id="rId28" Type="http://schemas.openxmlformats.org/officeDocument/2006/relationships/slide" Target="slides/slide120.xml"/><Relationship Id="rId29" Type="http://schemas.openxmlformats.org/officeDocument/2006/relationships/slide" Target="slides/slide121.xml"/><Relationship Id="rId73" Type="http://schemas.openxmlformats.org/officeDocument/2006/relationships/slide" Target="slides/slide286.xml"/><Relationship Id="rId74" Type="http://schemas.openxmlformats.org/officeDocument/2006/relationships/slide" Target="slides/slide287.xml"/><Relationship Id="rId75" Type="http://schemas.openxmlformats.org/officeDocument/2006/relationships/slide" Target="slides/slide289.xml"/><Relationship Id="rId76" Type="http://schemas.openxmlformats.org/officeDocument/2006/relationships/slide" Target="slides/slide290.xml"/><Relationship Id="rId77" Type="http://schemas.openxmlformats.org/officeDocument/2006/relationships/slide" Target="slides/slide291.xml"/><Relationship Id="rId78" Type="http://schemas.openxmlformats.org/officeDocument/2006/relationships/slide" Target="slides/slide292.xml"/><Relationship Id="rId79" Type="http://schemas.openxmlformats.org/officeDocument/2006/relationships/slide" Target="slides/slide293.xml"/><Relationship Id="rId60" Type="http://schemas.openxmlformats.org/officeDocument/2006/relationships/slide" Target="slides/slide189.xml"/><Relationship Id="rId61" Type="http://schemas.openxmlformats.org/officeDocument/2006/relationships/slide" Target="slides/slide190.xml"/><Relationship Id="rId62" Type="http://schemas.openxmlformats.org/officeDocument/2006/relationships/slide" Target="slides/slide192.xml"/><Relationship Id="rId10" Type="http://schemas.openxmlformats.org/officeDocument/2006/relationships/slide" Target="slides/slide28.xml"/><Relationship Id="rId11" Type="http://schemas.openxmlformats.org/officeDocument/2006/relationships/slide" Target="slides/slide29.xml"/><Relationship Id="rId12" Type="http://schemas.openxmlformats.org/officeDocument/2006/relationships/slide" Target="slides/slide3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4" Type="http://schemas.openxmlformats.org/officeDocument/2006/relationships/image" Target="../media/image33.wmf"/><Relationship Id="rId5" Type="http://schemas.openxmlformats.org/officeDocument/2006/relationships/image" Target="../media/image34.wmf"/><Relationship Id="rId1" Type="http://schemas.openxmlformats.org/officeDocument/2006/relationships/image" Target="../media/image30.wmf"/><Relationship Id="rId2" Type="http://schemas.openxmlformats.org/officeDocument/2006/relationships/image" Target="../media/image31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0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Relationship Id="rId2" Type="http://schemas.openxmlformats.org/officeDocument/2006/relationships/image" Target="../media/image1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endParaRPr lang="en-CA" altLang="x-none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endParaRPr lang="en-CA" altLang="x-none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endParaRPr lang="en-CA" altLang="x-none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fld id="{A9C05121-3F0B-624E-920C-6CDA32001EE4}" type="slidenum">
              <a:rPr lang="en-CA" altLang="x-none"/>
              <a:pPr/>
              <a:t>‹#›</a:t>
            </a:fld>
            <a:endParaRPr lang="en-CA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endParaRPr lang="en-US" altLang="x-none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endParaRPr lang="en-US" altLang="x-none"/>
          </a:p>
        </p:txBody>
      </p:sp>
      <p:sp>
        <p:nvSpPr>
          <p:cNvPr id="3614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x-none"/>
              <a:t>Click to edit Master text styles</a:t>
            </a:r>
          </a:p>
          <a:p>
            <a:pPr lvl="1"/>
            <a:r>
              <a:rPr lang="en-US" altLang="x-none"/>
              <a:t>Second level</a:t>
            </a:r>
          </a:p>
          <a:p>
            <a:pPr lvl="2"/>
            <a:r>
              <a:rPr lang="en-US" altLang="x-none"/>
              <a:t>Third level</a:t>
            </a:r>
          </a:p>
          <a:p>
            <a:pPr lvl="3"/>
            <a:r>
              <a:rPr lang="en-US" altLang="x-none"/>
              <a:t>Fourth level</a:t>
            </a:r>
          </a:p>
          <a:p>
            <a:pPr lvl="4"/>
            <a:r>
              <a:rPr lang="en-US" altLang="x-none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endParaRPr lang="en-US" altLang="x-none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fld id="{B6C67B40-6BE4-9646-8336-74B33FF7B6F8}" type="slidenum">
              <a:rPr lang="en-US" altLang="x-none"/>
              <a:pPr/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940EB3-2826-4442-A504-92B396FCE76F}" type="slidenum">
              <a:rPr lang="en-US" altLang="x-none"/>
              <a:pPr/>
              <a:t>218</a:t>
            </a:fld>
            <a:endParaRPr lang="en-US" altLang="x-none"/>
          </a:p>
        </p:txBody>
      </p:sp>
      <p:sp>
        <p:nvSpPr>
          <p:cNvPr id="362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x-non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19D654-7995-BE4F-8941-9548FDABA0B0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4FBF68-A836-CD44-A80B-FE25D97879FC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280DF-9506-B748-92C4-502FCE9BDDA2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CA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CA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6E8CBD59-FB15-C045-81C7-15CBEC41AA02}" type="slidenum">
              <a:rPr lang="en-CA" altLang="x-none"/>
              <a:pPr/>
              <a:t>‹#›</a:t>
            </a:fld>
            <a:endParaRPr lang="en-CA" altLang="x-none"/>
          </a:p>
        </p:txBody>
      </p:sp>
    </p:spTree>
    <p:extLst>
      <p:ext uri="{BB962C8B-B14F-4D97-AF65-F5344CB8AC3E}">
        <p14:creationId xmlns:p14="http://schemas.microsoft.com/office/powerpoint/2010/main" val="3006435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A58CD616-13BA-D34D-9A01-94E6EB8DEE8C}" type="slidenum">
              <a:rPr lang="en-CA" altLang="x-none"/>
              <a:pPr/>
              <a:t>‹#›</a:t>
            </a:fld>
            <a:endParaRPr lang="en-CA" altLang="x-none"/>
          </a:p>
        </p:txBody>
      </p:sp>
    </p:spTree>
    <p:extLst>
      <p:ext uri="{BB962C8B-B14F-4D97-AF65-F5344CB8AC3E}">
        <p14:creationId xmlns:p14="http://schemas.microsoft.com/office/powerpoint/2010/main" val="20340020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280915-1861-8747-8D2B-577EEFD05994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AC6FAC-A18C-8845-BC97-449705375726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0AEE48-D486-C346-AA8A-59849AA3BBBE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0EA505-8CFB-AE44-9967-E0CD8D57DD48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A3204C-93AE-F042-98A6-E45904845020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BF6682-1CD9-E844-8328-E12E4E220F8B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E72259-85A5-7445-A67A-DE3F857429A1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629F90-1D11-8F42-9347-13B4CAF756AC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38C800-0F29-2A4E-8D49-B76BDA67FDEA}" type="slidenum">
              <a:rPr lang="en-CA" altLang="x-none" smtClean="0"/>
              <a:pPr/>
              <a:t>‹#›</a:t>
            </a:fld>
            <a:endParaRPr lang="en-CA" altLang="x-none"/>
          </a:p>
        </p:txBody>
      </p:sp>
    </p:spTree>
    <p:extLst>
      <p:ext uri="{BB962C8B-B14F-4D97-AF65-F5344CB8AC3E}">
        <p14:creationId xmlns:p14="http://schemas.microsoft.com/office/powerpoint/2010/main" val="2983682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  <p:sldLayoutId id="2147484030" r:id="rId12"/>
    <p:sldLayoutId id="214748403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" Type="http://schemas.openxmlformats.org/officeDocument/2006/relationships/slide" Target="slide141.xml"/><Relationship Id="rId12" Type="http://schemas.openxmlformats.org/officeDocument/2006/relationships/slide" Target="slide160.xml"/><Relationship Id="rId13" Type="http://schemas.openxmlformats.org/officeDocument/2006/relationships/slide" Target="slide209.xml"/><Relationship Id="rId14" Type="http://schemas.openxmlformats.org/officeDocument/2006/relationships/slide" Target="slide217.xml"/><Relationship Id="rId15" Type="http://schemas.openxmlformats.org/officeDocument/2006/relationships/slide" Target="slide219.xml"/><Relationship Id="rId16" Type="http://schemas.openxmlformats.org/officeDocument/2006/relationships/slide" Target="slide240.xml"/><Relationship Id="rId17" Type="http://schemas.openxmlformats.org/officeDocument/2006/relationships/image" Target="../media/image2.jpe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.xml"/><Relationship Id="rId3" Type="http://schemas.openxmlformats.org/officeDocument/2006/relationships/oleObject" Target="../embeddings/oleObject1.bin"/><Relationship Id="rId4" Type="http://schemas.openxmlformats.org/officeDocument/2006/relationships/image" Target="../media/image1.wmf"/><Relationship Id="rId5" Type="http://schemas.openxmlformats.org/officeDocument/2006/relationships/slide" Target="slide2.xml"/><Relationship Id="rId6" Type="http://schemas.openxmlformats.org/officeDocument/2006/relationships/slide" Target="slide34.xml"/><Relationship Id="rId7" Type="http://schemas.openxmlformats.org/officeDocument/2006/relationships/slide" Target="slide66.xml"/><Relationship Id="rId8" Type="http://schemas.openxmlformats.org/officeDocument/2006/relationships/slide" Target="slide75.xml"/><Relationship Id="rId9" Type="http://schemas.openxmlformats.org/officeDocument/2006/relationships/slide" Target="slide114.xml"/><Relationship Id="rId10" Type="http://schemas.openxmlformats.org/officeDocument/2006/relationships/slide" Target="slide130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3.wmf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gif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.wmf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4" Type="http://schemas.openxmlformats.org/officeDocument/2006/relationships/image" Target="../media/image16.wmf"/><Relationship Id="rId1" Type="http://schemas.openxmlformats.org/officeDocument/2006/relationships/vmlDrawing" Target="../drawings/vmlDrawing12.vml"/><Relationship Id="rId2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4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3" Type="http://schemas.openxmlformats.org/officeDocument/2006/relationships/image" Target="../media/image6.wmf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17.bmp"/><Relationship Id="rId5" Type="http://schemas.openxmlformats.org/officeDocument/2006/relationships/image" Target="../media/image18.bmp"/><Relationship Id="rId6" Type="http://schemas.openxmlformats.org/officeDocument/2006/relationships/image" Target="../media/image19.bmp"/><Relationship Id="rId7" Type="http://schemas.openxmlformats.org/officeDocument/2006/relationships/image" Target="../media/image20.bmp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wmf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.wmf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2.wmf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3.wmf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Relationship Id="rId3" Type="http://schemas.openxmlformats.org/officeDocument/2006/relationships/image" Target="../media/image4.jpeg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Relationship Id="rId3" Type="http://schemas.openxmlformats.org/officeDocument/2006/relationships/image" Target="../media/image4.jpeg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Relationship Id="rId3" Type="http://schemas.openxmlformats.org/officeDocument/2006/relationships/image" Target="../media/image4.jpeg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Relationship Id="rId3" Type="http://schemas.openxmlformats.org/officeDocument/2006/relationships/image" Target="../media/image4.jpe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6.wmf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e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24.jpeg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5.jpeg"/><Relationship Id="rId3" Type="http://schemas.openxmlformats.org/officeDocument/2006/relationships/image" Target="../media/image26.jpe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14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1" Type="http://schemas.openxmlformats.org/officeDocument/2006/relationships/vmlDrawing" Target="../drawings/vmlDrawing13.vml"/><Relationship Id="rId2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jpe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15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14.vml"/><Relationship Id="rId2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oleObject" Target="../embeddings/oleObject16.bin"/><Relationship Id="rId5" Type="http://schemas.openxmlformats.org/officeDocument/2006/relationships/image" Target="../media/image28.wmf"/><Relationship Id="rId1" Type="http://schemas.openxmlformats.org/officeDocument/2006/relationships/vmlDrawing" Target="../drawings/vmlDrawing15.vml"/><Relationship Id="rId2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oleObject" Target="../embeddings/oleObject17.bin"/><Relationship Id="rId5" Type="http://schemas.openxmlformats.org/officeDocument/2006/relationships/image" Target="../media/image29.wmf"/><Relationship Id="rId1" Type="http://schemas.openxmlformats.org/officeDocument/2006/relationships/vmlDrawing" Target="../drawings/vmlDrawing16.vml"/><Relationship Id="rId2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84.xml.rels><?xml version="1.0" encoding="UTF-8" standalone="yes"?>
<Relationships xmlns="http://schemas.openxmlformats.org/package/2006/relationships"><Relationship Id="rId11" Type="http://schemas.openxmlformats.org/officeDocument/2006/relationships/oleObject" Target="../embeddings/oleObject22.bin"/><Relationship Id="rId12" Type="http://schemas.openxmlformats.org/officeDocument/2006/relationships/image" Target="../media/image34.wmf"/><Relationship Id="rId1" Type="http://schemas.openxmlformats.org/officeDocument/2006/relationships/vmlDrawing" Target="../drawings/vmlDrawing17.vml"/><Relationship Id="rId2" Type="http://schemas.openxmlformats.org/officeDocument/2006/relationships/slideLayout" Target="../slideLayouts/slideLayout6.xml"/><Relationship Id="rId3" Type="http://schemas.openxmlformats.org/officeDocument/2006/relationships/oleObject" Target="../embeddings/oleObject18.bin"/><Relationship Id="rId4" Type="http://schemas.openxmlformats.org/officeDocument/2006/relationships/image" Target="../media/image30.wmf"/><Relationship Id="rId5" Type="http://schemas.openxmlformats.org/officeDocument/2006/relationships/oleObject" Target="../embeddings/oleObject19.bin"/><Relationship Id="rId6" Type="http://schemas.openxmlformats.org/officeDocument/2006/relationships/image" Target="../media/image31.wmf"/><Relationship Id="rId7" Type="http://schemas.openxmlformats.org/officeDocument/2006/relationships/oleObject" Target="../embeddings/oleObject20.bin"/><Relationship Id="rId8" Type="http://schemas.openxmlformats.org/officeDocument/2006/relationships/image" Target="../media/image32.wmf"/><Relationship Id="rId9" Type="http://schemas.openxmlformats.org/officeDocument/2006/relationships/oleObject" Target="../embeddings/oleObject21.bin"/><Relationship Id="rId10" Type="http://schemas.openxmlformats.org/officeDocument/2006/relationships/image" Target="../media/image33.wmf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23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18.vml"/><Relationship Id="rId2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35.jpeg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24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19.vml"/><Relationship Id="rId2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25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20.vml"/><Relationship Id="rId2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4.jpeg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.wmf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.png"/><Relationship Id="rId3" Type="http://schemas.openxmlformats.org/officeDocument/2006/relationships/image" Target="../media/image37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4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.png"/><Relationship Id="rId3" Type="http://schemas.openxmlformats.org/officeDocument/2006/relationships/image" Target="../media/image37.png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4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4.jpeg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hyperlink" Target="02-Recursion.ppt" TargetMode="External"/><Relationship Id="rId3" Type="http://schemas.openxmlformats.org/officeDocument/2006/relationships/hyperlink" Target="01.5-Short_Math.ppt" TargetMode="Externa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4" Type="http://schemas.openxmlformats.org/officeDocument/2006/relationships/image" Target="../media/image16.wmf"/><Relationship Id="rId1" Type="http://schemas.openxmlformats.org/officeDocument/2006/relationships/vmlDrawing" Target="../drawings/vmlDrawing21.vml"/><Relationship Id="rId2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6.jpeg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png"/><Relationship Id="rId5" Type="http://schemas.openxmlformats.org/officeDocument/2006/relationships/image" Target="../media/image6.wmf"/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2.jpeg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wmf"/><Relationship Id="rId4" Type="http://schemas.openxmlformats.org/officeDocument/2006/relationships/image" Target="../media/image42.wmf"/><Relationship Id="rId5" Type="http://schemas.openxmlformats.org/officeDocument/2006/relationships/oleObject" Target="../embeddings/oleObject27.bin"/><Relationship Id="rId6" Type="http://schemas.openxmlformats.org/officeDocument/2006/relationships/image" Target="../media/image40.png"/><Relationship Id="rId7" Type="http://schemas.openxmlformats.org/officeDocument/2006/relationships/image" Target="../media/image43.wmf"/><Relationship Id="rId1" Type="http://schemas.openxmlformats.org/officeDocument/2006/relationships/vmlDrawing" Target="../drawings/vmlDrawing22.vml"/><Relationship Id="rId2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4" Type="http://schemas.openxmlformats.org/officeDocument/2006/relationships/image" Target="../media/image44.png"/><Relationship Id="rId1" Type="http://schemas.microsoft.com/office/2007/relationships/media" Target="file:///C:\My%20Documents\Pictures\Mona_Lisa.jpg" TargetMode="External"/><Relationship Id="rId2" Type="http://schemas.openxmlformats.org/officeDocument/2006/relationships/video" Target="file:///C:\My%20Documents\Pictures\Mona_Lisa.jpg" TargetMode="Externa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png"/><Relationship Id="rId3" Type="http://schemas.openxmlformats.org/officeDocument/2006/relationships/image" Target="../media/image6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7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7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png"/><Relationship Id="rId3" Type="http://schemas.openxmlformats.org/officeDocument/2006/relationships/image" Target="../media/image6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6.wmf"/><Relationship Id="rId5" Type="http://schemas.openxmlformats.org/officeDocument/2006/relationships/oleObject" Target="../embeddings/oleObject2.bin"/><Relationship Id="rId6" Type="http://schemas.openxmlformats.org/officeDocument/2006/relationships/image" Target="../media/image8.w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9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5" Type="http://schemas.openxmlformats.org/officeDocument/2006/relationships/image" Target="../media/image7.w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5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5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oleObject" Target="../embeddings/oleObject3.bin"/><Relationship Id="rId5" Type="http://schemas.openxmlformats.org/officeDocument/2006/relationships/image" Target="../media/image10.wmf"/><Relationship Id="rId6" Type="http://schemas.openxmlformats.org/officeDocument/2006/relationships/image" Target="../media/image5.png"/><Relationship Id="rId7" Type="http://schemas.openxmlformats.org/officeDocument/2006/relationships/oleObject" Target="../embeddings/oleObject4.bin"/><Relationship Id="rId8" Type="http://schemas.openxmlformats.org/officeDocument/2006/relationships/image" Target="../media/image11.wmf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5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6.wmf"/><Relationship Id="rId5" Type="http://schemas.openxmlformats.org/officeDocument/2006/relationships/image" Target="../media/image5.png"/><Relationship Id="rId6" Type="http://schemas.openxmlformats.org/officeDocument/2006/relationships/oleObject" Target="../embeddings/oleObject6.bin"/><Relationship Id="rId7" Type="http://schemas.openxmlformats.org/officeDocument/2006/relationships/image" Target="../media/image8.wmf"/><Relationship Id="rId1" Type="http://schemas.openxmlformats.org/officeDocument/2006/relationships/vmlDrawing" Target="../drawings/vmlDrawing5.vml"/><Relationship Id="rId2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oleObject" Target="../embeddings/oleObject7.bin"/><Relationship Id="rId5" Type="http://schemas.openxmlformats.org/officeDocument/2006/relationships/image" Target="../media/image11.wmf"/><Relationship Id="rId6" Type="http://schemas.openxmlformats.org/officeDocument/2006/relationships/image" Target="../media/image5.png"/><Relationship Id="rId1" Type="http://schemas.openxmlformats.org/officeDocument/2006/relationships/vmlDrawing" Target="../drawings/vmlDrawing6.vml"/><Relationship Id="rId2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8.bin"/><Relationship Id="rId5" Type="http://schemas.openxmlformats.org/officeDocument/2006/relationships/image" Target="../media/image8.wmf"/><Relationship Id="rId1" Type="http://schemas.openxmlformats.org/officeDocument/2006/relationships/vmlDrawing" Target="../drawings/vmlDrawing7.vml"/><Relationship Id="rId2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6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5" Type="http://schemas.openxmlformats.org/officeDocument/2006/relationships/image" Target="../media/image4.jpeg"/><Relationship Id="rId6" Type="http://schemas.openxmlformats.org/officeDocument/2006/relationships/oleObject" Target="../embeddings/oleObject9.bin"/><Relationship Id="rId7" Type="http://schemas.openxmlformats.org/officeDocument/2006/relationships/image" Target="../media/image8.wmf"/><Relationship Id="rId1" Type="http://schemas.openxmlformats.org/officeDocument/2006/relationships/vmlDrawing" Target="../drawings/vmlDrawing8.vml"/><Relationship Id="rId2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4" Type="http://schemas.openxmlformats.org/officeDocument/2006/relationships/image" Target="../media/image5.png"/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4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10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9.vml"/><Relationship Id="rId2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.wmf"/><Relationship Id="rId3" Type="http://schemas.openxmlformats.org/officeDocument/2006/relationships/image" Target="../media/image5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wmf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3" Type="http://schemas.openxmlformats.org/officeDocument/2006/relationships/image" Target="../media/image7.wmf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png"/><Relationship Id="rId5" Type="http://schemas.openxmlformats.org/officeDocument/2006/relationships/oleObject" Target="../embeddings/oleObject11.bin"/><Relationship Id="rId6" Type="http://schemas.openxmlformats.org/officeDocument/2006/relationships/image" Target="../media/image8.wmf"/><Relationship Id="rId7" Type="http://schemas.openxmlformats.org/officeDocument/2006/relationships/image" Target="../media/image6.wmf"/><Relationship Id="rId1" Type="http://schemas.openxmlformats.org/officeDocument/2006/relationships/vmlDrawing" Target="../drawings/vmlDrawing10.vml"/><Relationship Id="rId2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oleObject" Target="../embeddings/oleObject12.bin"/><Relationship Id="rId5" Type="http://schemas.openxmlformats.org/officeDocument/2006/relationships/image" Target="../media/image8.wmf"/><Relationship Id="rId6" Type="http://schemas.openxmlformats.org/officeDocument/2006/relationships/image" Target="../media/image4.jpeg"/><Relationship Id="rId7" Type="http://schemas.openxmlformats.org/officeDocument/2006/relationships/image" Target="../media/image6.wmf"/><Relationship Id="rId1" Type="http://schemas.openxmlformats.org/officeDocument/2006/relationships/vmlDrawing" Target="../drawings/vmlDrawing11.vml"/><Relationship Id="rId2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png"/><Relationship Id="rId5" Type="http://schemas.openxmlformats.org/officeDocument/2006/relationships/image" Target="../media/image6.wmf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2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Relationship Id="rId3" Type="http://schemas.openxmlformats.org/officeDocument/2006/relationships/image" Target="../media/image4.jpe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jpe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514600" y="-266700"/>
            <a:ext cx="7772400" cy="2286000"/>
          </a:xfrm>
        </p:spPr>
        <p:txBody>
          <a:bodyPr anchor="ctr"/>
          <a:lstStyle/>
          <a:p>
            <a:r>
              <a:rPr lang="en-US" altLang="x-none" sz="4400"/>
              <a:t>Iterative Algorithms </a:t>
            </a:r>
            <a:br>
              <a:rPr lang="en-US" altLang="x-none" sz="4400"/>
            </a:br>
            <a:r>
              <a:rPr lang="en-US" altLang="x-none" sz="4400"/>
              <a:t>&amp; Loop Invariants </a:t>
            </a:r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endParaRPr lang="en-US" altLang="x-none" sz="3200"/>
          </a:p>
        </p:txBody>
      </p:sp>
      <p:graphicFrame>
        <p:nvGraphicFramePr>
          <p:cNvPr id="190468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80" name="Equation" r:id="rId3" imgW="114120" imgH="215640" progId="Equation.3">
                  <p:embed/>
                </p:oleObj>
              </mc:Choice>
              <mc:Fallback>
                <p:oleObj name="Equation" r:id="rId3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0469" name="Text Box 5"/>
          <p:cNvSpPr txBox="1">
            <a:spLocks noChangeArrowheads="1"/>
          </p:cNvSpPr>
          <p:nvPr/>
        </p:nvSpPr>
        <p:spPr bwMode="auto">
          <a:xfrm>
            <a:off x="8053388" y="6399213"/>
            <a:ext cx="549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</a:pPr>
            <a:endParaRPr lang="en-US" altLang="x-none" sz="2400" i="0">
              <a:solidFill>
                <a:schemeClr val="accent2"/>
              </a:solidFill>
            </a:endParaRPr>
          </a:p>
        </p:txBody>
      </p:sp>
      <p:sp>
        <p:nvSpPr>
          <p:cNvPr id="190476" name="Text Box 12"/>
          <p:cNvSpPr txBox="1">
            <a:spLocks noChangeArrowheads="1"/>
          </p:cNvSpPr>
          <p:nvPr/>
        </p:nvSpPr>
        <p:spPr bwMode="auto">
          <a:xfrm>
            <a:off x="4343400" y="1524000"/>
            <a:ext cx="4178300" cy="447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400" i="0">
                <a:hlinkClick r:id="rId5" action="ppaction://hlinksldjump"/>
              </a:rPr>
              <a:t>Assertions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6" action="ppaction://hlinksldjump"/>
              </a:rPr>
              <a:t>Home to School Problem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7" action="ppaction://hlinksldjump"/>
              </a:rPr>
              <a:t>Steps in an Iterative Algorithm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8" action="ppaction://hlinksldjump"/>
              </a:rPr>
              <a:t>Insertion Sort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9" action="ppaction://hlinksldjump"/>
              </a:rPr>
              <a:t>Designing an Algorithm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0" action="ppaction://hlinksldjump"/>
              </a:rPr>
              <a:t>Finding Errors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1" action="ppaction://hlinksldjump"/>
              </a:rPr>
              <a:t>Typical Loop Invariants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2" action="ppaction://hlinksldjump"/>
              </a:rPr>
              <a:t>Binary Search Like Examples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3" action="ppaction://hlinksldjump"/>
              </a:rPr>
              <a:t>The Partition Problem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4" action="ppaction://hlinksldjump"/>
              </a:rPr>
              <a:t>Greatest Common Divisor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5" action="ppaction://hlinksldjump"/>
              </a:rPr>
              <a:t>Bucket (Quick) Sort for Humans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US" altLang="x-none" sz="2400" i="0">
                <a:hlinkClick r:id="rId16" action="ppaction://hlinksldjump"/>
              </a:rPr>
              <a:t>Radix/Counting Sort</a:t>
            </a:r>
            <a:endParaRPr lang="en-US" altLang="x-none" sz="2400" i="0"/>
          </a:p>
        </p:txBody>
      </p:sp>
      <p:pic>
        <p:nvPicPr>
          <p:cNvPr id="190477" name="Picture 13" descr="IMGP2253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00" y="152400"/>
            <a:ext cx="35052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sz="4800"/>
              <a:t>Definition of Assertions</a:t>
            </a:r>
            <a:endParaRPr lang="en-CA" altLang="x-none" sz="4800"/>
          </a:p>
        </p:txBody>
      </p:sp>
      <p:sp>
        <p:nvSpPr>
          <p:cNvPr id="695299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ctr">
              <a:buFontTx/>
              <a:buNone/>
            </a:pPr>
            <a:r>
              <a:rPr lang="en-CA" altLang="x-none" sz="3600"/>
              <a:t>It is made at some particular point during the execution of an algorithm. </a:t>
            </a:r>
            <a:endParaRPr lang="en-US" altLang="x-none" sz="3600"/>
          </a:p>
          <a:p>
            <a:pPr algn="ctr">
              <a:buFontTx/>
              <a:buNone/>
            </a:pPr>
            <a:r>
              <a:rPr lang="en-CA" altLang="x-none" sz="3600"/>
              <a:t>If it is false, then something has gone wrong in the logic of the algorithm.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Establish Loop Invariant</a:t>
            </a:r>
            <a:br>
              <a:rPr lang="en-US" altLang="x-none"/>
            </a:br>
            <a:r>
              <a:rPr lang="en-US" altLang="x-none"/>
              <a:t>from preconditions</a:t>
            </a:r>
            <a:endParaRPr lang="en-CA" altLang="x-none"/>
          </a:p>
        </p:txBody>
      </p:sp>
      <p:pic>
        <p:nvPicPr>
          <p:cNvPr id="57958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819400"/>
            <a:ext cx="41751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79589" name="Group 5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79590" name="Oval 6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79591" name="Oval 7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592" name="Freeform 8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9593" name="Group 9"/>
          <p:cNvGrpSpPr>
            <a:grpSpLocks noChangeAspect="1"/>
          </p:cNvGrpSpPr>
          <p:nvPr/>
        </p:nvGrpSpPr>
        <p:grpSpPr bwMode="auto">
          <a:xfrm rot="902222">
            <a:off x="914400" y="2955925"/>
            <a:ext cx="1303338" cy="1082675"/>
            <a:chOff x="1471" y="2266"/>
            <a:chExt cx="1746" cy="1449"/>
          </a:xfrm>
        </p:grpSpPr>
        <p:grpSp>
          <p:nvGrpSpPr>
            <p:cNvPr id="579594" name="Group 10"/>
            <p:cNvGrpSpPr>
              <a:grpSpLocks noChangeAspect="1"/>
            </p:cNvGrpSpPr>
            <p:nvPr/>
          </p:nvGrpSpPr>
          <p:grpSpPr bwMode="auto">
            <a:xfrm>
              <a:off x="2895" y="2582"/>
              <a:ext cx="322" cy="418"/>
              <a:chOff x="2895" y="2582"/>
              <a:chExt cx="322" cy="418"/>
            </a:xfrm>
          </p:grpSpPr>
          <p:sp>
            <p:nvSpPr>
              <p:cNvPr id="579595" name="Freeform 11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6" name="Freeform 12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9597" name="Group 13"/>
            <p:cNvGrpSpPr>
              <a:grpSpLocks noChangeAspect="1"/>
            </p:cNvGrpSpPr>
            <p:nvPr/>
          </p:nvGrpSpPr>
          <p:grpSpPr bwMode="auto">
            <a:xfrm>
              <a:off x="1471" y="2266"/>
              <a:ext cx="1709" cy="1449"/>
              <a:chOff x="1471" y="2266"/>
              <a:chExt cx="1709" cy="1449"/>
            </a:xfrm>
          </p:grpSpPr>
          <p:sp>
            <p:nvSpPr>
              <p:cNvPr id="579598" name="Freeform 14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9" name="Freeform 15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0" name="Freeform 16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1" name="Freeform 17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2" name="Freeform 18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3" name="Freeform 19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79604" name="Text Box 20"/>
          <p:cNvSpPr txBox="1">
            <a:spLocks noChangeArrowheads="1"/>
          </p:cNvSpPr>
          <p:nvPr/>
        </p:nvSpPr>
        <p:spPr bwMode="auto">
          <a:xfrm>
            <a:off x="1431925" y="3200400"/>
            <a:ext cx="2730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0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79605" name="Text Box 21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grpSp>
        <p:nvGrpSpPr>
          <p:cNvPr id="579606" name="Group 22"/>
          <p:cNvGrpSpPr>
            <a:grpSpLocks/>
          </p:cNvGrpSpPr>
          <p:nvPr/>
        </p:nvGrpSpPr>
        <p:grpSpPr bwMode="auto">
          <a:xfrm>
            <a:off x="6910388" y="3944938"/>
            <a:ext cx="1951037" cy="1263650"/>
            <a:chOff x="4353" y="2485"/>
            <a:chExt cx="1229" cy="796"/>
          </a:xfrm>
        </p:grpSpPr>
        <p:sp>
          <p:nvSpPr>
            <p:cNvPr id="579607" name="Freeform 23"/>
            <p:cNvSpPr>
              <a:spLocks noChangeAspect="1"/>
            </p:cNvSpPr>
            <p:nvPr/>
          </p:nvSpPr>
          <p:spPr bwMode="auto">
            <a:xfrm>
              <a:off x="4353" y="2485"/>
              <a:ext cx="1229" cy="789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08" name="Text Box 24"/>
            <p:cNvSpPr txBox="1">
              <a:spLocks noChangeAspect="1" noChangeArrowheads="1"/>
            </p:cNvSpPr>
            <p:nvPr/>
          </p:nvSpPr>
          <p:spPr bwMode="auto">
            <a:xfrm>
              <a:off x="4577" y="2578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88</a:t>
              </a:r>
              <a:endParaRPr lang="en-CA" altLang="x-none" sz="1800" i="0"/>
            </a:p>
          </p:txBody>
        </p:sp>
        <p:sp>
          <p:nvSpPr>
            <p:cNvPr id="579609" name="Text Box 25"/>
            <p:cNvSpPr txBox="1">
              <a:spLocks noChangeAspect="1" noChangeArrowheads="1"/>
            </p:cNvSpPr>
            <p:nvPr/>
          </p:nvSpPr>
          <p:spPr bwMode="auto">
            <a:xfrm>
              <a:off x="5009" y="2642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14</a:t>
              </a:r>
              <a:endParaRPr lang="en-CA" altLang="x-none" sz="1800" i="0"/>
            </a:p>
          </p:txBody>
        </p:sp>
        <p:sp>
          <p:nvSpPr>
            <p:cNvPr id="579610" name="Text Box 26"/>
            <p:cNvSpPr txBox="1">
              <a:spLocks noChangeAspect="1" noChangeArrowheads="1"/>
            </p:cNvSpPr>
            <p:nvPr/>
          </p:nvSpPr>
          <p:spPr bwMode="auto">
            <a:xfrm>
              <a:off x="4826" y="2928"/>
              <a:ext cx="346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98</a:t>
              </a:r>
              <a:endParaRPr lang="en-CA" altLang="x-none" sz="1800" i="0"/>
            </a:p>
          </p:txBody>
        </p:sp>
        <p:sp>
          <p:nvSpPr>
            <p:cNvPr id="579611" name="Text Box 27"/>
            <p:cNvSpPr txBox="1">
              <a:spLocks noChangeAspect="1" noChangeArrowheads="1"/>
            </p:cNvSpPr>
            <p:nvPr/>
          </p:nvSpPr>
          <p:spPr bwMode="auto">
            <a:xfrm>
              <a:off x="4618" y="2811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25</a:t>
              </a:r>
              <a:endParaRPr lang="en-CA" altLang="x-none" sz="1800" i="0"/>
            </a:p>
          </p:txBody>
        </p:sp>
        <p:sp>
          <p:nvSpPr>
            <p:cNvPr id="579612" name="Text Box 28"/>
            <p:cNvSpPr txBox="1">
              <a:spLocks noChangeAspect="1" noChangeArrowheads="1"/>
            </p:cNvSpPr>
            <p:nvPr/>
          </p:nvSpPr>
          <p:spPr bwMode="auto">
            <a:xfrm>
              <a:off x="4845" y="2772"/>
              <a:ext cx="29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62</a:t>
              </a:r>
              <a:endParaRPr lang="en-CA" altLang="x-none" sz="1800" i="0"/>
            </a:p>
          </p:txBody>
        </p:sp>
        <p:sp>
          <p:nvSpPr>
            <p:cNvPr id="579613" name="Text Box 29"/>
            <p:cNvSpPr txBox="1">
              <a:spLocks noChangeAspect="1" noChangeArrowheads="1"/>
            </p:cNvSpPr>
            <p:nvPr/>
          </p:nvSpPr>
          <p:spPr bwMode="auto">
            <a:xfrm>
              <a:off x="4826" y="2575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52</a:t>
              </a:r>
              <a:endParaRPr lang="en-CA" altLang="x-none" sz="1800" i="0"/>
            </a:p>
          </p:txBody>
        </p:sp>
        <p:sp>
          <p:nvSpPr>
            <p:cNvPr id="579614" name="Text Box 30"/>
            <p:cNvSpPr txBox="1">
              <a:spLocks noChangeAspect="1" noChangeArrowheads="1"/>
            </p:cNvSpPr>
            <p:nvPr/>
          </p:nvSpPr>
          <p:spPr bwMode="auto">
            <a:xfrm>
              <a:off x="5060" y="3050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79</a:t>
              </a:r>
              <a:endParaRPr lang="en-CA" altLang="x-none" sz="1800" i="0"/>
            </a:p>
          </p:txBody>
        </p:sp>
        <p:sp>
          <p:nvSpPr>
            <p:cNvPr id="579615" name="Text Box 31"/>
            <p:cNvSpPr txBox="1">
              <a:spLocks noChangeAspect="1" noChangeArrowheads="1"/>
            </p:cNvSpPr>
            <p:nvPr/>
          </p:nvSpPr>
          <p:spPr bwMode="auto">
            <a:xfrm>
              <a:off x="5136" y="2811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30</a:t>
              </a:r>
              <a:endParaRPr lang="en-CA" altLang="x-none" sz="1800" i="0"/>
            </a:p>
          </p:txBody>
        </p:sp>
        <p:sp>
          <p:nvSpPr>
            <p:cNvPr id="579616" name="Rectangle 32"/>
            <p:cNvSpPr>
              <a:spLocks noChangeAspect="1" noChangeArrowheads="1"/>
            </p:cNvSpPr>
            <p:nvPr/>
          </p:nvSpPr>
          <p:spPr bwMode="auto">
            <a:xfrm>
              <a:off x="4433" y="2742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31</a:t>
              </a:r>
              <a:endParaRPr lang="en-CA" altLang="x-none" sz="1800" i="0"/>
            </a:p>
          </p:txBody>
        </p:sp>
      </p:grpSp>
      <p:grpSp>
        <p:nvGrpSpPr>
          <p:cNvPr id="579617" name="Group 33"/>
          <p:cNvGrpSpPr>
            <a:grpSpLocks/>
          </p:cNvGrpSpPr>
          <p:nvPr/>
        </p:nvGrpSpPr>
        <p:grpSpPr bwMode="auto">
          <a:xfrm>
            <a:off x="3429000" y="4349750"/>
            <a:ext cx="3341688" cy="461963"/>
            <a:chOff x="2263" y="2740"/>
            <a:chExt cx="2105" cy="291"/>
          </a:xfrm>
        </p:grpSpPr>
        <p:sp>
          <p:nvSpPr>
            <p:cNvPr id="579618" name="Text Box 34"/>
            <p:cNvSpPr txBox="1">
              <a:spLocks noChangeAspect="1" noChangeArrowheads="1"/>
            </p:cNvSpPr>
            <p:nvPr/>
          </p:nvSpPr>
          <p:spPr bwMode="auto">
            <a:xfrm>
              <a:off x="2292" y="2800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>
                <a:solidFill>
                  <a:srgbClr val="33CC33"/>
                </a:solidFill>
              </a:endParaRPr>
            </a:p>
          </p:txBody>
        </p:sp>
        <p:sp>
          <p:nvSpPr>
            <p:cNvPr id="579619" name="Rectangle 35"/>
            <p:cNvSpPr>
              <a:spLocks noChangeAspect="1" noChangeArrowheads="1"/>
            </p:cNvSpPr>
            <p:nvPr/>
          </p:nvSpPr>
          <p:spPr bwMode="auto">
            <a:xfrm>
              <a:off x="2263" y="2740"/>
              <a:ext cx="2105" cy="287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0612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0613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0614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615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0616" name="Group 8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580617" name="Group 9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80618" name="Freeform 10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19" name="Freeform 11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0620" name="Group 12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80621" name="Freeform 13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2" name="Freeform 14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3" name="Freeform 15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4" name="Freeform 16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5" name="Freeform 17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6" name="Freeform 18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0627" name="Text Box 19"/>
            <p:cNvSpPr txBox="1">
              <a:spLocks noChangeArrowheads="1"/>
            </p:cNvSpPr>
            <p:nvPr/>
          </p:nvSpPr>
          <p:spPr bwMode="auto">
            <a:xfrm>
              <a:off x="1584" y="2160"/>
              <a:ext cx="17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1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580628" name="Freeform 20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0629" name="Text Box 21"/>
          <p:cNvSpPr txBox="1">
            <a:spLocks noChangeAspect="1" noChangeArrowheads="1"/>
          </p:cNvSpPr>
          <p:nvPr/>
        </p:nvSpPr>
        <p:spPr bwMode="auto">
          <a:xfrm>
            <a:off x="7265988" y="40925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88</a:t>
            </a:r>
            <a:endParaRPr lang="en-CA" altLang="x-none" sz="1800" i="0"/>
          </a:p>
        </p:txBody>
      </p:sp>
      <p:sp>
        <p:nvSpPr>
          <p:cNvPr id="580630" name="Text Box 22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0631" name="Text Box 23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0632" name="Text Box 24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</a:t>
            </a:r>
            <a:endParaRPr lang="en-CA" altLang="x-none" sz="1800" i="0"/>
          </a:p>
        </p:txBody>
      </p:sp>
      <p:sp>
        <p:nvSpPr>
          <p:cNvPr id="580633" name="Text Box 25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8429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0634" name="Text Box 26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0635" name="Text Box 27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0636" name="Text Box 28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0637" name="Text Box 29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0638" name="Rectangle 30"/>
          <p:cNvSpPr>
            <a:spLocks noChangeAspect="1" noChangeArrowheads="1"/>
          </p:cNvSpPr>
          <p:nvPr/>
        </p:nvSpPr>
        <p:spPr bwMode="auto">
          <a:xfrm>
            <a:off x="7037388" y="435292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31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grpSp>
        <p:nvGrpSpPr>
          <p:cNvPr id="580639" name="Group 31"/>
          <p:cNvGrpSpPr>
            <a:grpSpLocks/>
          </p:cNvGrpSpPr>
          <p:nvPr/>
        </p:nvGrpSpPr>
        <p:grpSpPr bwMode="auto">
          <a:xfrm>
            <a:off x="3429000" y="4349750"/>
            <a:ext cx="3341688" cy="461963"/>
            <a:chOff x="2263" y="2740"/>
            <a:chExt cx="2105" cy="291"/>
          </a:xfrm>
        </p:grpSpPr>
        <p:sp>
          <p:nvSpPr>
            <p:cNvPr id="580640" name="Text Box 32"/>
            <p:cNvSpPr txBox="1">
              <a:spLocks noChangeAspect="1" noChangeArrowheads="1"/>
            </p:cNvSpPr>
            <p:nvPr/>
          </p:nvSpPr>
          <p:spPr bwMode="auto">
            <a:xfrm>
              <a:off x="2292" y="2800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>
                <a:solidFill>
                  <a:srgbClr val="33CC33"/>
                </a:solidFill>
              </a:endParaRPr>
            </a:p>
          </p:txBody>
        </p:sp>
        <p:sp>
          <p:nvSpPr>
            <p:cNvPr id="580641" name="Rectangle 33"/>
            <p:cNvSpPr>
              <a:spLocks noChangeAspect="1" noChangeArrowheads="1"/>
            </p:cNvSpPr>
            <p:nvPr/>
          </p:nvSpPr>
          <p:spPr bwMode="auto">
            <a:xfrm>
              <a:off x="2263" y="2740"/>
              <a:ext cx="2105" cy="287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0642" name="AutoShape 34"/>
          <p:cNvSpPr>
            <a:spLocks noChangeArrowheads="1"/>
          </p:cNvSpPr>
          <p:nvPr/>
        </p:nvSpPr>
        <p:spPr bwMode="auto">
          <a:xfrm flipH="1" flipV="1">
            <a:off x="5638800" y="3505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1636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1637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1638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639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640" name="Group 8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581641" name="Freeform 9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2" name="Freeform 10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3" name="Freeform 11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4" name="Freeform 12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5" name="Freeform 13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6" name="Freeform 14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647" name="Group 15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581648" name="Freeform 16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49" name="Freeform 17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1650" name="Group 18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581651" name="Freeform 19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2" name="Freeform 20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3" name="Freeform 21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4" name="Freeform 22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5" name="Freeform 23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56" name="Freeform 24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1657" name="Text Box 25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i-1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1658" name="Text Box 26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1659" name="Freeform 27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660" name="Text Box 28"/>
          <p:cNvSpPr txBox="1">
            <a:spLocks noChangeAspect="1" noChangeArrowheads="1"/>
          </p:cNvSpPr>
          <p:nvPr/>
        </p:nvSpPr>
        <p:spPr bwMode="auto">
          <a:xfrm>
            <a:off x="7265988" y="40925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88</a:t>
            </a:r>
            <a:endParaRPr lang="en-CA" altLang="x-none" sz="1800" i="0"/>
          </a:p>
        </p:txBody>
      </p:sp>
      <p:sp>
        <p:nvSpPr>
          <p:cNvPr id="581661" name="Text Box 29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1662" name="Text Box 30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1663" name="Text Box 31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</a:t>
            </a:r>
            <a:endParaRPr lang="en-CA" altLang="x-none" sz="1800" i="0"/>
          </a:p>
        </p:txBody>
      </p:sp>
      <p:sp>
        <p:nvSpPr>
          <p:cNvPr id="581664" name="Text Box 32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6905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1665" name="Text Box 33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1666" name="Text Box 34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1667" name="Text Box 35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1668" name="Text Box 36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1669" name="Rectangle 37"/>
          <p:cNvSpPr>
            <a:spLocks noChangeAspect="1" noChangeArrowheads="1"/>
          </p:cNvSpPr>
          <p:nvPr/>
        </p:nvSpPr>
        <p:spPr bwMode="auto">
          <a:xfrm>
            <a:off x="3429000" y="4425950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31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sp>
        <p:nvSpPr>
          <p:cNvPr id="581670" name="Text Box 38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1671" name="Rectangle 39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2660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2661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2662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663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2664" name="Group 8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582665" name="Group 9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82666" name="Freeform 10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67" name="Freeform 11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2668" name="Group 12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82669" name="Freeform 13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0" name="Freeform 14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1" name="Freeform 15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2" name="Freeform 16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3" name="Freeform 17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4" name="Freeform 18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2675" name="Text Box 19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582676" name="AutoShape 20"/>
          <p:cNvSpPr>
            <a:spLocks noChangeArrowheads="1"/>
          </p:cNvSpPr>
          <p:nvPr/>
        </p:nvSpPr>
        <p:spPr bwMode="auto">
          <a:xfrm flipH="1" flipV="1">
            <a:off x="5638800" y="3505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582677" name="Freeform 21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2678" name="Text Box 22"/>
          <p:cNvSpPr txBox="1">
            <a:spLocks noChangeAspect="1" noChangeArrowheads="1"/>
          </p:cNvSpPr>
          <p:nvPr/>
        </p:nvSpPr>
        <p:spPr bwMode="auto">
          <a:xfrm>
            <a:off x="7265988" y="40925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88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sp>
        <p:nvSpPr>
          <p:cNvPr id="582679" name="Text Box 23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2680" name="Text Box 24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2681" name="Text Box 25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</a:t>
            </a:r>
            <a:endParaRPr lang="en-CA" altLang="x-none" sz="1800" i="0"/>
          </a:p>
        </p:txBody>
      </p:sp>
      <p:sp>
        <p:nvSpPr>
          <p:cNvPr id="582682" name="Text Box 26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6143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2683" name="Text Box 27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2684" name="Text Box 28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2685" name="Text Box 29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2686" name="Text Box 30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2687" name="Rectangle 31"/>
          <p:cNvSpPr>
            <a:spLocks noChangeAspect="1" noChangeArrowheads="1"/>
          </p:cNvSpPr>
          <p:nvPr/>
        </p:nvSpPr>
        <p:spPr bwMode="auto">
          <a:xfrm>
            <a:off x="3429000" y="4425950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31</a:t>
            </a:r>
            <a:endParaRPr lang="en-CA" altLang="x-none" sz="1800" i="0"/>
          </a:p>
        </p:txBody>
      </p:sp>
      <p:sp>
        <p:nvSpPr>
          <p:cNvPr id="582688" name="Text Box 32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2689" name="Rectangle 33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3684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3685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3686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687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688" name="Group 8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583689" name="Freeform 9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0" name="Freeform 10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1" name="Freeform 11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2" name="Freeform 12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3" name="Freeform 13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4" name="Freeform 14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695" name="Group 15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583696" name="Freeform 16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97" name="Freeform 17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698" name="Group 18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583699" name="Freeform 19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00" name="Freeform 20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01" name="Freeform 21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02" name="Freeform 22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03" name="Freeform 23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04" name="Freeform 24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3705" name="Text Box 25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i-1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3706" name="Text Box 26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3707" name="Freeform 27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3709" name="Text Box 29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3710" name="Text Box 30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3711" name="Text Box 31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</a:t>
            </a:r>
            <a:endParaRPr lang="en-CA" altLang="x-none" sz="1800" i="0"/>
          </a:p>
        </p:txBody>
      </p:sp>
      <p:sp>
        <p:nvSpPr>
          <p:cNvPr id="583712" name="Text Box 32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6143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3713" name="Text Box 33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3714" name="Text Box 34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3715" name="Text Box 35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3716" name="Text Box 36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3717" name="Rectangle 37"/>
          <p:cNvSpPr>
            <a:spLocks noChangeAspect="1" noChangeArrowheads="1"/>
          </p:cNvSpPr>
          <p:nvPr/>
        </p:nvSpPr>
        <p:spPr bwMode="auto">
          <a:xfrm>
            <a:off x="3429000" y="4425950"/>
            <a:ext cx="698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31,</a:t>
            </a:r>
            <a:r>
              <a:rPr lang="en-US" altLang="x-none" sz="1800" i="0">
                <a:solidFill>
                  <a:schemeClr val="tx2"/>
                </a:solidFill>
              </a:rPr>
              <a:t>88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sp>
        <p:nvSpPr>
          <p:cNvPr id="583718" name="Text Box 38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3719" name="Rectangle 39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sp>
        <p:nvSpPr>
          <p:cNvPr id="584724" name="AutoShape 20"/>
          <p:cNvSpPr>
            <a:spLocks noChangeArrowheads="1"/>
          </p:cNvSpPr>
          <p:nvPr/>
        </p:nvSpPr>
        <p:spPr bwMode="auto">
          <a:xfrm flipH="1" flipV="1">
            <a:off x="5638800" y="3505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584725" name="Freeform 21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727" name="Text Box 23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4728" name="Text Box 24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4729" name="Text Box 25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25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sp>
        <p:nvSpPr>
          <p:cNvPr id="584730" name="Text Box 26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4619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4731" name="Text Box 27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4732" name="Text Box 28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4733" name="Text Box 29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4734" name="Text Box 30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4735" name="Rectangle 31"/>
          <p:cNvSpPr>
            <a:spLocks noChangeAspect="1" noChangeArrowheads="1"/>
          </p:cNvSpPr>
          <p:nvPr/>
        </p:nvSpPr>
        <p:spPr bwMode="auto">
          <a:xfrm>
            <a:off x="3429000" y="4425950"/>
            <a:ext cx="698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31,88</a:t>
            </a:r>
            <a:endParaRPr lang="en-CA" altLang="x-none" sz="1800" i="0"/>
          </a:p>
        </p:txBody>
      </p:sp>
      <p:sp>
        <p:nvSpPr>
          <p:cNvPr id="584736" name="Text Box 32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4737" name="Rectangle 33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584738" name="Group 3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4739" name="Oval 3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4740" name="Oval 3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741" name="Freeform 3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4742" name="Group 38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584743" name="Group 39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84744" name="Freeform 40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45" name="Freeform 41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4746" name="Group 42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84747" name="Freeform 43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48" name="Freeform 44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49" name="Freeform 45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50" name="Freeform 46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51" name="Freeform 47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52" name="Freeform 48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753" name="Text Box 49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5732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5733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5734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735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5736" name="Group 8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585737" name="Freeform 9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38" name="Freeform 10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39" name="Freeform 11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0" name="Freeform 12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1" name="Freeform 13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2" name="Freeform 14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5743" name="Group 15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585744" name="Freeform 16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5" name="Freeform 17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5746" name="Group 18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585747" name="Freeform 19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8" name="Freeform 20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49" name="Freeform 21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50" name="Freeform 22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51" name="Freeform 23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52" name="Freeform 24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5753" name="Text Box 25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i-1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5754" name="Text Box 26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5755" name="Freeform 27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757" name="Text Box 29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5758" name="Text Box 30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5760" name="Text Box 32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4619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5761" name="Text Box 33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85762" name="Text Box 34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5763" name="Text Box 35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5764" name="Text Box 36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5765" name="Rectangle 37"/>
          <p:cNvSpPr>
            <a:spLocks noChangeAspect="1" noChangeArrowheads="1"/>
          </p:cNvSpPr>
          <p:nvPr/>
        </p:nvSpPr>
        <p:spPr bwMode="auto">
          <a:xfrm>
            <a:off x="3429000" y="4425950"/>
            <a:ext cx="984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25</a:t>
            </a:r>
            <a:r>
              <a:rPr lang="en-US" altLang="x-none" sz="1800" i="0"/>
              <a:t>,31,88</a:t>
            </a:r>
            <a:endParaRPr lang="en-CA" altLang="x-none" sz="1800" i="0"/>
          </a:p>
        </p:txBody>
      </p:sp>
      <p:sp>
        <p:nvSpPr>
          <p:cNvPr id="585766" name="Text Box 38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5767" name="Rectangle 39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6756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6757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6758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759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6760" name="Group 8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586761" name="Group 9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86762" name="Freeform 10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3" name="Freeform 11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6764" name="Group 12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86765" name="Freeform 13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6" name="Freeform 14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7" name="Freeform 15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8" name="Freeform 16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9" name="Freeform 17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70" name="Freeform 18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6771" name="Text Box 19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586772" name="AutoShape 20"/>
          <p:cNvSpPr>
            <a:spLocks noChangeArrowheads="1"/>
          </p:cNvSpPr>
          <p:nvPr/>
        </p:nvSpPr>
        <p:spPr bwMode="auto">
          <a:xfrm flipH="1" flipV="1">
            <a:off x="5638800" y="3505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586773" name="Freeform 21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6775" name="Text Box 23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6776" name="Text Box 24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6778" name="Text Box 26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4619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6779" name="Text Box 27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>
                <a:solidFill>
                  <a:schemeClr val="tx2"/>
                </a:solidFill>
              </a:rPr>
              <a:t>52</a:t>
            </a:r>
            <a:endParaRPr lang="en-CA" altLang="x-none" sz="1800" i="0">
              <a:solidFill>
                <a:schemeClr val="tx2"/>
              </a:solidFill>
            </a:endParaRPr>
          </a:p>
        </p:txBody>
      </p:sp>
      <p:sp>
        <p:nvSpPr>
          <p:cNvPr id="586780" name="Text Box 28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6781" name="Text Box 29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6782" name="Text Box 30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6783" name="Rectangle 31"/>
          <p:cNvSpPr>
            <a:spLocks noChangeAspect="1" noChangeArrowheads="1"/>
          </p:cNvSpPr>
          <p:nvPr/>
        </p:nvSpPr>
        <p:spPr bwMode="auto">
          <a:xfrm>
            <a:off x="3429000" y="4425950"/>
            <a:ext cx="984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25,31,88</a:t>
            </a:r>
            <a:endParaRPr lang="en-CA" altLang="x-none" sz="1800" i="0"/>
          </a:p>
        </p:txBody>
      </p:sp>
      <p:sp>
        <p:nvSpPr>
          <p:cNvPr id="586784" name="Text Box 32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/>
          </a:p>
        </p:txBody>
      </p:sp>
      <p:sp>
        <p:nvSpPr>
          <p:cNvPr id="586785" name="Rectangle 33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7780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7781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7782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783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7784" name="Group 8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587785" name="Freeform 9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6" name="Freeform 10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7" name="Freeform 11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8" name="Freeform 12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89" name="Freeform 13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0" name="Freeform 14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7791" name="Group 15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587792" name="Freeform 16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3" name="Freeform 17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7794" name="Group 18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587795" name="Freeform 19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6" name="Freeform 20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7" name="Freeform 21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8" name="Freeform 22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99" name="Freeform 23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800" name="Freeform 24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7801" name="Text Box 25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i-1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7802" name="Text Box 26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87803" name="Freeform 27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7805" name="Text Box 29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87806" name="Text Box 30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87808" name="Text Box 32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6143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87810" name="Text Box 34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87811" name="Text Box 35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87812" name="Text Box 36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87813" name="Rectangle 37"/>
          <p:cNvSpPr>
            <a:spLocks noChangeAspect="1" noChangeArrowheads="1"/>
          </p:cNvSpPr>
          <p:nvPr/>
        </p:nvSpPr>
        <p:spPr bwMode="auto">
          <a:xfrm>
            <a:off x="3429000" y="4425950"/>
            <a:ext cx="1270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25,31,</a:t>
            </a:r>
            <a:r>
              <a:rPr lang="en-US" altLang="x-none" sz="1800" i="0">
                <a:solidFill>
                  <a:schemeClr val="tx2"/>
                </a:solidFill>
              </a:rPr>
              <a:t>52</a:t>
            </a:r>
            <a:r>
              <a:rPr lang="en-US" altLang="x-none" sz="1800" i="0"/>
              <a:t>,88</a:t>
            </a:r>
            <a:endParaRPr lang="en-CA" altLang="x-none" sz="1800" i="0"/>
          </a:p>
        </p:txBody>
      </p:sp>
      <p:sp>
        <p:nvSpPr>
          <p:cNvPr id="587814" name="Text Box 38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7815" name="Rectangle 39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Maintaining Loop Invariant</a:t>
            </a:r>
            <a:endParaRPr lang="en-CA" altLang="x-none"/>
          </a:p>
        </p:txBody>
      </p:sp>
      <p:grpSp>
        <p:nvGrpSpPr>
          <p:cNvPr id="588804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8805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8806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807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8808" name="Group 8"/>
          <p:cNvGrpSpPr>
            <a:grpSpLocks/>
          </p:cNvGrpSpPr>
          <p:nvPr/>
        </p:nvGrpSpPr>
        <p:grpSpPr bwMode="auto">
          <a:xfrm>
            <a:off x="820738" y="2708275"/>
            <a:ext cx="1541462" cy="1330325"/>
            <a:chOff x="1909" y="1920"/>
            <a:chExt cx="971" cy="838"/>
          </a:xfrm>
        </p:grpSpPr>
        <p:grpSp>
          <p:nvGrpSpPr>
            <p:cNvPr id="588809" name="Group 9"/>
            <p:cNvGrpSpPr>
              <a:grpSpLocks noChangeAspect="1"/>
            </p:cNvGrpSpPr>
            <p:nvPr/>
          </p:nvGrpSpPr>
          <p:grpSpPr bwMode="auto">
            <a:xfrm>
              <a:off x="2736" y="2256"/>
              <a:ext cx="144" cy="186"/>
              <a:chOff x="2895" y="2582"/>
              <a:chExt cx="322" cy="418"/>
            </a:xfrm>
          </p:grpSpPr>
          <p:sp>
            <p:nvSpPr>
              <p:cNvPr id="588810" name="Freeform 10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1" name="Freeform 11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8812" name="Group 12"/>
            <p:cNvGrpSpPr>
              <a:grpSpLocks noChangeAspect="1"/>
            </p:cNvGrpSpPr>
            <p:nvPr/>
          </p:nvGrpSpPr>
          <p:grpSpPr bwMode="auto">
            <a:xfrm>
              <a:off x="1909" y="1920"/>
              <a:ext cx="762" cy="646"/>
              <a:chOff x="1471" y="2266"/>
              <a:chExt cx="1709" cy="1449"/>
            </a:xfrm>
          </p:grpSpPr>
          <p:sp>
            <p:nvSpPr>
              <p:cNvPr id="588813" name="Freeform 13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4" name="Freeform 14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5" name="Freeform 15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6" name="Freeform 16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7" name="Freeform 17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8" name="Freeform 18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8819" name="Group 19"/>
            <p:cNvGrpSpPr>
              <a:grpSpLocks noChangeAspect="1"/>
            </p:cNvGrpSpPr>
            <p:nvPr/>
          </p:nvGrpSpPr>
          <p:grpSpPr bwMode="auto">
            <a:xfrm>
              <a:off x="2005" y="2016"/>
              <a:ext cx="762" cy="646"/>
              <a:chOff x="1471" y="2266"/>
              <a:chExt cx="1709" cy="1449"/>
            </a:xfrm>
          </p:grpSpPr>
          <p:sp>
            <p:nvSpPr>
              <p:cNvPr id="588820" name="Freeform 20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1" name="Freeform 21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2" name="Freeform 22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3" name="Freeform 23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4" name="Freeform 24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5" name="Freeform 25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8826" name="Group 26"/>
            <p:cNvGrpSpPr>
              <a:grpSpLocks noChangeAspect="1"/>
            </p:cNvGrpSpPr>
            <p:nvPr/>
          </p:nvGrpSpPr>
          <p:grpSpPr bwMode="auto">
            <a:xfrm>
              <a:off x="2101" y="2112"/>
              <a:ext cx="762" cy="646"/>
              <a:chOff x="1471" y="2266"/>
              <a:chExt cx="1709" cy="1449"/>
            </a:xfrm>
          </p:grpSpPr>
          <p:sp>
            <p:nvSpPr>
              <p:cNvPr id="588827" name="Freeform 27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8" name="Freeform 28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9" name="Freeform 29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30" name="Freeform 30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31" name="Freeform 31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32" name="Freeform 32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8833" name="Text Box 33"/>
            <p:cNvSpPr txBox="1">
              <a:spLocks noChangeArrowheads="1"/>
            </p:cNvSpPr>
            <p:nvPr/>
          </p:nvSpPr>
          <p:spPr bwMode="auto">
            <a:xfrm>
              <a:off x="2389" y="2267"/>
              <a:ext cx="18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T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588834" name="Freeform 34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8835" name="Text Box 35"/>
          <p:cNvSpPr txBox="1">
            <a:spLocks noChangeAspect="1" noChangeArrowheads="1"/>
          </p:cNvSpPr>
          <p:nvPr/>
        </p:nvSpPr>
        <p:spPr bwMode="auto">
          <a:xfrm>
            <a:off x="7265988" y="4092575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8836" name="Text Box 36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8837" name="Text Box 37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>
              <a:solidFill>
                <a:srgbClr val="33CC33"/>
              </a:solidFill>
            </a:endParaRPr>
          </a:p>
        </p:txBody>
      </p:sp>
      <p:sp>
        <p:nvSpPr>
          <p:cNvPr id="588838" name="Rectangle 38"/>
          <p:cNvSpPr>
            <a:spLocks noChangeAspect="1" noChangeArrowheads="1"/>
          </p:cNvSpPr>
          <p:nvPr/>
        </p:nvSpPr>
        <p:spPr bwMode="auto">
          <a:xfrm>
            <a:off x="3429000" y="4425950"/>
            <a:ext cx="2984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14,23,25,30,31,52,62,79,88,98</a:t>
            </a:r>
            <a:endParaRPr lang="en-CA" altLang="x-none" sz="1800" i="0"/>
          </a:p>
        </p:txBody>
      </p:sp>
      <p:sp>
        <p:nvSpPr>
          <p:cNvPr id="588839" name="Text Box 39"/>
          <p:cNvSpPr txBox="1">
            <a:spLocks noChangeAspect="1" noChangeArrowheads="1"/>
          </p:cNvSpPr>
          <p:nvPr/>
        </p:nvSpPr>
        <p:spPr bwMode="auto">
          <a:xfrm>
            <a:off x="3475038" y="44450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/>
          </a:p>
        </p:txBody>
      </p:sp>
      <p:sp>
        <p:nvSpPr>
          <p:cNvPr id="588840" name="Rectangle 40"/>
          <p:cNvSpPr>
            <a:spLocks noChangeAspect="1" noChangeArrowheads="1"/>
          </p:cNvSpPr>
          <p:nvPr/>
        </p:nvSpPr>
        <p:spPr bwMode="auto">
          <a:xfrm>
            <a:off x="3429000" y="4349750"/>
            <a:ext cx="3341688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sz="4800"/>
              <a:t>Definition of Assertions</a:t>
            </a:r>
            <a:endParaRPr lang="en-CA" altLang="x-none" sz="4800"/>
          </a:p>
        </p:txBody>
      </p:sp>
      <p:sp>
        <p:nvSpPr>
          <p:cNvPr id="69632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CA" altLang="x-none" sz="4000"/>
              <a:t>An assertion is not a task for the algorithm to perform. </a:t>
            </a:r>
            <a:endParaRPr lang="en-US" altLang="x-none" sz="4000"/>
          </a:p>
          <a:p>
            <a:pPr algn="ctr">
              <a:buFontTx/>
              <a:buNone/>
            </a:pPr>
            <a:r>
              <a:rPr lang="en-US" altLang="x-none" sz="4000"/>
              <a:t>I</a:t>
            </a:r>
            <a:r>
              <a:rPr lang="en-CA" altLang="x-none" sz="4000"/>
              <a:t>t is only a comment that is added for the benefit of the reader.</a:t>
            </a:r>
          </a:p>
          <a:p>
            <a:pPr algn="ctr">
              <a:buFontTx/>
              <a:buNone/>
            </a:pPr>
            <a:endParaRPr lang="en-CA" altLang="x-none" sz="4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Clean up loose ends</a:t>
            </a:r>
          </a:p>
        </p:txBody>
      </p:sp>
      <p:grpSp>
        <p:nvGrpSpPr>
          <p:cNvPr id="589828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89829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89830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831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9832" name="Group 8"/>
          <p:cNvGrpSpPr>
            <a:grpSpLocks/>
          </p:cNvGrpSpPr>
          <p:nvPr/>
        </p:nvGrpSpPr>
        <p:grpSpPr bwMode="auto">
          <a:xfrm rot="-2627108">
            <a:off x="1981200" y="2776538"/>
            <a:ext cx="1295400" cy="957262"/>
            <a:chOff x="1329" y="1989"/>
            <a:chExt cx="647" cy="603"/>
          </a:xfrm>
        </p:grpSpPr>
        <p:grpSp>
          <p:nvGrpSpPr>
            <p:cNvPr id="589833" name="Group 9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89834" name="Freeform 10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5" name="Freeform 11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6" name="Freeform 12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7" name="Freeform 13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8" name="Freeform 14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9" name="Freeform 15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9840" name="Group 16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89841" name="Freeform 17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42" name="Freeform 18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9843" name="Text Box 19"/>
            <p:cNvSpPr txBox="1">
              <a:spLocks noChangeArrowheads="1"/>
            </p:cNvSpPr>
            <p:nvPr/>
          </p:nvSpPr>
          <p:spPr bwMode="auto">
            <a:xfrm>
              <a:off x="1534" y="2160"/>
              <a:ext cx="24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T+1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pic>
        <p:nvPicPr>
          <p:cNvPr id="589844" name="Picture 2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894013"/>
            <a:ext cx="762000" cy="687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89845" name="Rectangle 21"/>
          <p:cNvSpPr>
            <a:spLocks noChangeAspect="1" noChangeArrowheads="1"/>
          </p:cNvSpPr>
          <p:nvPr/>
        </p:nvSpPr>
        <p:spPr bwMode="auto">
          <a:xfrm>
            <a:off x="4832350" y="4425950"/>
            <a:ext cx="2984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14,23,25,30,31,52,62,79,88,98</a:t>
            </a:r>
            <a:endParaRPr lang="en-CA" altLang="x-none" sz="1800" i="0"/>
          </a:p>
        </p:txBody>
      </p:sp>
      <p:sp>
        <p:nvSpPr>
          <p:cNvPr id="589846" name="Rectangle 22"/>
          <p:cNvSpPr>
            <a:spLocks noChangeAspect="1" noChangeArrowheads="1"/>
          </p:cNvSpPr>
          <p:nvPr/>
        </p:nvSpPr>
        <p:spPr bwMode="auto">
          <a:xfrm>
            <a:off x="4887913" y="4349750"/>
            <a:ext cx="3341687" cy="455613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/>
              <a:t>Ok</a:t>
            </a:r>
            <a:br>
              <a:rPr lang="en-US" altLang="x-none"/>
            </a:br>
            <a:r>
              <a:rPr lang="en-US" altLang="x-none"/>
              <a:t>I know you knew Insertion Sort</a:t>
            </a:r>
            <a:endParaRPr lang="en-CA" altLang="x-none"/>
          </a:p>
        </p:txBody>
      </p:sp>
      <p:sp>
        <p:nvSpPr>
          <p:cNvPr id="186371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2590800"/>
            <a:ext cx="7772400" cy="4114800"/>
          </a:xfrm>
        </p:spPr>
        <p:txBody>
          <a:bodyPr/>
          <a:lstStyle/>
          <a:p>
            <a:pPr algn="ctr">
              <a:buFontTx/>
              <a:buNone/>
            </a:pPr>
            <a:r>
              <a:rPr lang="en-US" altLang="x-none"/>
              <a:t>But hopefully you are beginning to appreciate </a:t>
            </a:r>
          </a:p>
          <a:p>
            <a:pPr algn="ctr">
              <a:buFontTx/>
              <a:buNone/>
            </a:pPr>
            <a:r>
              <a:rPr lang="en-US" altLang="x-none"/>
              <a:t>Loop Invariants</a:t>
            </a:r>
          </a:p>
          <a:p>
            <a:pPr algn="ctr">
              <a:buFontTx/>
              <a:buNone/>
            </a:pPr>
            <a:r>
              <a:rPr lang="en-US" altLang="x-none"/>
              <a:t>for describing algorithms</a:t>
            </a:r>
          </a:p>
          <a:p>
            <a:pPr algn="ctr">
              <a:buFontTx/>
              <a:buNone/>
            </a:pP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914400"/>
          </a:xfrm>
        </p:spPr>
        <p:txBody>
          <a:bodyPr/>
          <a:lstStyle/>
          <a:p>
            <a:r>
              <a:rPr lang="en-US" altLang="x-none"/>
              <a:t>Explaining Insertion Sort</a:t>
            </a:r>
            <a:endParaRPr lang="en-CA" altLang="x-none"/>
          </a:p>
        </p:txBody>
      </p:sp>
      <p:sp>
        <p:nvSpPr>
          <p:cNvPr id="187395" name="Rectangle 3"/>
          <p:cNvSpPr>
            <a:spLocks noGrp="1" noChangeArrowheads="1"/>
          </p:cNvSpPr>
          <p:nvPr>
            <p:ph idx="1"/>
          </p:nvPr>
        </p:nvSpPr>
        <p:spPr>
          <a:xfrm>
            <a:off x="1371600" y="1752600"/>
            <a:ext cx="6324600" cy="4724400"/>
          </a:xfrm>
        </p:spPr>
        <p:txBody>
          <a:bodyPr/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800"/>
              <a:t>   </a:t>
            </a:r>
            <a:r>
              <a:rPr lang="en-CA" altLang="x-none" sz="2800"/>
              <a:t>We maintain a subset of elements sorted within a</a:t>
            </a:r>
            <a:r>
              <a:rPr lang="en-US" altLang="x-none" sz="2800"/>
              <a:t> </a:t>
            </a:r>
            <a:r>
              <a:rPr lang="en-CA" altLang="x-none" sz="2800"/>
              <a:t>list. The remaining elements are off to the side</a:t>
            </a:r>
            <a:r>
              <a:rPr lang="en-US" altLang="x-none" sz="2800"/>
              <a:t> </a:t>
            </a:r>
            <a:r>
              <a:rPr lang="en-CA" altLang="x-none" sz="2800"/>
              <a:t>somewhere. Initially,</a:t>
            </a:r>
            <a:r>
              <a:rPr lang="en-US" altLang="x-none" sz="2800"/>
              <a:t> </a:t>
            </a:r>
            <a:r>
              <a:rPr lang="en-CA" altLang="x-none" sz="2800"/>
              <a:t>think of the first element in the array as a sorted list of length</a:t>
            </a:r>
            <a:r>
              <a:rPr lang="en-US" altLang="x-none" sz="2800"/>
              <a:t> </a:t>
            </a:r>
            <a:r>
              <a:rPr lang="en-CA" altLang="x-none" sz="2800"/>
              <a:t>one. One at a time, we take one of the elements that is off to the</a:t>
            </a:r>
            <a:r>
              <a:rPr lang="en-US" altLang="x-none" sz="2800"/>
              <a:t> </a:t>
            </a:r>
            <a:r>
              <a:rPr lang="en-CA" altLang="x-none" sz="2800"/>
              <a:t>side and we insert it into the sorted list where it</a:t>
            </a:r>
            <a:r>
              <a:rPr lang="en-US" altLang="x-none" sz="2800"/>
              <a:t> </a:t>
            </a:r>
            <a:r>
              <a:rPr lang="en-CA" altLang="x-none" sz="2800"/>
              <a:t>belongs. This gives a sorted list that is one element longer than it</a:t>
            </a:r>
            <a:r>
              <a:rPr lang="en-US" altLang="x-none" sz="2800"/>
              <a:t> </a:t>
            </a:r>
            <a:r>
              <a:rPr lang="en-CA" altLang="x-none" sz="2800"/>
              <a:t>was before. When the last element has been inserted, the array is</a:t>
            </a:r>
            <a:r>
              <a:rPr lang="en-US" altLang="x-none" sz="2800"/>
              <a:t> </a:t>
            </a:r>
            <a:r>
              <a:rPr lang="en-CA" altLang="x-none" sz="2800"/>
              <a:t>completely sorted.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685800"/>
          </a:xfrm>
        </p:spPr>
        <p:txBody>
          <a:bodyPr>
            <a:normAutofit/>
          </a:bodyPr>
          <a:lstStyle/>
          <a:p>
            <a:r>
              <a:rPr lang="en-US" altLang="x-none"/>
              <a:t>Explaining Selection Sort</a:t>
            </a:r>
            <a:endParaRPr lang="en-CA" altLang="x-none"/>
          </a:p>
        </p:txBody>
      </p:sp>
      <p:sp>
        <p:nvSpPr>
          <p:cNvPr id="188419" name="Rectangle 3"/>
          <p:cNvSpPr>
            <a:spLocks noGrp="1" noChangeArrowheads="1"/>
          </p:cNvSpPr>
          <p:nvPr>
            <p:ph idx="1"/>
          </p:nvPr>
        </p:nvSpPr>
        <p:spPr>
          <a:xfrm>
            <a:off x="152400" y="685800"/>
            <a:ext cx="8763000" cy="4114800"/>
          </a:xfrm>
        </p:spPr>
        <p:txBody>
          <a:bodyPr/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/>
              <a:t>   </a:t>
            </a:r>
            <a:r>
              <a:rPr lang="en-CA" altLang="x-none"/>
              <a:t>We maintain that the </a:t>
            </a:r>
            <a:r>
              <a:rPr lang="en-CA" altLang="x-none" i="1"/>
              <a:t>k</a:t>
            </a:r>
            <a:r>
              <a:rPr lang="en-CA" altLang="x-none"/>
              <a:t> smallest of the</a:t>
            </a:r>
            <a:r>
              <a:rPr lang="en-US" altLang="x-none"/>
              <a:t> </a:t>
            </a:r>
            <a:r>
              <a:rPr lang="en-CA" altLang="x-none"/>
              <a:t>elements are sorted in a</a:t>
            </a:r>
            <a:r>
              <a:rPr lang="en-US" altLang="x-none"/>
              <a:t> </a:t>
            </a:r>
            <a:r>
              <a:rPr lang="en-CA" altLang="x-none"/>
              <a:t>list. The larger elements are in a set on the side.</a:t>
            </a:r>
            <a:r>
              <a:rPr lang="en-US" altLang="x-none"/>
              <a:t> </a:t>
            </a:r>
            <a:r>
              <a:rPr lang="en-CA" altLang="x-none"/>
              <a:t>Initially, with</a:t>
            </a:r>
            <a:r>
              <a:rPr lang="en-US" altLang="x-none"/>
              <a:t> </a:t>
            </a:r>
            <a:r>
              <a:rPr lang="en-CA" altLang="x-none" i="1"/>
              <a:t>k</a:t>
            </a:r>
            <a:r>
              <a:rPr lang="en-CA" altLang="x-none"/>
              <a:t>=0, all the elements are</a:t>
            </a:r>
            <a:r>
              <a:rPr lang="en-US" altLang="x-none"/>
              <a:t> </a:t>
            </a:r>
            <a:r>
              <a:rPr lang="en-CA" altLang="x-none"/>
              <a:t>in this set. Progress is made by finding</a:t>
            </a:r>
            <a:r>
              <a:rPr lang="en-US" altLang="x-none"/>
              <a:t> </a:t>
            </a:r>
            <a:r>
              <a:rPr lang="en-CA" altLang="x-none"/>
              <a:t>the smallest element in the remaining set of large elements and adding</a:t>
            </a:r>
            <a:r>
              <a:rPr lang="en-US" altLang="x-none"/>
              <a:t> </a:t>
            </a:r>
            <a:r>
              <a:rPr lang="en-CA" altLang="x-none"/>
              <a:t>this</a:t>
            </a:r>
            <a:r>
              <a:rPr lang="en-US" altLang="x-none"/>
              <a:t> </a:t>
            </a:r>
            <a:r>
              <a:rPr lang="en-CA" altLang="x-none"/>
              <a:t>selected element at the end of the sorted</a:t>
            </a:r>
            <a:r>
              <a:rPr lang="en-US" altLang="x-none"/>
              <a:t> </a:t>
            </a:r>
            <a:r>
              <a:rPr lang="en-CA" altLang="x-none"/>
              <a:t>list of elements. This</a:t>
            </a:r>
            <a:r>
              <a:rPr lang="en-US" altLang="x-none"/>
              <a:t> </a:t>
            </a:r>
            <a:r>
              <a:rPr lang="en-CA" altLang="x-none"/>
              <a:t>increases </a:t>
            </a:r>
            <a:r>
              <a:rPr lang="en-CA" altLang="x-none" i="1"/>
              <a:t>k</a:t>
            </a:r>
            <a:r>
              <a:rPr lang="en-CA" altLang="x-none"/>
              <a:t> by one.</a:t>
            </a:r>
            <a:r>
              <a:rPr lang="en-US" altLang="x-none"/>
              <a:t> </a:t>
            </a:r>
            <a:r>
              <a:rPr lang="en-CA" altLang="x-none"/>
              <a:t>Stop with </a:t>
            </a:r>
            <a:r>
              <a:rPr lang="en-CA" altLang="x-none" i="1"/>
              <a:t>k</a:t>
            </a:r>
            <a:r>
              <a:rPr lang="en-CA" altLang="x-none"/>
              <a:t>=</a:t>
            </a:r>
            <a:r>
              <a:rPr lang="en-CA" altLang="x-none" i="1"/>
              <a:t>n</a:t>
            </a:r>
            <a:r>
              <a:rPr lang="en-CA" altLang="x-none"/>
              <a:t>. At this point, all the</a:t>
            </a:r>
            <a:r>
              <a:rPr lang="en-US" altLang="x-none"/>
              <a:t> </a:t>
            </a:r>
            <a:r>
              <a:rPr lang="en-CA" altLang="x-none"/>
              <a:t>elements</a:t>
            </a:r>
            <a:r>
              <a:rPr lang="en-US" altLang="x-none"/>
              <a:t> </a:t>
            </a:r>
            <a:r>
              <a:rPr lang="en-CA" altLang="x-none"/>
              <a:t>have been selected and the list is sorted. </a:t>
            </a:r>
          </a:p>
        </p:txBody>
      </p:sp>
      <p:sp>
        <p:nvSpPr>
          <p:cNvPr id="188420" name="Rectangle 4"/>
          <p:cNvSpPr>
            <a:spLocks noChangeAspect="1" noChangeArrowheads="1"/>
          </p:cNvSpPr>
          <p:nvPr/>
        </p:nvSpPr>
        <p:spPr bwMode="auto">
          <a:xfrm>
            <a:off x="1600200" y="5335588"/>
            <a:ext cx="1555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14,23,25,30,31</a:t>
            </a:r>
            <a:endParaRPr lang="en-CA" altLang="x-none" sz="1800" i="0"/>
          </a:p>
        </p:txBody>
      </p:sp>
      <p:sp>
        <p:nvSpPr>
          <p:cNvPr id="188421" name="Text Box 5"/>
          <p:cNvSpPr txBox="1">
            <a:spLocks noChangeAspect="1" noChangeArrowheads="1"/>
          </p:cNvSpPr>
          <p:nvPr/>
        </p:nvSpPr>
        <p:spPr bwMode="auto">
          <a:xfrm>
            <a:off x="1646238" y="5354638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US" altLang="x-none" sz="1800" i="0"/>
          </a:p>
        </p:txBody>
      </p:sp>
      <p:sp>
        <p:nvSpPr>
          <p:cNvPr id="188422" name="Rectangle 6"/>
          <p:cNvSpPr>
            <a:spLocks noChangeAspect="1" noChangeArrowheads="1"/>
          </p:cNvSpPr>
          <p:nvPr/>
        </p:nvSpPr>
        <p:spPr bwMode="auto">
          <a:xfrm>
            <a:off x="1600200" y="5259388"/>
            <a:ext cx="3341688" cy="455612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188423" name="Text Box 7"/>
          <p:cNvSpPr txBox="1">
            <a:spLocks noChangeArrowheads="1"/>
          </p:cNvSpPr>
          <p:nvPr/>
        </p:nvSpPr>
        <p:spPr bwMode="auto">
          <a:xfrm>
            <a:off x="5105400" y="5105400"/>
            <a:ext cx="5000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4400" i="0">
                <a:solidFill>
                  <a:schemeClr val="hlink"/>
                </a:solidFill>
              </a:rPr>
              <a:t>&lt;</a:t>
            </a:r>
            <a:endParaRPr lang="en-CA" altLang="x-none" sz="4400" i="0">
              <a:solidFill>
                <a:schemeClr val="hlink"/>
              </a:solidFill>
            </a:endParaRPr>
          </a:p>
        </p:txBody>
      </p:sp>
      <p:grpSp>
        <p:nvGrpSpPr>
          <p:cNvPr id="188424" name="Group 8"/>
          <p:cNvGrpSpPr>
            <a:grpSpLocks/>
          </p:cNvGrpSpPr>
          <p:nvPr/>
        </p:nvGrpSpPr>
        <p:grpSpPr bwMode="auto">
          <a:xfrm>
            <a:off x="5867400" y="4838700"/>
            <a:ext cx="1951038" cy="1263650"/>
            <a:chOff x="4353" y="2485"/>
            <a:chExt cx="1229" cy="796"/>
          </a:xfrm>
        </p:grpSpPr>
        <p:sp>
          <p:nvSpPr>
            <p:cNvPr id="188425" name="Freeform 9"/>
            <p:cNvSpPr>
              <a:spLocks noChangeAspect="1"/>
            </p:cNvSpPr>
            <p:nvPr/>
          </p:nvSpPr>
          <p:spPr bwMode="auto">
            <a:xfrm>
              <a:off x="4353" y="2485"/>
              <a:ext cx="1229" cy="789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6" name="Text Box 10"/>
            <p:cNvSpPr txBox="1">
              <a:spLocks noChangeAspect="1" noChangeArrowheads="1"/>
            </p:cNvSpPr>
            <p:nvPr/>
          </p:nvSpPr>
          <p:spPr bwMode="auto">
            <a:xfrm>
              <a:off x="4577" y="2578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88</a:t>
              </a:r>
              <a:endParaRPr lang="en-CA" altLang="x-none" sz="1800" i="0"/>
            </a:p>
          </p:txBody>
        </p:sp>
        <p:sp>
          <p:nvSpPr>
            <p:cNvPr id="188427" name="Text Box 11"/>
            <p:cNvSpPr txBox="1">
              <a:spLocks noChangeAspect="1" noChangeArrowheads="1"/>
            </p:cNvSpPr>
            <p:nvPr/>
          </p:nvSpPr>
          <p:spPr bwMode="auto">
            <a:xfrm>
              <a:off x="5009" y="2642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/>
            </a:p>
          </p:txBody>
        </p:sp>
        <p:sp>
          <p:nvSpPr>
            <p:cNvPr id="188428" name="Text Box 12"/>
            <p:cNvSpPr txBox="1">
              <a:spLocks noChangeAspect="1" noChangeArrowheads="1"/>
            </p:cNvSpPr>
            <p:nvPr/>
          </p:nvSpPr>
          <p:spPr bwMode="auto">
            <a:xfrm>
              <a:off x="4826" y="2928"/>
              <a:ext cx="346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98</a:t>
              </a:r>
              <a:endParaRPr lang="en-CA" altLang="x-none" sz="1800" i="0"/>
            </a:p>
          </p:txBody>
        </p:sp>
        <p:sp>
          <p:nvSpPr>
            <p:cNvPr id="188429" name="Text Box 13"/>
            <p:cNvSpPr txBox="1">
              <a:spLocks noChangeAspect="1" noChangeArrowheads="1"/>
            </p:cNvSpPr>
            <p:nvPr/>
          </p:nvSpPr>
          <p:spPr bwMode="auto">
            <a:xfrm>
              <a:off x="4618" y="2811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/>
            </a:p>
          </p:txBody>
        </p:sp>
        <p:sp>
          <p:nvSpPr>
            <p:cNvPr id="188430" name="Text Box 14"/>
            <p:cNvSpPr txBox="1">
              <a:spLocks noChangeAspect="1" noChangeArrowheads="1"/>
            </p:cNvSpPr>
            <p:nvPr/>
          </p:nvSpPr>
          <p:spPr bwMode="auto">
            <a:xfrm>
              <a:off x="4845" y="2772"/>
              <a:ext cx="29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62</a:t>
              </a:r>
              <a:endParaRPr lang="en-CA" altLang="x-none" sz="1800" i="0"/>
            </a:p>
          </p:txBody>
        </p:sp>
        <p:sp>
          <p:nvSpPr>
            <p:cNvPr id="188431" name="Text Box 15"/>
            <p:cNvSpPr txBox="1">
              <a:spLocks noChangeAspect="1" noChangeArrowheads="1"/>
            </p:cNvSpPr>
            <p:nvPr/>
          </p:nvSpPr>
          <p:spPr bwMode="auto">
            <a:xfrm>
              <a:off x="4826" y="2575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52</a:t>
              </a:r>
              <a:endParaRPr lang="en-CA" altLang="x-none" sz="1800" i="0"/>
            </a:p>
          </p:txBody>
        </p:sp>
        <p:sp>
          <p:nvSpPr>
            <p:cNvPr id="188432" name="Text Box 16"/>
            <p:cNvSpPr txBox="1">
              <a:spLocks noChangeAspect="1" noChangeArrowheads="1"/>
            </p:cNvSpPr>
            <p:nvPr/>
          </p:nvSpPr>
          <p:spPr bwMode="auto">
            <a:xfrm>
              <a:off x="5060" y="3050"/>
              <a:ext cx="26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800" i="0"/>
                <a:t>79</a:t>
              </a:r>
              <a:endParaRPr lang="en-CA" altLang="x-none" sz="1800" i="0"/>
            </a:p>
          </p:txBody>
        </p:sp>
        <p:sp>
          <p:nvSpPr>
            <p:cNvPr id="188433" name="Text Box 17"/>
            <p:cNvSpPr txBox="1">
              <a:spLocks noChangeAspect="1" noChangeArrowheads="1"/>
            </p:cNvSpPr>
            <p:nvPr/>
          </p:nvSpPr>
          <p:spPr bwMode="auto">
            <a:xfrm>
              <a:off x="5136" y="2811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/>
            </a:p>
          </p:txBody>
        </p:sp>
        <p:sp>
          <p:nvSpPr>
            <p:cNvPr id="188434" name="Rectangle 18"/>
            <p:cNvSpPr>
              <a:spLocks noChangeAspect="1" noChangeArrowheads="1"/>
            </p:cNvSpPr>
            <p:nvPr/>
          </p:nvSpPr>
          <p:spPr bwMode="auto">
            <a:xfrm>
              <a:off x="4433" y="2742"/>
              <a:ext cx="1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18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 anchor="ctr">
            <a:normAutofit fontScale="90000"/>
          </a:bodyPr>
          <a:lstStyle/>
          <a:p>
            <a:r>
              <a:rPr lang="en-US" altLang="x-none" sz="4000"/>
              <a:t>Designing an Algorithm</a:t>
            </a:r>
            <a:br>
              <a:rPr lang="en-US" altLang="x-none" sz="4000"/>
            </a:br>
            <a:r>
              <a:rPr lang="en-US" altLang="x-none" sz="4000"/>
              <a:t> Designing </a:t>
            </a:r>
            <a:r>
              <a:rPr lang="en-CA" altLang="x-none" sz="4000"/>
              <a:t>algorithms is an art form.</a:t>
            </a:r>
          </a:p>
        </p:txBody>
      </p:sp>
      <p:pic>
        <p:nvPicPr>
          <p:cNvPr id="590851" name="Picture 3" descr="bs01584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9450" y="3549650"/>
            <a:ext cx="2800350" cy="2851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Designing </a:t>
            </a:r>
            <a:r>
              <a:rPr lang="en-CA" altLang="x-none"/>
              <a:t>Loop Invariants</a:t>
            </a:r>
          </a:p>
        </p:txBody>
      </p:sp>
      <p:sp>
        <p:nvSpPr>
          <p:cNvPr id="59289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CA" altLang="x-none"/>
              <a:t>Coming up with the loop invariant is the hardest part of designing an algorithm.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It requires practice, perseverance, and insight. </a:t>
            </a:r>
          </a:p>
        </p:txBody>
      </p:sp>
      <p:pic>
        <p:nvPicPr>
          <p:cNvPr id="592900" name="Picture 4" descr="j0173960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657600"/>
            <a:ext cx="2401888" cy="281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2901" name="Text Box 5"/>
          <p:cNvSpPr txBox="1">
            <a:spLocks noChangeArrowheads="1"/>
          </p:cNvSpPr>
          <p:nvPr/>
        </p:nvSpPr>
        <p:spPr bwMode="auto">
          <a:xfrm>
            <a:off x="5181600" y="4175125"/>
            <a:ext cx="38512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Yet from it</a:t>
            </a:r>
            <a:br>
              <a:rPr lang="en-US" altLang="x-none" i="0"/>
            </a:br>
            <a:r>
              <a:rPr lang="en-US" altLang="x-none" i="0"/>
              <a:t>the rest of the algorithm</a:t>
            </a:r>
            <a:br>
              <a:rPr lang="en-US" altLang="x-none" i="0"/>
            </a:br>
            <a:r>
              <a:rPr lang="en-US" altLang="x-none" i="0"/>
              <a:t>follows easily</a:t>
            </a: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2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2901" grpId="0" autoUpdateAnimBg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Use This Process</a:t>
            </a:r>
          </a:p>
        </p:txBody>
      </p:sp>
      <p:sp>
        <p:nvSpPr>
          <p:cNvPr id="59392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CA" altLang="x-none"/>
              <a:t>Don't come up with the loop invariant after the fact.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Use it to design your algorithm.</a:t>
            </a:r>
          </a:p>
          <a:p>
            <a:pPr algn="ctr">
              <a:buFontTx/>
              <a:buNone/>
            </a:pP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Don’t start coding</a:t>
            </a:r>
            <a:endParaRPr lang="en-CA" altLang="x-none"/>
          </a:p>
        </p:txBody>
      </p:sp>
      <p:sp>
        <p:nvSpPr>
          <p:cNvPr id="594947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752600"/>
            <a:ext cx="8229600" cy="4114800"/>
          </a:xfrm>
        </p:spPr>
        <p:txBody>
          <a:bodyPr/>
          <a:lstStyle/>
          <a:p>
            <a:pPr algn="ctr">
              <a:buFontTx/>
              <a:buNone/>
            </a:pPr>
            <a:r>
              <a:rPr lang="en-US" altLang="x-none" sz="3600"/>
              <a:t>You must design a working algorithm first.</a:t>
            </a:r>
            <a:endParaRPr lang="en-CA" altLang="x-none" sz="3600"/>
          </a:p>
        </p:txBody>
      </p:sp>
      <p:pic>
        <p:nvPicPr>
          <p:cNvPr id="594948" name="Picture 4" descr="j012427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2820988"/>
            <a:ext cx="4038600" cy="3960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x-none"/>
              <a:t>Exemplification:</a:t>
            </a:r>
            <a:br>
              <a:rPr lang="en-US" altLang="x-none"/>
            </a:br>
            <a:r>
              <a:rPr lang="en-US" altLang="x-none">
                <a:solidFill>
                  <a:schemeClr val="tx1"/>
                </a:solidFill>
              </a:rPr>
              <a:t>Try solving the problem </a:t>
            </a:r>
            <a:br>
              <a:rPr lang="en-US" altLang="x-none">
                <a:solidFill>
                  <a:schemeClr val="tx1"/>
                </a:solidFill>
              </a:rPr>
            </a:br>
            <a:r>
              <a:rPr lang="en-US" altLang="x-none">
                <a:solidFill>
                  <a:schemeClr val="tx1"/>
                </a:solidFill>
              </a:rPr>
              <a:t>on small input examples.</a:t>
            </a:r>
            <a:endParaRPr lang="en-US" altLang="x-none"/>
          </a:p>
        </p:txBody>
      </p:sp>
      <p:grpSp>
        <p:nvGrpSpPr>
          <p:cNvPr id="595971" name="Group 3"/>
          <p:cNvGrpSpPr>
            <a:grpSpLocks/>
          </p:cNvGrpSpPr>
          <p:nvPr/>
        </p:nvGrpSpPr>
        <p:grpSpPr bwMode="auto">
          <a:xfrm>
            <a:off x="685800" y="3082925"/>
            <a:ext cx="2486025" cy="3757613"/>
            <a:chOff x="2385" y="1953"/>
            <a:chExt cx="1566" cy="2367"/>
          </a:xfrm>
        </p:grpSpPr>
        <p:sp>
          <p:nvSpPr>
            <p:cNvPr id="595972" name="Freeform 4"/>
            <p:cNvSpPr>
              <a:spLocks/>
            </p:cNvSpPr>
            <p:nvPr/>
          </p:nvSpPr>
          <p:spPr bwMode="auto">
            <a:xfrm>
              <a:off x="2972" y="2741"/>
              <a:ext cx="406" cy="834"/>
            </a:xfrm>
            <a:custGeom>
              <a:avLst/>
              <a:gdLst>
                <a:gd name="T0" fmla="*/ 96 w 406"/>
                <a:gd name="T1" fmla="*/ 67 h 834"/>
                <a:gd name="T2" fmla="*/ 139 w 406"/>
                <a:gd name="T3" fmla="*/ 18 h 834"/>
                <a:gd name="T4" fmla="*/ 224 w 406"/>
                <a:gd name="T5" fmla="*/ 0 h 834"/>
                <a:gd name="T6" fmla="*/ 295 w 406"/>
                <a:gd name="T7" fmla="*/ 18 h 834"/>
                <a:gd name="T8" fmla="*/ 335 w 406"/>
                <a:gd name="T9" fmla="*/ 45 h 834"/>
                <a:gd name="T10" fmla="*/ 367 w 406"/>
                <a:gd name="T11" fmla="*/ 100 h 834"/>
                <a:gd name="T12" fmla="*/ 395 w 406"/>
                <a:gd name="T13" fmla="*/ 197 h 834"/>
                <a:gd name="T14" fmla="*/ 406 w 406"/>
                <a:gd name="T15" fmla="*/ 300 h 834"/>
                <a:gd name="T16" fmla="*/ 406 w 406"/>
                <a:gd name="T17" fmla="*/ 489 h 834"/>
                <a:gd name="T18" fmla="*/ 367 w 406"/>
                <a:gd name="T19" fmla="*/ 653 h 834"/>
                <a:gd name="T20" fmla="*/ 307 w 406"/>
                <a:gd name="T21" fmla="*/ 745 h 834"/>
                <a:gd name="T22" fmla="*/ 247 w 406"/>
                <a:gd name="T23" fmla="*/ 797 h 834"/>
                <a:gd name="T24" fmla="*/ 179 w 406"/>
                <a:gd name="T25" fmla="*/ 834 h 834"/>
                <a:gd name="T26" fmla="*/ 83 w 406"/>
                <a:gd name="T27" fmla="*/ 831 h 834"/>
                <a:gd name="T28" fmla="*/ 8 w 406"/>
                <a:gd name="T29" fmla="*/ 776 h 834"/>
                <a:gd name="T30" fmla="*/ 0 w 406"/>
                <a:gd name="T31" fmla="*/ 708 h 834"/>
                <a:gd name="T32" fmla="*/ 36 w 406"/>
                <a:gd name="T33" fmla="*/ 608 h 834"/>
                <a:gd name="T34" fmla="*/ 68 w 406"/>
                <a:gd name="T35" fmla="*/ 497 h 834"/>
                <a:gd name="T36" fmla="*/ 79 w 406"/>
                <a:gd name="T37" fmla="*/ 353 h 834"/>
                <a:gd name="T38" fmla="*/ 60 w 406"/>
                <a:gd name="T39" fmla="*/ 230 h 834"/>
                <a:gd name="T40" fmla="*/ 60 w 406"/>
                <a:gd name="T41" fmla="*/ 141 h 834"/>
                <a:gd name="T42" fmla="*/ 96 w 406"/>
                <a:gd name="T43" fmla="*/ 6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6" h="834">
                  <a:moveTo>
                    <a:pt x="96" y="67"/>
                  </a:moveTo>
                  <a:lnTo>
                    <a:pt x="139" y="18"/>
                  </a:lnTo>
                  <a:lnTo>
                    <a:pt x="224" y="0"/>
                  </a:lnTo>
                  <a:lnTo>
                    <a:pt x="295" y="18"/>
                  </a:lnTo>
                  <a:lnTo>
                    <a:pt x="335" y="45"/>
                  </a:lnTo>
                  <a:lnTo>
                    <a:pt x="367" y="100"/>
                  </a:lnTo>
                  <a:lnTo>
                    <a:pt x="395" y="197"/>
                  </a:lnTo>
                  <a:lnTo>
                    <a:pt x="406" y="300"/>
                  </a:lnTo>
                  <a:lnTo>
                    <a:pt x="406" y="489"/>
                  </a:lnTo>
                  <a:lnTo>
                    <a:pt x="367" y="653"/>
                  </a:lnTo>
                  <a:lnTo>
                    <a:pt x="307" y="745"/>
                  </a:lnTo>
                  <a:lnTo>
                    <a:pt x="247" y="797"/>
                  </a:lnTo>
                  <a:lnTo>
                    <a:pt x="179" y="834"/>
                  </a:lnTo>
                  <a:lnTo>
                    <a:pt x="83" y="831"/>
                  </a:lnTo>
                  <a:lnTo>
                    <a:pt x="8" y="776"/>
                  </a:lnTo>
                  <a:lnTo>
                    <a:pt x="0" y="708"/>
                  </a:lnTo>
                  <a:lnTo>
                    <a:pt x="36" y="608"/>
                  </a:lnTo>
                  <a:lnTo>
                    <a:pt x="68" y="497"/>
                  </a:lnTo>
                  <a:lnTo>
                    <a:pt x="79" y="353"/>
                  </a:lnTo>
                  <a:lnTo>
                    <a:pt x="60" y="230"/>
                  </a:lnTo>
                  <a:lnTo>
                    <a:pt x="60" y="141"/>
                  </a:lnTo>
                  <a:lnTo>
                    <a:pt x="96" y="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73" name="Freeform 5"/>
            <p:cNvSpPr>
              <a:spLocks/>
            </p:cNvSpPr>
            <p:nvPr/>
          </p:nvSpPr>
          <p:spPr bwMode="auto">
            <a:xfrm>
              <a:off x="3125" y="3483"/>
              <a:ext cx="467" cy="826"/>
            </a:xfrm>
            <a:custGeom>
              <a:avLst/>
              <a:gdLst>
                <a:gd name="T0" fmla="*/ 156 w 467"/>
                <a:gd name="T1" fmla="*/ 35 h 826"/>
                <a:gd name="T2" fmla="*/ 100 w 467"/>
                <a:gd name="T3" fmla="*/ 0 h 826"/>
                <a:gd name="T4" fmla="*/ 28 w 467"/>
                <a:gd name="T5" fmla="*/ 0 h 826"/>
                <a:gd name="T6" fmla="*/ 0 w 467"/>
                <a:gd name="T7" fmla="*/ 45 h 826"/>
                <a:gd name="T8" fmla="*/ 12 w 467"/>
                <a:gd name="T9" fmla="*/ 112 h 826"/>
                <a:gd name="T10" fmla="*/ 76 w 467"/>
                <a:gd name="T11" fmla="*/ 178 h 826"/>
                <a:gd name="T12" fmla="*/ 207 w 467"/>
                <a:gd name="T13" fmla="*/ 238 h 826"/>
                <a:gd name="T14" fmla="*/ 359 w 467"/>
                <a:gd name="T15" fmla="*/ 367 h 826"/>
                <a:gd name="T16" fmla="*/ 384 w 467"/>
                <a:gd name="T17" fmla="*/ 423 h 826"/>
                <a:gd name="T18" fmla="*/ 371 w 467"/>
                <a:gd name="T19" fmla="*/ 449 h 826"/>
                <a:gd name="T20" fmla="*/ 256 w 467"/>
                <a:gd name="T21" fmla="*/ 534 h 826"/>
                <a:gd name="T22" fmla="*/ 120 w 467"/>
                <a:gd name="T23" fmla="*/ 634 h 826"/>
                <a:gd name="T24" fmla="*/ 88 w 467"/>
                <a:gd name="T25" fmla="*/ 679 h 826"/>
                <a:gd name="T26" fmla="*/ 88 w 467"/>
                <a:gd name="T27" fmla="*/ 722 h 826"/>
                <a:gd name="T28" fmla="*/ 192 w 467"/>
                <a:gd name="T29" fmla="*/ 771 h 826"/>
                <a:gd name="T30" fmla="*/ 352 w 467"/>
                <a:gd name="T31" fmla="*/ 826 h 826"/>
                <a:gd name="T32" fmla="*/ 407 w 467"/>
                <a:gd name="T33" fmla="*/ 826 h 826"/>
                <a:gd name="T34" fmla="*/ 467 w 467"/>
                <a:gd name="T35" fmla="*/ 788 h 826"/>
                <a:gd name="T36" fmla="*/ 467 w 467"/>
                <a:gd name="T37" fmla="*/ 759 h 826"/>
                <a:gd name="T38" fmla="*/ 423 w 467"/>
                <a:gd name="T39" fmla="*/ 745 h 826"/>
                <a:gd name="T40" fmla="*/ 220 w 467"/>
                <a:gd name="T41" fmla="*/ 722 h 826"/>
                <a:gd name="T42" fmla="*/ 143 w 467"/>
                <a:gd name="T43" fmla="*/ 704 h 826"/>
                <a:gd name="T44" fmla="*/ 136 w 467"/>
                <a:gd name="T45" fmla="*/ 671 h 826"/>
                <a:gd name="T46" fmla="*/ 267 w 467"/>
                <a:gd name="T47" fmla="*/ 578 h 826"/>
                <a:gd name="T48" fmla="*/ 410 w 467"/>
                <a:gd name="T49" fmla="*/ 490 h 826"/>
                <a:gd name="T50" fmla="*/ 442 w 467"/>
                <a:gd name="T51" fmla="*/ 456 h 826"/>
                <a:gd name="T52" fmla="*/ 455 w 467"/>
                <a:gd name="T53" fmla="*/ 412 h 826"/>
                <a:gd name="T54" fmla="*/ 442 w 467"/>
                <a:gd name="T55" fmla="*/ 349 h 826"/>
                <a:gd name="T56" fmla="*/ 399 w 467"/>
                <a:gd name="T57" fmla="*/ 301 h 826"/>
                <a:gd name="T58" fmla="*/ 256 w 467"/>
                <a:gd name="T59" fmla="*/ 138 h 826"/>
                <a:gd name="T60" fmla="*/ 156 w 467"/>
                <a:gd name="T61" fmla="*/ 3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7" h="826">
                  <a:moveTo>
                    <a:pt x="156" y="35"/>
                  </a:moveTo>
                  <a:lnTo>
                    <a:pt x="100" y="0"/>
                  </a:lnTo>
                  <a:lnTo>
                    <a:pt x="28" y="0"/>
                  </a:lnTo>
                  <a:lnTo>
                    <a:pt x="0" y="45"/>
                  </a:lnTo>
                  <a:lnTo>
                    <a:pt x="12" y="112"/>
                  </a:lnTo>
                  <a:lnTo>
                    <a:pt x="76" y="178"/>
                  </a:lnTo>
                  <a:lnTo>
                    <a:pt x="207" y="238"/>
                  </a:lnTo>
                  <a:lnTo>
                    <a:pt x="359" y="367"/>
                  </a:lnTo>
                  <a:lnTo>
                    <a:pt x="384" y="423"/>
                  </a:lnTo>
                  <a:lnTo>
                    <a:pt x="371" y="449"/>
                  </a:lnTo>
                  <a:lnTo>
                    <a:pt x="256" y="534"/>
                  </a:lnTo>
                  <a:lnTo>
                    <a:pt x="120" y="634"/>
                  </a:lnTo>
                  <a:lnTo>
                    <a:pt x="88" y="679"/>
                  </a:lnTo>
                  <a:lnTo>
                    <a:pt x="88" y="722"/>
                  </a:lnTo>
                  <a:lnTo>
                    <a:pt x="192" y="771"/>
                  </a:lnTo>
                  <a:lnTo>
                    <a:pt x="352" y="826"/>
                  </a:lnTo>
                  <a:lnTo>
                    <a:pt x="407" y="826"/>
                  </a:lnTo>
                  <a:lnTo>
                    <a:pt x="467" y="788"/>
                  </a:lnTo>
                  <a:lnTo>
                    <a:pt x="467" y="759"/>
                  </a:lnTo>
                  <a:lnTo>
                    <a:pt x="423" y="745"/>
                  </a:lnTo>
                  <a:lnTo>
                    <a:pt x="220" y="722"/>
                  </a:lnTo>
                  <a:lnTo>
                    <a:pt x="143" y="704"/>
                  </a:lnTo>
                  <a:lnTo>
                    <a:pt x="136" y="671"/>
                  </a:lnTo>
                  <a:lnTo>
                    <a:pt x="267" y="578"/>
                  </a:lnTo>
                  <a:lnTo>
                    <a:pt x="410" y="490"/>
                  </a:lnTo>
                  <a:lnTo>
                    <a:pt x="442" y="456"/>
                  </a:lnTo>
                  <a:lnTo>
                    <a:pt x="455" y="412"/>
                  </a:lnTo>
                  <a:lnTo>
                    <a:pt x="442" y="349"/>
                  </a:lnTo>
                  <a:lnTo>
                    <a:pt x="399" y="301"/>
                  </a:lnTo>
                  <a:lnTo>
                    <a:pt x="256" y="138"/>
                  </a:lnTo>
                  <a:lnTo>
                    <a:pt x="156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74" name="Freeform 6"/>
            <p:cNvSpPr>
              <a:spLocks/>
            </p:cNvSpPr>
            <p:nvPr/>
          </p:nvSpPr>
          <p:spPr bwMode="auto">
            <a:xfrm>
              <a:off x="2515" y="3443"/>
              <a:ext cx="580" cy="877"/>
            </a:xfrm>
            <a:custGeom>
              <a:avLst/>
              <a:gdLst>
                <a:gd name="T0" fmla="*/ 315 w 580"/>
                <a:gd name="T1" fmla="*/ 118 h 877"/>
                <a:gd name="T2" fmla="*/ 407 w 580"/>
                <a:gd name="T3" fmla="*/ 44 h 877"/>
                <a:gd name="T4" fmla="*/ 495 w 580"/>
                <a:gd name="T5" fmla="*/ 0 h 877"/>
                <a:gd name="T6" fmla="*/ 552 w 580"/>
                <a:gd name="T7" fmla="*/ 7 h 877"/>
                <a:gd name="T8" fmla="*/ 580 w 580"/>
                <a:gd name="T9" fmla="*/ 44 h 877"/>
                <a:gd name="T10" fmla="*/ 580 w 580"/>
                <a:gd name="T11" fmla="*/ 85 h 877"/>
                <a:gd name="T12" fmla="*/ 563 w 580"/>
                <a:gd name="T13" fmla="*/ 129 h 877"/>
                <a:gd name="T14" fmla="*/ 503 w 580"/>
                <a:gd name="T15" fmla="*/ 155 h 877"/>
                <a:gd name="T16" fmla="*/ 383 w 580"/>
                <a:gd name="T17" fmla="*/ 218 h 877"/>
                <a:gd name="T18" fmla="*/ 311 w 580"/>
                <a:gd name="T19" fmla="*/ 296 h 877"/>
                <a:gd name="T20" fmla="*/ 263 w 580"/>
                <a:gd name="T21" fmla="*/ 388 h 877"/>
                <a:gd name="T22" fmla="*/ 251 w 580"/>
                <a:gd name="T23" fmla="*/ 444 h 877"/>
                <a:gd name="T24" fmla="*/ 315 w 580"/>
                <a:gd name="T25" fmla="*/ 510 h 877"/>
                <a:gd name="T26" fmla="*/ 383 w 580"/>
                <a:gd name="T27" fmla="*/ 606 h 877"/>
                <a:gd name="T28" fmla="*/ 431 w 580"/>
                <a:gd name="T29" fmla="*/ 696 h 877"/>
                <a:gd name="T30" fmla="*/ 443 w 580"/>
                <a:gd name="T31" fmla="*/ 751 h 877"/>
                <a:gd name="T32" fmla="*/ 443 w 580"/>
                <a:gd name="T33" fmla="*/ 784 h 877"/>
                <a:gd name="T34" fmla="*/ 411 w 580"/>
                <a:gd name="T35" fmla="*/ 807 h 877"/>
                <a:gd name="T36" fmla="*/ 311 w 580"/>
                <a:gd name="T37" fmla="*/ 811 h 877"/>
                <a:gd name="T38" fmla="*/ 159 w 580"/>
                <a:gd name="T39" fmla="*/ 844 h 877"/>
                <a:gd name="T40" fmla="*/ 131 w 580"/>
                <a:gd name="T41" fmla="*/ 873 h 877"/>
                <a:gd name="T42" fmla="*/ 107 w 580"/>
                <a:gd name="T43" fmla="*/ 877 h 877"/>
                <a:gd name="T44" fmla="*/ 0 w 580"/>
                <a:gd name="T45" fmla="*/ 844 h 877"/>
                <a:gd name="T46" fmla="*/ 0 w 580"/>
                <a:gd name="T47" fmla="*/ 811 h 877"/>
                <a:gd name="T48" fmla="*/ 47 w 580"/>
                <a:gd name="T49" fmla="*/ 784 h 877"/>
                <a:gd name="T50" fmla="*/ 238 w 580"/>
                <a:gd name="T51" fmla="*/ 751 h 877"/>
                <a:gd name="T52" fmla="*/ 339 w 580"/>
                <a:gd name="T53" fmla="*/ 762 h 877"/>
                <a:gd name="T54" fmla="*/ 387 w 580"/>
                <a:gd name="T55" fmla="*/ 762 h 877"/>
                <a:gd name="T56" fmla="*/ 399 w 580"/>
                <a:gd name="T57" fmla="*/ 744 h 877"/>
                <a:gd name="T58" fmla="*/ 359 w 580"/>
                <a:gd name="T59" fmla="*/ 662 h 877"/>
                <a:gd name="T60" fmla="*/ 276 w 580"/>
                <a:gd name="T61" fmla="*/ 555 h 877"/>
                <a:gd name="T62" fmla="*/ 215 w 580"/>
                <a:gd name="T63" fmla="*/ 477 h 877"/>
                <a:gd name="T64" fmla="*/ 191 w 580"/>
                <a:gd name="T65" fmla="*/ 433 h 877"/>
                <a:gd name="T66" fmla="*/ 191 w 580"/>
                <a:gd name="T67" fmla="*/ 366 h 877"/>
                <a:gd name="T68" fmla="*/ 231 w 580"/>
                <a:gd name="T69" fmla="*/ 255 h 877"/>
                <a:gd name="T70" fmla="*/ 267 w 580"/>
                <a:gd name="T71" fmla="*/ 185 h 877"/>
                <a:gd name="T72" fmla="*/ 315 w 580"/>
                <a:gd name="T73" fmla="*/ 118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0" h="877">
                  <a:moveTo>
                    <a:pt x="315" y="118"/>
                  </a:moveTo>
                  <a:lnTo>
                    <a:pt x="407" y="44"/>
                  </a:lnTo>
                  <a:lnTo>
                    <a:pt x="495" y="0"/>
                  </a:lnTo>
                  <a:lnTo>
                    <a:pt x="552" y="7"/>
                  </a:lnTo>
                  <a:lnTo>
                    <a:pt x="580" y="44"/>
                  </a:lnTo>
                  <a:lnTo>
                    <a:pt x="580" y="85"/>
                  </a:lnTo>
                  <a:lnTo>
                    <a:pt x="563" y="129"/>
                  </a:lnTo>
                  <a:lnTo>
                    <a:pt x="503" y="155"/>
                  </a:lnTo>
                  <a:lnTo>
                    <a:pt x="383" y="218"/>
                  </a:lnTo>
                  <a:lnTo>
                    <a:pt x="311" y="296"/>
                  </a:lnTo>
                  <a:lnTo>
                    <a:pt x="263" y="388"/>
                  </a:lnTo>
                  <a:lnTo>
                    <a:pt x="251" y="444"/>
                  </a:lnTo>
                  <a:lnTo>
                    <a:pt x="315" y="510"/>
                  </a:lnTo>
                  <a:lnTo>
                    <a:pt x="383" y="606"/>
                  </a:lnTo>
                  <a:lnTo>
                    <a:pt x="431" y="696"/>
                  </a:lnTo>
                  <a:lnTo>
                    <a:pt x="443" y="751"/>
                  </a:lnTo>
                  <a:lnTo>
                    <a:pt x="443" y="784"/>
                  </a:lnTo>
                  <a:lnTo>
                    <a:pt x="411" y="807"/>
                  </a:lnTo>
                  <a:lnTo>
                    <a:pt x="311" y="811"/>
                  </a:lnTo>
                  <a:lnTo>
                    <a:pt x="159" y="844"/>
                  </a:lnTo>
                  <a:lnTo>
                    <a:pt x="131" y="873"/>
                  </a:lnTo>
                  <a:lnTo>
                    <a:pt x="107" y="877"/>
                  </a:lnTo>
                  <a:lnTo>
                    <a:pt x="0" y="844"/>
                  </a:lnTo>
                  <a:lnTo>
                    <a:pt x="0" y="811"/>
                  </a:lnTo>
                  <a:lnTo>
                    <a:pt x="47" y="784"/>
                  </a:lnTo>
                  <a:lnTo>
                    <a:pt x="238" y="751"/>
                  </a:lnTo>
                  <a:lnTo>
                    <a:pt x="339" y="762"/>
                  </a:lnTo>
                  <a:lnTo>
                    <a:pt x="387" y="762"/>
                  </a:lnTo>
                  <a:lnTo>
                    <a:pt x="399" y="744"/>
                  </a:lnTo>
                  <a:lnTo>
                    <a:pt x="359" y="662"/>
                  </a:lnTo>
                  <a:lnTo>
                    <a:pt x="276" y="555"/>
                  </a:lnTo>
                  <a:lnTo>
                    <a:pt x="215" y="477"/>
                  </a:lnTo>
                  <a:lnTo>
                    <a:pt x="191" y="433"/>
                  </a:lnTo>
                  <a:lnTo>
                    <a:pt x="191" y="366"/>
                  </a:lnTo>
                  <a:lnTo>
                    <a:pt x="231" y="255"/>
                  </a:lnTo>
                  <a:lnTo>
                    <a:pt x="267" y="185"/>
                  </a:lnTo>
                  <a:lnTo>
                    <a:pt x="315" y="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75" name="Freeform 7"/>
            <p:cNvSpPr>
              <a:spLocks/>
            </p:cNvSpPr>
            <p:nvPr/>
          </p:nvSpPr>
          <p:spPr bwMode="auto">
            <a:xfrm>
              <a:off x="2385" y="2393"/>
              <a:ext cx="610" cy="816"/>
            </a:xfrm>
            <a:custGeom>
              <a:avLst/>
              <a:gdLst>
                <a:gd name="T0" fmla="*/ 76 w 610"/>
                <a:gd name="T1" fmla="*/ 791 h 816"/>
                <a:gd name="T2" fmla="*/ 119 w 610"/>
                <a:gd name="T3" fmla="*/ 816 h 816"/>
                <a:gd name="T4" fmla="*/ 151 w 610"/>
                <a:gd name="T5" fmla="*/ 791 h 816"/>
                <a:gd name="T6" fmla="*/ 233 w 610"/>
                <a:gd name="T7" fmla="*/ 689 h 816"/>
                <a:gd name="T8" fmla="*/ 376 w 610"/>
                <a:gd name="T9" fmla="*/ 600 h 816"/>
                <a:gd name="T10" fmla="*/ 476 w 610"/>
                <a:gd name="T11" fmla="*/ 582 h 816"/>
                <a:gd name="T12" fmla="*/ 590 w 610"/>
                <a:gd name="T13" fmla="*/ 571 h 816"/>
                <a:gd name="T14" fmla="*/ 610 w 610"/>
                <a:gd name="T15" fmla="*/ 522 h 816"/>
                <a:gd name="T16" fmla="*/ 581 w 610"/>
                <a:gd name="T17" fmla="*/ 470 h 816"/>
                <a:gd name="T18" fmla="*/ 510 w 610"/>
                <a:gd name="T19" fmla="*/ 456 h 816"/>
                <a:gd name="T20" fmla="*/ 409 w 610"/>
                <a:gd name="T21" fmla="*/ 477 h 816"/>
                <a:gd name="T22" fmla="*/ 266 w 610"/>
                <a:gd name="T23" fmla="*/ 577 h 816"/>
                <a:gd name="T24" fmla="*/ 177 w 610"/>
                <a:gd name="T25" fmla="*/ 666 h 816"/>
                <a:gd name="T26" fmla="*/ 123 w 610"/>
                <a:gd name="T27" fmla="*/ 711 h 816"/>
                <a:gd name="T28" fmla="*/ 90 w 610"/>
                <a:gd name="T29" fmla="*/ 660 h 816"/>
                <a:gd name="T30" fmla="*/ 95 w 610"/>
                <a:gd name="T31" fmla="*/ 533 h 816"/>
                <a:gd name="T32" fmla="*/ 133 w 610"/>
                <a:gd name="T33" fmla="*/ 378 h 816"/>
                <a:gd name="T34" fmla="*/ 177 w 610"/>
                <a:gd name="T35" fmla="*/ 327 h 816"/>
                <a:gd name="T36" fmla="*/ 238 w 610"/>
                <a:gd name="T37" fmla="*/ 281 h 816"/>
                <a:gd name="T38" fmla="*/ 276 w 610"/>
                <a:gd name="T39" fmla="*/ 244 h 816"/>
                <a:gd name="T40" fmla="*/ 170 w 610"/>
                <a:gd name="T41" fmla="*/ 171 h 816"/>
                <a:gd name="T42" fmla="*/ 76 w 610"/>
                <a:gd name="T43" fmla="*/ 81 h 816"/>
                <a:gd name="T44" fmla="*/ 57 w 610"/>
                <a:gd name="T45" fmla="*/ 0 h 816"/>
                <a:gd name="T46" fmla="*/ 15 w 610"/>
                <a:gd name="T47" fmla="*/ 3 h 816"/>
                <a:gd name="T48" fmla="*/ 0 w 610"/>
                <a:gd name="T49" fmla="*/ 111 h 816"/>
                <a:gd name="T50" fmla="*/ 80 w 610"/>
                <a:gd name="T51" fmla="*/ 177 h 816"/>
                <a:gd name="T52" fmla="*/ 167 w 610"/>
                <a:gd name="T53" fmla="*/ 249 h 816"/>
                <a:gd name="T54" fmla="*/ 123 w 610"/>
                <a:gd name="T55" fmla="*/ 321 h 816"/>
                <a:gd name="T56" fmla="*/ 80 w 610"/>
                <a:gd name="T57" fmla="*/ 411 h 816"/>
                <a:gd name="T58" fmla="*/ 52 w 610"/>
                <a:gd name="T59" fmla="*/ 526 h 816"/>
                <a:gd name="T60" fmla="*/ 32 w 610"/>
                <a:gd name="T61" fmla="*/ 643 h 816"/>
                <a:gd name="T62" fmla="*/ 52 w 610"/>
                <a:gd name="T63" fmla="*/ 744 h 816"/>
                <a:gd name="T64" fmla="*/ 76 w 610"/>
                <a:gd name="T65" fmla="*/ 791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0" h="816">
                  <a:moveTo>
                    <a:pt x="76" y="791"/>
                  </a:moveTo>
                  <a:lnTo>
                    <a:pt x="119" y="816"/>
                  </a:lnTo>
                  <a:lnTo>
                    <a:pt x="151" y="791"/>
                  </a:lnTo>
                  <a:lnTo>
                    <a:pt x="233" y="689"/>
                  </a:lnTo>
                  <a:lnTo>
                    <a:pt x="376" y="600"/>
                  </a:lnTo>
                  <a:lnTo>
                    <a:pt x="476" y="582"/>
                  </a:lnTo>
                  <a:lnTo>
                    <a:pt x="590" y="571"/>
                  </a:lnTo>
                  <a:lnTo>
                    <a:pt x="610" y="522"/>
                  </a:lnTo>
                  <a:lnTo>
                    <a:pt x="581" y="470"/>
                  </a:lnTo>
                  <a:lnTo>
                    <a:pt x="510" y="456"/>
                  </a:lnTo>
                  <a:lnTo>
                    <a:pt x="409" y="477"/>
                  </a:lnTo>
                  <a:lnTo>
                    <a:pt x="266" y="577"/>
                  </a:lnTo>
                  <a:lnTo>
                    <a:pt x="177" y="666"/>
                  </a:lnTo>
                  <a:lnTo>
                    <a:pt x="123" y="711"/>
                  </a:lnTo>
                  <a:lnTo>
                    <a:pt x="90" y="660"/>
                  </a:lnTo>
                  <a:lnTo>
                    <a:pt x="95" y="533"/>
                  </a:lnTo>
                  <a:lnTo>
                    <a:pt x="133" y="378"/>
                  </a:lnTo>
                  <a:lnTo>
                    <a:pt x="177" y="327"/>
                  </a:lnTo>
                  <a:lnTo>
                    <a:pt x="238" y="281"/>
                  </a:lnTo>
                  <a:lnTo>
                    <a:pt x="276" y="244"/>
                  </a:lnTo>
                  <a:lnTo>
                    <a:pt x="170" y="171"/>
                  </a:lnTo>
                  <a:lnTo>
                    <a:pt x="76" y="81"/>
                  </a:lnTo>
                  <a:lnTo>
                    <a:pt x="57" y="0"/>
                  </a:lnTo>
                  <a:lnTo>
                    <a:pt x="15" y="3"/>
                  </a:lnTo>
                  <a:lnTo>
                    <a:pt x="0" y="111"/>
                  </a:lnTo>
                  <a:lnTo>
                    <a:pt x="80" y="177"/>
                  </a:lnTo>
                  <a:lnTo>
                    <a:pt x="167" y="249"/>
                  </a:lnTo>
                  <a:lnTo>
                    <a:pt x="123" y="321"/>
                  </a:lnTo>
                  <a:lnTo>
                    <a:pt x="80" y="411"/>
                  </a:lnTo>
                  <a:lnTo>
                    <a:pt x="52" y="526"/>
                  </a:lnTo>
                  <a:lnTo>
                    <a:pt x="32" y="643"/>
                  </a:lnTo>
                  <a:lnTo>
                    <a:pt x="52" y="744"/>
                  </a:lnTo>
                  <a:lnTo>
                    <a:pt x="76" y="7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76" name="Freeform 8"/>
            <p:cNvSpPr>
              <a:spLocks/>
            </p:cNvSpPr>
            <p:nvPr/>
          </p:nvSpPr>
          <p:spPr bwMode="auto">
            <a:xfrm>
              <a:off x="3376" y="1953"/>
              <a:ext cx="575" cy="885"/>
            </a:xfrm>
            <a:custGeom>
              <a:avLst/>
              <a:gdLst>
                <a:gd name="T0" fmla="*/ 0 w 575"/>
                <a:gd name="T1" fmla="*/ 878 h 885"/>
                <a:gd name="T2" fmla="*/ 0 w 575"/>
                <a:gd name="T3" fmla="*/ 819 h 885"/>
                <a:gd name="T4" fmla="*/ 36 w 575"/>
                <a:gd name="T5" fmla="*/ 774 h 885"/>
                <a:gd name="T6" fmla="*/ 191 w 575"/>
                <a:gd name="T7" fmla="*/ 722 h 885"/>
                <a:gd name="T8" fmla="*/ 383 w 575"/>
                <a:gd name="T9" fmla="*/ 678 h 885"/>
                <a:gd name="T10" fmla="*/ 496 w 575"/>
                <a:gd name="T11" fmla="*/ 652 h 885"/>
                <a:gd name="T12" fmla="*/ 507 w 575"/>
                <a:gd name="T13" fmla="*/ 630 h 885"/>
                <a:gd name="T14" fmla="*/ 455 w 575"/>
                <a:gd name="T15" fmla="*/ 563 h 885"/>
                <a:gd name="T16" fmla="*/ 351 w 575"/>
                <a:gd name="T17" fmla="*/ 466 h 885"/>
                <a:gd name="T18" fmla="*/ 244 w 575"/>
                <a:gd name="T19" fmla="*/ 386 h 885"/>
                <a:gd name="T20" fmla="*/ 159 w 575"/>
                <a:gd name="T21" fmla="*/ 341 h 885"/>
                <a:gd name="T22" fmla="*/ 112 w 575"/>
                <a:gd name="T23" fmla="*/ 297 h 885"/>
                <a:gd name="T24" fmla="*/ 107 w 575"/>
                <a:gd name="T25" fmla="*/ 263 h 885"/>
                <a:gd name="T26" fmla="*/ 135 w 575"/>
                <a:gd name="T27" fmla="*/ 234 h 885"/>
                <a:gd name="T28" fmla="*/ 203 w 575"/>
                <a:gd name="T29" fmla="*/ 219 h 885"/>
                <a:gd name="T30" fmla="*/ 287 w 575"/>
                <a:gd name="T31" fmla="*/ 164 h 885"/>
                <a:gd name="T32" fmla="*/ 299 w 575"/>
                <a:gd name="T33" fmla="*/ 107 h 885"/>
                <a:gd name="T34" fmla="*/ 299 w 575"/>
                <a:gd name="T35" fmla="*/ 30 h 885"/>
                <a:gd name="T36" fmla="*/ 291 w 575"/>
                <a:gd name="T37" fmla="*/ 0 h 885"/>
                <a:gd name="T38" fmla="*/ 323 w 575"/>
                <a:gd name="T39" fmla="*/ 8 h 885"/>
                <a:gd name="T40" fmla="*/ 368 w 575"/>
                <a:gd name="T41" fmla="*/ 74 h 885"/>
                <a:gd name="T42" fmla="*/ 383 w 575"/>
                <a:gd name="T43" fmla="*/ 145 h 885"/>
                <a:gd name="T44" fmla="*/ 336 w 575"/>
                <a:gd name="T45" fmla="*/ 197 h 885"/>
                <a:gd name="T46" fmla="*/ 291 w 575"/>
                <a:gd name="T47" fmla="*/ 211 h 885"/>
                <a:gd name="T48" fmla="*/ 208 w 575"/>
                <a:gd name="T49" fmla="*/ 252 h 885"/>
                <a:gd name="T50" fmla="*/ 191 w 575"/>
                <a:gd name="T51" fmla="*/ 275 h 885"/>
                <a:gd name="T52" fmla="*/ 203 w 575"/>
                <a:gd name="T53" fmla="*/ 297 h 885"/>
                <a:gd name="T54" fmla="*/ 280 w 575"/>
                <a:gd name="T55" fmla="*/ 355 h 885"/>
                <a:gd name="T56" fmla="*/ 359 w 575"/>
                <a:gd name="T57" fmla="*/ 388 h 885"/>
                <a:gd name="T58" fmla="*/ 467 w 575"/>
                <a:gd name="T59" fmla="*/ 474 h 885"/>
                <a:gd name="T60" fmla="*/ 539 w 575"/>
                <a:gd name="T61" fmla="*/ 574 h 885"/>
                <a:gd name="T62" fmla="*/ 575 w 575"/>
                <a:gd name="T63" fmla="*/ 652 h 885"/>
                <a:gd name="T64" fmla="*/ 563 w 575"/>
                <a:gd name="T65" fmla="*/ 678 h 885"/>
                <a:gd name="T66" fmla="*/ 539 w 575"/>
                <a:gd name="T67" fmla="*/ 696 h 885"/>
                <a:gd name="T68" fmla="*/ 447 w 575"/>
                <a:gd name="T69" fmla="*/ 730 h 885"/>
                <a:gd name="T70" fmla="*/ 263 w 575"/>
                <a:gd name="T71" fmla="*/ 786 h 885"/>
                <a:gd name="T72" fmla="*/ 148 w 575"/>
                <a:gd name="T73" fmla="*/ 833 h 885"/>
                <a:gd name="T74" fmla="*/ 71 w 575"/>
                <a:gd name="T75" fmla="*/ 874 h 885"/>
                <a:gd name="T76" fmla="*/ 24 w 575"/>
                <a:gd name="T77" fmla="*/ 885 h 885"/>
                <a:gd name="T78" fmla="*/ 0 w 575"/>
                <a:gd name="T79" fmla="*/ 878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5" h="885">
                  <a:moveTo>
                    <a:pt x="0" y="878"/>
                  </a:moveTo>
                  <a:lnTo>
                    <a:pt x="0" y="819"/>
                  </a:lnTo>
                  <a:lnTo>
                    <a:pt x="36" y="774"/>
                  </a:lnTo>
                  <a:lnTo>
                    <a:pt x="191" y="722"/>
                  </a:lnTo>
                  <a:lnTo>
                    <a:pt x="383" y="678"/>
                  </a:lnTo>
                  <a:lnTo>
                    <a:pt x="496" y="652"/>
                  </a:lnTo>
                  <a:lnTo>
                    <a:pt x="507" y="630"/>
                  </a:lnTo>
                  <a:lnTo>
                    <a:pt x="455" y="563"/>
                  </a:lnTo>
                  <a:lnTo>
                    <a:pt x="351" y="466"/>
                  </a:lnTo>
                  <a:lnTo>
                    <a:pt x="244" y="386"/>
                  </a:lnTo>
                  <a:lnTo>
                    <a:pt x="159" y="341"/>
                  </a:lnTo>
                  <a:lnTo>
                    <a:pt x="112" y="297"/>
                  </a:lnTo>
                  <a:lnTo>
                    <a:pt x="107" y="263"/>
                  </a:lnTo>
                  <a:lnTo>
                    <a:pt x="135" y="234"/>
                  </a:lnTo>
                  <a:lnTo>
                    <a:pt x="203" y="219"/>
                  </a:lnTo>
                  <a:lnTo>
                    <a:pt x="287" y="164"/>
                  </a:lnTo>
                  <a:lnTo>
                    <a:pt x="299" y="107"/>
                  </a:lnTo>
                  <a:lnTo>
                    <a:pt x="299" y="30"/>
                  </a:lnTo>
                  <a:lnTo>
                    <a:pt x="291" y="0"/>
                  </a:lnTo>
                  <a:lnTo>
                    <a:pt x="323" y="8"/>
                  </a:lnTo>
                  <a:lnTo>
                    <a:pt x="368" y="74"/>
                  </a:lnTo>
                  <a:lnTo>
                    <a:pt x="383" y="145"/>
                  </a:lnTo>
                  <a:lnTo>
                    <a:pt x="336" y="197"/>
                  </a:lnTo>
                  <a:lnTo>
                    <a:pt x="291" y="211"/>
                  </a:lnTo>
                  <a:lnTo>
                    <a:pt x="208" y="252"/>
                  </a:lnTo>
                  <a:lnTo>
                    <a:pt x="191" y="275"/>
                  </a:lnTo>
                  <a:lnTo>
                    <a:pt x="203" y="297"/>
                  </a:lnTo>
                  <a:lnTo>
                    <a:pt x="280" y="355"/>
                  </a:lnTo>
                  <a:lnTo>
                    <a:pt x="359" y="388"/>
                  </a:lnTo>
                  <a:lnTo>
                    <a:pt x="467" y="474"/>
                  </a:lnTo>
                  <a:lnTo>
                    <a:pt x="539" y="574"/>
                  </a:lnTo>
                  <a:lnTo>
                    <a:pt x="575" y="652"/>
                  </a:lnTo>
                  <a:lnTo>
                    <a:pt x="563" y="678"/>
                  </a:lnTo>
                  <a:lnTo>
                    <a:pt x="539" y="696"/>
                  </a:lnTo>
                  <a:lnTo>
                    <a:pt x="447" y="730"/>
                  </a:lnTo>
                  <a:lnTo>
                    <a:pt x="263" y="786"/>
                  </a:lnTo>
                  <a:lnTo>
                    <a:pt x="148" y="833"/>
                  </a:lnTo>
                  <a:lnTo>
                    <a:pt x="71" y="874"/>
                  </a:lnTo>
                  <a:lnTo>
                    <a:pt x="24" y="885"/>
                  </a:lnTo>
                  <a:lnTo>
                    <a:pt x="0" y="8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77" name="Freeform 9"/>
            <p:cNvSpPr>
              <a:spLocks/>
            </p:cNvSpPr>
            <p:nvPr/>
          </p:nvSpPr>
          <p:spPr bwMode="auto">
            <a:xfrm>
              <a:off x="2807" y="2085"/>
              <a:ext cx="452" cy="631"/>
            </a:xfrm>
            <a:custGeom>
              <a:avLst/>
              <a:gdLst>
                <a:gd name="T0" fmla="*/ 92 w 452"/>
                <a:gd name="T1" fmla="*/ 512 h 631"/>
                <a:gd name="T2" fmla="*/ 145 w 452"/>
                <a:gd name="T3" fmla="*/ 568 h 631"/>
                <a:gd name="T4" fmla="*/ 229 w 452"/>
                <a:gd name="T5" fmla="*/ 619 h 631"/>
                <a:gd name="T6" fmla="*/ 300 w 452"/>
                <a:gd name="T7" fmla="*/ 631 h 631"/>
                <a:gd name="T8" fmla="*/ 355 w 452"/>
                <a:gd name="T9" fmla="*/ 619 h 631"/>
                <a:gd name="T10" fmla="*/ 421 w 452"/>
                <a:gd name="T11" fmla="*/ 576 h 631"/>
                <a:gd name="T12" fmla="*/ 444 w 452"/>
                <a:gd name="T13" fmla="*/ 486 h 631"/>
                <a:gd name="T14" fmla="*/ 452 w 452"/>
                <a:gd name="T15" fmla="*/ 420 h 631"/>
                <a:gd name="T16" fmla="*/ 432 w 452"/>
                <a:gd name="T17" fmla="*/ 356 h 631"/>
                <a:gd name="T18" fmla="*/ 395 w 452"/>
                <a:gd name="T19" fmla="*/ 278 h 631"/>
                <a:gd name="T20" fmla="*/ 360 w 452"/>
                <a:gd name="T21" fmla="*/ 211 h 631"/>
                <a:gd name="T22" fmla="*/ 355 w 452"/>
                <a:gd name="T23" fmla="*/ 196 h 631"/>
                <a:gd name="T24" fmla="*/ 372 w 452"/>
                <a:gd name="T25" fmla="*/ 119 h 631"/>
                <a:gd name="T26" fmla="*/ 421 w 452"/>
                <a:gd name="T27" fmla="*/ 41 h 631"/>
                <a:gd name="T28" fmla="*/ 428 w 452"/>
                <a:gd name="T29" fmla="*/ 18 h 631"/>
                <a:gd name="T30" fmla="*/ 403 w 452"/>
                <a:gd name="T31" fmla="*/ 0 h 631"/>
                <a:gd name="T32" fmla="*/ 372 w 452"/>
                <a:gd name="T33" fmla="*/ 0 h 631"/>
                <a:gd name="T34" fmla="*/ 336 w 452"/>
                <a:gd name="T35" fmla="*/ 101 h 631"/>
                <a:gd name="T36" fmla="*/ 321 w 452"/>
                <a:gd name="T37" fmla="*/ 167 h 631"/>
                <a:gd name="T38" fmla="*/ 276 w 452"/>
                <a:gd name="T39" fmla="*/ 122 h 631"/>
                <a:gd name="T40" fmla="*/ 240 w 452"/>
                <a:gd name="T41" fmla="*/ 89 h 631"/>
                <a:gd name="T42" fmla="*/ 164 w 452"/>
                <a:gd name="T43" fmla="*/ 62 h 631"/>
                <a:gd name="T44" fmla="*/ 109 w 452"/>
                <a:gd name="T45" fmla="*/ 62 h 631"/>
                <a:gd name="T46" fmla="*/ 24 w 452"/>
                <a:gd name="T47" fmla="*/ 101 h 631"/>
                <a:gd name="T48" fmla="*/ 0 w 452"/>
                <a:gd name="T49" fmla="*/ 208 h 631"/>
                <a:gd name="T50" fmla="*/ 21 w 452"/>
                <a:gd name="T51" fmla="*/ 345 h 631"/>
                <a:gd name="T52" fmla="*/ 56 w 452"/>
                <a:gd name="T53" fmla="*/ 475 h 631"/>
                <a:gd name="T54" fmla="*/ 92 w 452"/>
                <a:gd name="T55" fmla="*/ 51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2" h="631">
                  <a:moveTo>
                    <a:pt x="92" y="512"/>
                  </a:moveTo>
                  <a:lnTo>
                    <a:pt x="145" y="568"/>
                  </a:lnTo>
                  <a:lnTo>
                    <a:pt x="229" y="619"/>
                  </a:lnTo>
                  <a:lnTo>
                    <a:pt x="300" y="631"/>
                  </a:lnTo>
                  <a:lnTo>
                    <a:pt x="355" y="619"/>
                  </a:lnTo>
                  <a:lnTo>
                    <a:pt x="421" y="576"/>
                  </a:lnTo>
                  <a:lnTo>
                    <a:pt x="444" y="486"/>
                  </a:lnTo>
                  <a:lnTo>
                    <a:pt x="452" y="420"/>
                  </a:lnTo>
                  <a:lnTo>
                    <a:pt x="432" y="356"/>
                  </a:lnTo>
                  <a:lnTo>
                    <a:pt x="395" y="278"/>
                  </a:lnTo>
                  <a:lnTo>
                    <a:pt x="360" y="211"/>
                  </a:lnTo>
                  <a:lnTo>
                    <a:pt x="355" y="196"/>
                  </a:lnTo>
                  <a:lnTo>
                    <a:pt x="372" y="119"/>
                  </a:lnTo>
                  <a:lnTo>
                    <a:pt x="421" y="41"/>
                  </a:lnTo>
                  <a:lnTo>
                    <a:pt x="428" y="18"/>
                  </a:lnTo>
                  <a:lnTo>
                    <a:pt x="403" y="0"/>
                  </a:lnTo>
                  <a:lnTo>
                    <a:pt x="372" y="0"/>
                  </a:lnTo>
                  <a:lnTo>
                    <a:pt x="336" y="101"/>
                  </a:lnTo>
                  <a:lnTo>
                    <a:pt x="321" y="167"/>
                  </a:lnTo>
                  <a:lnTo>
                    <a:pt x="276" y="122"/>
                  </a:lnTo>
                  <a:lnTo>
                    <a:pt x="240" y="89"/>
                  </a:lnTo>
                  <a:lnTo>
                    <a:pt x="164" y="62"/>
                  </a:lnTo>
                  <a:lnTo>
                    <a:pt x="109" y="62"/>
                  </a:lnTo>
                  <a:lnTo>
                    <a:pt x="24" y="101"/>
                  </a:lnTo>
                  <a:lnTo>
                    <a:pt x="0" y="208"/>
                  </a:lnTo>
                  <a:lnTo>
                    <a:pt x="21" y="345"/>
                  </a:lnTo>
                  <a:lnTo>
                    <a:pt x="56" y="475"/>
                  </a:lnTo>
                  <a:lnTo>
                    <a:pt x="92" y="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5978" name="Oval 10"/>
          <p:cNvSpPr>
            <a:spLocks noChangeArrowheads="1"/>
          </p:cNvSpPr>
          <p:nvPr/>
        </p:nvSpPr>
        <p:spPr bwMode="auto">
          <a:xfrm>
            <a:off x="1252538" y="2613025"/>
            <a:ext cx="365125" cy="33655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x-none" i="0"/>
          </a:p>
        </p:txBody>
      </p:sp>
      <p:sp>
        <p:nvSpPr>
          <p:cNvPr id="595979" name="Oval 11"/>
          <p:cNvSpPr>
            <a:spLocks noChangeArrowheads="1"/>
          </p:cNvSpPr>
          <p:nvPr/>
        </p:nvSpPr>
        <p:spPr bwMode="auto">
          <a:xfrm>
            <a:off x="2073275" y="2954338"/>
            <a:ext cx="365125" cy="338137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x-none" i="0"/>
          </a:p>
        </p:txBody>
      </p:sp>
      <p:graphicFrame>
        <p:nvGraphicFramePr>
          <p:cNvPr id="595980" name="Object 12"/>
          <p:cNvGraphicFramePr>
            <a:graphicFrameLocks noChangeAspect="1"/>
          </p:cNvGraphicFramePr>
          <p:nvPr/>
        </p:nvGraphicFramePr>
        <p:xfrm>
          <a:off x="6500813" y="2189163"/>
          <a:ext cx="2262187" cy="3933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984" name="Clip" r:id="rId3" imgW="2261520" imgH="3934080" progId="MS_ClipArt_Gallery.2">
                  <p:embed/>
                </p:oleObj>
              </mc:Choice>
              <mc:Fallback>
                <p:oleObj name="Clip" r:id="rId3" imgW="2261520" imgH="3934080" progId="MS_ClipArt_Gallery.2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0813" y="2189163"/>
                        <a:ext cx="2262187" cy="3933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5981" name="Text Box 13"/>
          <p:cNvSpPr txBox="1">
            <a:spLocks noChangeArrowheads="1"/>
          </p:cNvSpPr>
          <p:nvPr/>
        </p:nvSpPr>
        <p:spPr bwMode="auto">
          <a:xfrm>
            <a:off x="5402263" y="6583363"/>
            <a:ext cx="3741737" cy="280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330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595658" tIns="49638" rIns="595658" bIns="49638">
            <a:spAutoFit/>
          </a:bodyPr>
          <a:lstStyle/>
          <a:p>
            <a:pPr algn="ctr" eaLnBrk="0" hangingPunct="0">
              <a:spcBef>
                <a:spcPct val="20000"/>
              </a:spcBef>
              <a:buFontTx/>
              <a:buChar char=" "/>
            </a:pPr>
            <a:r>
              <a:rPr lang="en-US" altLang="x-none" sz="1200" i="0">
                <a:solidFill>
                  <a:schemeClr val="accent1"/>
                </a:solidFill>
              </a:rPr>
              <a:t>Rudich www.discretemath.com</a:t>
            </a:r>
            <a:endParaRPr lang="en-CA" altLang="x-none" sz="1200" i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Start with Small Steps</a:t>
            </a:r>
          </a:p>
        </p:txBody>
      </p:sp>
      <p:sp>
        <p:nvSpPr>
          <p:cNvPr id="59699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US" altLang="x-none"/>
              <a:t>W</a:t>
            </a:r>
            <a:r>
              <a:rPr lang="en-CA" altLang="x-none"/>
              <a:t>hat basic steps might you follow to make some kind of progress towards the answer?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Describe or draw a picture of what the data structure might look like after a number of these steps.</a:t>
            </a:r>
          </a:p>
          <a:p>
            <a:pPr algn="ctr">
              <a:buFontTx/>
              <a:buNone/>
            </a:pPr>
            <a:endParaRPr lang="en-CA" altLang="x-none"/>
          </a:p>
        </p:txBody>
      </p:sp>
      <p:pic>
        <p:nvPicPr>
          <p:cNvPr id="5969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7244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96997" name="Freeform 5" descr="Green marble"/>
          <p:cNvSpPr>
            <a:spLocks noChangeAspect="1"/>
          </p:cNvSpPr>
          <p:nvPr/>
        </p:nvSpPr>
        <p:spPr bwMode="auto">
          <a:xfrm rot="2360341">
            <a:off x="1706563" y="5695950"/>
            <a:ext cx="1371600" cy="1085850"/>
          </a:xfrm>
          <a:custGeom>
            <a:avLst/>
            <a:gdLst>
              <a:gd name="T0" fmla="*/ 748 w 2280"/>
              <a:gd name="T1" fmla="*/ 30 h 1785"/>
              <a:gd name="T2" fmla="*/ 1224 w 2280"/>
              <a:gd name="T3" fmla="*/ 305 h 1785"/>
              <a:gd name="T4" fmla="*/ 2184 w 2280"/>
              <a:gd name="T5" fmla="*/ 257 h 1785"/>
              <a:gd name="T6" fmla="*/ 1800 w 2280"/>
              <a:gd name="T7" fmla="*/ 1121 h 1785"/>
              <a:gd name="T8" fmla="*/ 1743 w 2280"/>
              <a:gd name="T9" fmla="*/ 1313 h 1785"/>
              <a:gd name="T10" fmla="*/ 1717 w 2280"/>
              <a:gd name="T11" fmla="*/ 1479 h 1785"/>
              <a:gd name="T12" fmla="*/ 1560 w 2280"/>
              <a:gd name="T13" fmla="*/ 1549 h 1785"/>
              <a:gd name="T14" fmla="*/ 1272 w 2280"/>
              <a:gd name="T15" fmla="*/ 1553 h 1785"/>
              <a:gd name="T16" fmla="*/ 168 w 2280"/>
              <a:gd name="T17" fmla="*/ 1649 h 1785"/>
              <a:gd name="T18" fmla="*/ 264 w 2280"/>
              <a:gd name="T19" fmla="*/ 737 h 1785"/>
              <a:gd name="T20" fmla="*/ 425 w 2280"/>
              <a:gd name="T21" fmla="*/ 126 h 1785"/>
              <a:gd name="T22" fmla="*/ 748 w 2280"/>
              <a:gd name="T23" fmla="*/ 3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96998" name="Group 6"/>
          <p:cNvGrpSpPr>
            <a:grpSpLocks noChangeAspect="1"/>
          </p:cNvGrpSpPr>
          <p:nvPr/>
        </p:nvGrpSpPr>
        <p:grpSpPr bwMode="auto">
          <a:xfrm rot="2360341">
            <a:off x="1295400" y="5110163"/>
            <a:ext cx="1203325" cy="1504950"/>
            <a:chOff x="2227" y="1194"/>
            <a:chExt cx="1944" cy="2413"/>
          </a:xfrm>
        </p:grpSpPr>
        <p:sp>
          <p:nvSpPr>
            <p:cNvPr id="596999" name="Freeform 7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00" name="Freeform 8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01" name="Freeform 9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02" name="Freeform 10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03" name="Freeform 11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04" name="Freeform 12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 sz="4800"/>
              <a:t>Don't Be Frightened</a:t>
            </a:r>
          </a:p>
        </p:txBody>
      </p:sp>
      <p:sp>
        <p:nvSpPr>
          <p:cNvPr id="69734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CA" altLang="x-none" sz="3600"/>
              <a:t>A</a:t>
            </a:r>
            <a:r>
              <a:rPr lang="en-US" altLang="x-none" sz="3600"/>
              <a:t>n assertion need </a:t>
            </a:r>
            <a:r>
              <a:rPr lang="en-CA" altLang="x-none" sz="3600"/>
              <a:t>not consist of formal mathematical mumble jumble </a:t>
            </a:r>
            <a:endParaRPr lang="en-US" altLang="x-none" sz="3600"/>
          </a:p>
          <a:p>
            <a:pPr algn="ctr">
              <a:buFontTx/>
              <a:buNone/>
            </a:pPr>
            <a:endParaRPr lang="en-US" altLang="x-none" sz="3600"/>
          </a:p>
          <a:p>
            <a:pPr algn="ctr">
              <a:buFontTx/>
              <a:buNone/>
            </a:pPr>
            <a:r>
              <a:rPr lang="en-US" altLang="x-none" sz="3600"/>
              <a:t>Use an </a:t>
            </a:r>
            <a:r>
              <a:rPr lang="en-CA" altLang="x-none" sz="3600"/>
              <a:t>informal description </a:t>
            </a:r>
            <a:endParaRPr lang="en-US" altLang="x-none" sz="3600"/>
          </a:p>
          <a:p>
            <a:pPr algn="ctr">
              <a:buFontTx/>
              <a:buNone/>
            </a:pPr>
            <a:r>
              <a:rPr lang="en-CA" altLang="x-none" sz="3600"/>
              <a:t>and a pictur</a:t>
            </a:r>
            <a:r>
              <a:rPr lang="en-US" altLang="x-none" sz="3600"/>
              <a:t>e</a:t>
            </a:r>
            <a:endParaRPr lang="en-CA" altLang="x-none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Picture from the Middle</a:t>
            </a:r>
          </a:p>
        </p:txBody>
      </p:sp>
      <p:sp>
        <p:nvSpPr>
          <p:cNvPr id="598019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828800"/>
            <a:ext cx="7772400" cy="4114800"/>
          </a:xfrm>
        </p:spPr>
        <p:txBody>
          <a:bodyPr/>
          <a:lstStyle/>
          <a:p>
            <a:pPr algn="ctr">
              <a:buFontTx/>
              <a:buNone/>
            </a:pPr>
            <a:r>
              <a:rPr lang="en-CA" altLang="x-none"/>
              <a:t>Leap into the middle of the algorithm.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What would you like your data structure to look like when you are half done?</a:t>
            </a:r>
          </a:p>
          <a:p>
            <a:pPr algn="ctr">
              <a:buFontTx/>
              <a:buNone/>
            </a:pPr>
            <a:endParaRPr lang="en-CA" altLang="x-none"/>
          </a:p>
        </p:txBody>
      </p:sp>
      <p:pic>
        <p:nvPicPr>
          <p:cNvPr id="59802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9802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98022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148 h 537"/>
              <a:gd name="T2" fmla="*/ 711 w 4224"/>
              <a:gd name="T3" fmla="*/ 515 h 537"/>
              <a:gd name="T4" fmla="*/ 1732 w 4224"/>
              <a:gd name="T5" fmla="*/ 17 h 537"/>
              <a:gd name="T6" fmla="*/ 3085 w 4224"/>
              <a:gd name="T7" fmla="*/ 410 h 537"/>
              <a:gd name="T8" fmla="*/ 3661 w 4224"/>
              <a:gd name="T9" fmla="*/ 410 h 537"/>
              <a:gd name="T10" fmla="*/ 4224 w 4224"/>
              <a:gd name="T11" fmla="*/ 4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598023" name="Group 7"/>
          <p:cNvGrpSpPr>
            <a:grpSpLocks/>
          </p:cNvGrpSpPr>
          <p:nvPr/>
        </p:nvGrpSpPr>
        <p:grpSpPr bwMode="auto">
          <a:xfrm>
            <a:off x="4040188" y="4337050"/>
            <a:ext cx="812800" cy="1751013"/>
            <a:chOff x="2545" y="1969"/>
            <a:chExt cx="512" cy="1103"/>
          </a:xfrm>
        </p:grpSpPr>
        <p:grpSp>
          <p:nvGrpSpPr>
            <p:cNvPr id="598024" name="Group 8"/>
            <p:cNvGrpSpPr>
              <a:grpSpLocks/>
            </p:cNvGrpSpPr>
            <p:nvPr/>
          </p:nvGrpSpPr>
          <p:grpSpPr bwMode="auto">
            <a:xfrm>
              <a:off x="2545" y="2054"/>
              <a:ext cx="512" cy="1018"/>
              <a:chOff x="2545" y="2054"/>
              <a:chExt cx="512" cy="1018"/>
            </a:xfrm>
          </p:grpSpPr>
          <p:sp>
            <p:nvSpPr>
              <p:cNvPr id="598025" name="Freeform 9"/>
              <p:cNvSpPr>
                <a:spLocks/>
              </p:cNvSpPr>
              <p:nvPr/>
            </p:nvSpPr>
            <p:spPr bwMode="auto">
              <a:xfrm>
                <a:off x="2708" y="2111"/>
                <a:ext cx="200" cy="22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26" name="Freeform 10"/>
              <p:cNvSpPr>
                <a:spLocks/>
              </p:cNvSpPr>
              <p:nvPr/>
            </p:nvSpPr>
            <p:spPr bwMode="auto">
              <a:xfrm>
                <a:off x="2545" y="2054"/>
                <a:ext cx="231" cy="356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27" name="Freeform 11"/>
              <p:cNvSpPr>
                <a:spLocks/>
              </p:cNvSpPr>
              <p:nvPr/>
            </p:nvSpPr>
            <p:spPr bwMode="auto">
              <a:xfrm>
                <a:off x="2762" y="2349"/>
                <a:ext cx="121" cy="33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28" name="Freeform 12"/>
              <p:cNvSpPr>
                <a:spLocks/>
              </p:cNvSpPr>
              <p:nvPr/>
            </p:nvSpPr>
            <p:spPr bwMode="auto">
              <a:xfrm>
                <a:off x="2818" y="2358"/>
                <a:ext cx="184" cy="257"/>
              </a:xfrm>
              <a:custGeom>
                <a:avLst/>
                <a:gdLst>
                  <a:gd name="T0" fmla="*/ 30 w 553"/>
                  <a:gd name="T1" fmla="*/ 0 h 771"/>
                  <a:gd name="T2" fmla="*/ 143 w 553"/>
                  <a:gd name="T3" fmla="*/ 13 h 771"/>
                  <a:gd name="T4" fmla="*/ 261 w 553"/>
                  <a:gd name="T5" fmla="*/ 34 h 771"/>
                  <a:gd name="T6" fmla="*/ 383 w 553"/>
                  <a:gd name="T7" fmla="*/ 103 h 771"/>
                  <a:gd name="T8" fmla="*/ 470 w 553"/>
                  <a:gd name="T9" fmla="*/ 154 h 771"/>
                  <a:gd name="T10" fmla="*/ 526 w 553"/>
                  <a:gd name="T11" fmla="*/ 228 h 771"/>
                  <a:gd name="T12" fmla="*/ 553 w 553"/>
                  <a:gd name="T13" fmla="*/ 270 h 771"/>
                  <a:gd name="T14" fmla="*/ 500 w 553"/>
                  <a:gd name="T15" fmla="*/ 395 h 771"/>
                  <a:gd name="T16" fmla="*/ 417 w 553"/>
                  <a:gd name="T17" fmla="*/ 471 h 771"/>
                  <a:gd name="T18" fmla="*/ 317 w 553"/>
                  <a:gd name="T19" fmla="*/ 526 h 771"/>
                  <a:gd name="T20" fmla="*/ 265 w 553"/>
                  <a:gd name="T21" fmla="*/ 561 h 771"/>
                  <a:gd name="T22" fmla="*/ 174 w 553"/>
                  <a:gd name="T23" fmla="*/ 578 h 771"/>
                  <a:gd name="T24" fmla="*/ 170 w 553"/>
                  <a:gd name="T25" fmla="*/ 612 h 771"/>
                  <a:gd name="T26" fmla="*/ 240 w 553"/>
                  <a:gd name="T27" fmla="*/ 642 h 771"/>
                  <a:gd name="T28" fmla="*/ 339 w 553"/>
                  <a:gd name="T29" fmla="*/ 669 h 771"/>
                  <a:gd name="T30" fmla="*/ 434 w 553"/>
                  <a:gd name="T31" fmla="*/ 720 h 771"/>
                  <a:gd name="T32" fmla="*/ 396 w 553"/>
                  <a:gd name="T33" fmla="*/ 758 h 771"/>
                  <a:gd name="T34" fmla="*/ 357 w 553"/>
                  <a:gd name="T35" fmla="*/ 771 h 771"/>
                  <a:gd name="T36" fmla="*/ 300 w 553"/>
                  <a:gd name="T37" fmla="*/ 715 h 771"/>
                  <a:gd name="T38" fmla="*/ 213 w 553"/>
                  <a:gd name="T39" fmla="*/ 680 h 771"/>
                  <a:gd name="T40" fmla="*/ 143 w 553"/>
                  <a:gd name="T41" fmla="*/ 655 h 771"/>
                  <a:gd name="T42" fmla="*/ 143 w 553"/>
                  <a:gd name="T43" fmla="*/ 604 h 771"/>
                  <a:gd name="T44" fmla="*/ 157 w 553"/>
                  <a:gd name="T45" fmla="*/ 549 h 771"/>
                  <a:gd name="T46" fmla="*/ 200 w 553"/>
                  <a:gd name="T47" fmla="*/ 526 h 771"/>
                  <a:gd name="T48" fmla="*/ 339 w 553"/>
                  <a:gd name="T49" fmla="*/ 471 h 771"/>
                  <a:gd name="T50" fmla="*/ 417 w 553"/>
                  <a:gd name="T51" fmla="*/ 386 h 771"/>
                  <a:gd name="T52" fmla="*/ 474 w 553"/>
                  <a:gd name="T53" fmla="*/ 296 h 771"/>
                  <a:gd name="T54" fmla="*/ 461 w 553"/>
                  <a:gd name="T55" fmla="*/ 253 h 771"/>
                  <a:gd name="T56" fmla="*/ 417 w 553"/>
                  <a:gd name="T57" fmla="*/ 201 h 771"/>
                  <a:gd name="T58" fmla="*/ 313 w 553"/>
                  <a:gd name="T59" fmla="*/ 129 h 771"/>
                  <a:gd name="T60" fmla="*/ 187 w 553"/>
                  <a:gd name="T61" fmla="*/ 103 h 771"/>
                  <a:gd name="T62" fmla="*/ 104 w 553"/>
                  <a:gd name="T63" fmla="*/ 99 h 771"/>
                  <a:gd name="T64" fmla="*/ 30 w 553"/>
                  <a:gd name="T65" fmla="*/ 99 h 771"/>
                  <a:gd name="T66" fmla="*/ 0 w 553"/>
                  <a:gd name="T67" fmla="*/ 51 h 771"/>
                  <a:gd name="T68" fmla="*/ 30 w 553"/>
                  <a:gd name="T69" fmla="*/ 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29" name="Freeform 13"/>
              <p:cNvSpPr>
                <a:spLocks/>
              </p:cNvSpPr>
              <p:nvPr/>
            </p:nvSpPr>
            <p:spPr bwMode="auto">
              <a:xfrm>
                <a:off x="2833" y="2650"/>
                <a:ext cx="224" cy="415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30" name="Freeform 14"/>
              <p:cNvSpPr>
                <a:spLocks/>
              </p:cNvSpPr>
              <p:nvPr/>
            </p:nvSpPr>
            <p:spPr bwMode="auto">
              <a:xfrm>
                <a:off x="2692" y="2649"/>
                <a:ext cx="151" cy="423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98031" name="Group 15"/>
            <p:cNvGrpSpPr>
              <a:grpSpLocks/>
            </p:cNvGrpSpPr>
            <p:nvPr/>
          </p:nvGrpSpPr>
          <p:grpSpPr bwMode="auto">
            <a:xfrm>
              <a:off x="2853" y="1969"/>
              <a:ext cx="93" cy="125"/>
              <a:chOff x="2853" y="1969"/>
              <a:chExt cx="93" cy="125"/>
            </a:xfrm>
          </p:grpSpPr>
          <p:sp>
            <p:nvSpPr>
              <p:cNvPr id="598032" name="Freeform 16"/>
              <p:cNvSpPr>
                <a:spLocks/>
              </p:cNvSpPr>
              <p:nvPr/>
            </p:nvSpPr>
            <p:spPr bwMode="auto">
              <a:xfrm>
                <a:off x="2871" y="1969"/>
                <a:ext cx="75" cy="87"/>
              </a:xfrm>
              <a:custGeom>
                <a:avLst/>
                <a:gdLst>
                  <a:gd name="T0" fmla="*/ 27 w 224"/>
                  <a:gd name="T1" fmla="*/ 11 h 260"/>
                  <a:gd name="T2" fmla="*/ 87 w 224"/>
                  <a:gd name="T3" fmla="*/ 0 h 260"/>
                  <a:gd name="T4" fmla="*/ 145 w 224"/>
                  <a:gd name="T5" fmla="*/ 4 h 260"/>
                  <a:gd name="T6" fmla="*/ 198 w 224"/>
                  <a:gd name="T7" fmla="*/ 29 h 260"/>
                  <a:gd name="T8" fmla="*/ 224 w 224"/>
                  <a:gd name="T9" fmla="*/ 76 h 260"/>
                  <a:gd name="T10" fmla="*/ 224 w 224"/>
                  <a:gd name="T11" fmla="*/ 114 h 260"/>
                  <a:gd name="T12" fmla="*/ 198 w 224"/>
                  <a:gd name="T13" fmla="*/ 165 h 260"/>
                  <a:gd name="T14" fmla="*/ 153 w 224"/>
                  <a:gd name="T15" fmla="*/ 196 h 260"/>
                  <a:gd name="T16" fmla="*/ 87 w 224"/>
                  <a:gd name="T17" fmla="*/ 196 h 260"/>
                  <a:gd name="T18" fmla="*/ 48 w 224"/>
                  <a:gd name="T19" fmla="*/ 221 h 260"/>
                  <a:gd name="T20" fmla="*/ 34 w 224"/>
                  <a:gd name="T21" fmla="*/ 260 h 260"/>
                  <a:gd name="T22" fmla="*/ 0 w 224"/>
                  <a:gd name="T23" fmla="*/ 247 h 260"/>
                  <a:gd name="T24" fmla="*/ 13 w 224"/>
                  <a:gd name="T25" fmla="*/ 196 h 260"/>
                  <a:gd name="T26" fmla="*/ 61 w 224"/>
                  <a:gd name="T27" fmla="*/ 165 h 260"/>
                  <a:gd name="T28" fmla="*/ 140 w 224"/>
                  <a:gd name="T29" fmla="*/ 158 h 260"/>
                  <a:gd name="T30" fmla="*/ 171 w 224"/>
                  <a:gd name="T31" fmla="*/ 127 h 260"/>
                  <a:gd name="T32" fmla="*/ 179 w 224"/>
                  <a:gd name="T33" fmla="*/ 80 h 260"/>
                  <a:gd name="T34" fmla="*/ 145 w 224"/>
                  <a:gd name="T35" fmla="*/ 38 h 260"/>
                  <a:gd name="T36" fmla="*/ 92 w 224"/>
                  <a:gd name="T37" fmla="*/ 38 h 260"/>
                  <a:gd name="T38" fmla="*/ 34 w 224"/>
                  <a:gd name="T39" fmla="*/ 51 h 260"/>
                  <a:gd name="T40" fmla="*/ 13 w 224"/>
                  <a:gd name="T41" fmla="*/ 38 h 260"/>
                  <a:gd name="T42" fmla="*/ 27 w 224"/>
                  <a:gd name="T43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33" name="Freeform 17"/>
              <p:cNvSpPr>
                <a:spLocks/>
              </p:cNvSpPr>
              <p:nvPr/>
            </p:nvSpPr>
            <p:spPr bwMode="auto">
              <a:xfrm>
                <a:off x="2853" y="2070"/>
                <a:ext cx="23" cy="24"/>
              </a:xfrm>
              <a:custGeom>
                <a:avLst/>
                <a:gdLst>
                  <a:gd name="T0" fmla="*/ 70 w 70"/>
                  <a:gd name="T1" fmla="*/ 4 h 71"/>
                  <a:gd name="T2" fmla="*/ 35 w 70"/>
                  <a:gd name="T3" fmla="*/ 0 h 71"/>
                  <a:gd name="T4" fmla="*/ 11 w 70"/>
                  <a:gd name="T5" fmla="*/ 26 h 71"/>
                  <a:gd name="T6" fmla="*/ 0 w 70"/>
                  <a:gd name="T7" fmla="*/ 67 h 71"/>
                  <a:gd name="T8" fmla="*/ 35 w 70"/>
                  <a:gd name="T9" fmla="*/ 71 h 71"/>
                  <a:gd name="T10" fmla="*/ 63 w 70"/>
                  <a:gd name="T11" fmla="*/ 52 h 71"/>
                  <a:gd name="T12" fmla="*/ 70 w 70"/>
                  <a:gd name="T13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The Work Completed</a:t>
            </a:r>
          </a:p>
        </p:txBody>
      </p:sp>
      <p:sp>
        <p:nvSpPr>
          <p:cNvPr id="59904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algn="ctr">
              <a:buFontTx/>
              <a:buNone/>
            </a:pPr>
            <a:r>
              <a:rPr lang="en-US" altLang="x-none"/>
              <a:t>  </a:t>
            </a:r>
            <a:r>
              <a:rPr lang="en-CA" altLang="x-none"/>
              <a:t>The loop invariant </a:t>
            </a:r>
            <a:r>
              <a:rPr lang="en-US" altLang="x-none"/>
              <a:t>should state</a:t>
            </a:r>
            <a:r>
              <a:rPr lang="en-CA" altLang="x-none"/>
              <a:t> what work has been completed towards solving the problem and what works still needs to be done.</a:t>
            </a:r>
          </a:p>
          <a:p>
            <a:endParaRPr lang="en-CA" altLang="x-none"/>
          </a:p>
        </p:txBody>
      </p:sp>
      <p:pic>
        <p:nvPicPr>
          <p:cNvPr id="59904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237038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9904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465638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99046" name="Group 6"/>
          <p:cNvGrpSpPr>
            <a:grpSpLocks/>
          </p:cNvGrpSpPr>
          <p:nvPr/>
        </p:nvGrpSpPr>
        <p:grpSpPr bwMode="auto">
          <a:xfrm>
            <a:off x="2514600" y="4389438"/>
            <a:ext cx="3581400" cy="1538287"/>
            <a:chOff x="1584" y="2064"/>
            <a:chExt cx="2256" cy="969"/>
          </a:xfrm>
        </p:grpSpPr>
        <p:sp>
          <p:nvSpPr>
            <p:cNvPr id="599047" name="Freeform 7"/>
            <p:cNvSpPr>
              <a:spLocks/>
            </p:cNvSpPr>
            <p:nvPr/>
          </p:nvSpPr>
          <p:spPr bwMode="auto">
            <a:xfrm>
              <a:off x="2352" y="2832"/>
              <a:ext cx="672" cy="201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9048" name="Group 8"/>
            <p:cNvGrpSpPr>
              <a:grpSpLocks/>
            </p:cNvGrpSpPr>
            <p:nvPr/>
          </p:nvGrpSpPr>
          <p:grpSpPr bwMode="auto">
            <a:xfrm>
              <a:off x="2400" y="2064"/>
              <a:ext cx="744" cy="912"/>
              <a:chOff x="2400" y="2064"/>
              <a:chExt cx="744" cy="912"/>
            </a:xfrm>
          </p:grpSpPr>
          <p:sp>
            <p:nvSpPr>
              <p:cNvPr id="599049" name="Freeform 9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50" name="Freeform 10"/>
              <p:cNvSpPr>
                <a:spLocks/>
              </p:cNvSpPr>
              <p:nvPr/>
            </p:nvSpPr>
            <p:spPr bwMode="auto">
              <a:xfrm>
                <a:off x="2664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51" name="Freeform 11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52" name="Freeform 12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53" name="Freeform 13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54" name="Freeform 14"/>
              <p:cNvSpPr>
                <a:spLocks/>
              </p:cNvSpPr>
              <p:nvPr/>
            </p:nvSpPr>
            <p:spPr bwMode="auto">
              <a:xfrm>
                <a:off x="2839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9055" name="AutoShape 15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599056" name="Line 16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9057" name="AutoShape 17"/>
            <p:cNvSpPr>
              <a:spLocks noChangeArrowheads="1"/>
            </p:cNvSpPr>
            <p:nvPr/>
          </p:nvSpPr>
          <p:spPr bwMode="auto">
            <a:xfrm>
              <a:off x="3072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75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599058" name="Line 18"/>
            <p:cNvSpPr>
              <a:spLocks noChangeShapeType="1"/>
            </p:cNvSpPr>
            <p:nvPr/>
          </p:nvSpPr>
          <p:spPr bwMode="auto">
            <a:xfrm>
              <a:off x="3456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CA" altLang="x-none"/>
              <a:t>Flow Smoothly</a:t>
            </a:r>
          </a:p>
        </p:txBody>
      </p:sp>
      <p:sp>
        <p:nvSpPr>
          <p:cNvPr id="600067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685800"/>
            <a:ext cx="7772400" cy="4114800"/>
          </a:xfrm>
        </p:spPr>
        <p:txBody>
          <a:bodyPr/>
          <a:lstStyle/>
          <a:p>
            <a:pPr>
              <a:buFontTx/>
              <a:buNone/>
            </a:pPr>
            <a:r>
              <a:rPr lang="en-CA" altLang="x-none"/>
              <a:t>The loop invariant should flow smoothly from the beginning to the end of the algorithm.  </a:t>
            </a:r>
          </a:p>
          <a:p>
            <a:pPr lvl="1"/>
            <a:r>
              <a:rPr lang="en-CA" altLang="x-none"/>
              <a:t>At the beginning, it should follow easily from the preconditions. </a:t>
            </a:r>
          </a:p>
          <a:p>
            <a:pPr lvl="1"/>
            <a:r>
              <a:rPr lang="en-CA" altLang="x-none"/>
              <a:t>It should progress in small natural steps. </a:t>
            </a:r>
          </a:p>
          <a:p>
            <a:pPr lvl="1"/>
            <a:r>
              <a:rPr lang="en-CA" altLang="x-none"/>
              <a:t>Once the exit condition has been met, the postconditions should easily follow. </a:t>
            </a:r>
          </a:p>
          <a:p>
            <a:pPr lvl="1"/>
            <a:endParaRPr lang="en-CA" altLang="x-none"/>
          </a:p>
        </p:txBody>
      </p:sp>
      <p:pic>
        <p:nvPicPr>
          <p:cNvPr id="60006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60006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00070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148 h 537"/>
              <a:gd name="T2" fmla="*/ 711 w 4224"/>
              <a:gd name="T3" fmla="*/ 515 h 537"/>
              <a:gd name="T4" fmla="*/ 1732 w 4224"/>
              <a:gd name="T5" fmla="*/ 17 h 537"/>
              <a:gd name="T6" fmla="*/ 3085 w 4224"/>
              <a:gd name="T7" fmla="*/ 410 h 537"/>
              <a:gd name="T8" fmla="*/ 3661 w 4224"/>
              <a:gd name="T9" fmla="*/ 410 h 537"/>
              <a:gd name="T10" fmla="*/ 4224 w 4224"/>
              <a:gd name="T11" fmla="*/ 4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600071" name="Group 7"/>
          <p:cNvGrpSpPr>
            <a:grpSpLocks/>
          </p:cNvGrpSpPr>
          <p:nvPr/>
        </p:nvGrpSpPr>
        <p:grpSpPr bwMode="auto">
          <a:xfrm>
            <a:off x="5010150" y="5037138"/>
            <a:ext cx="392113" cy="403225"/>
            <a:chOff x="3156" y="3173"/>
            <a:chExt cx="247" cy="254"/>
          </a:xfrm>
        </p:grpSpPr>
        <p:sp>
          <p:nvSpPr>
            <p:cNvPr id="600072" name="Freeform 8"/>
            <p:cNvSpPr>
              <a:spLocks/>
            </p:cNvSpPr>
            <p:nvPr/>
          </p:nvSpPr>
          <p:spPr bwMode="auto">
            <a:xfrm>
              <a:off x="3164" y="3245"/>
              <a:ext cx="200" cy="89"/>
            </a:xfrm>
            <a:custGeom>
              <a:avLst/>
              <a:gdLst>
                <a:gd name="T0" fmla="*/ 2 w 200"/>
                <a:gd name="T1" fmla="*/ 72 h 89"/>
                <a:gd name="T2" fmla="*/ 10 w 200"/>
                <a:gd name="T3" fmla="*/ 52 h 89"/>
                <a:gd name="T4" fmla="*/ 26 w 200"/>
                <a:gd name="T5" fmla="*/ 33 h 89"/>
                <a:gd name="T6" fmla="*/ 62 w 200"/>
                <a:gd name="T7" fmla="*/ 17 h 89"/>
                <a:gd name="T8" fmla="*/ 99 w 200"/>
                <a:gd name="T9" fmla="*/ 5 h 89"/>
                <a:gd name="T10" fmla="*/ 132 w 200"/>
                <a:gd name="T11" fmla="*/ 0 h 89"/>
                <a:gd name="T12" fmla="*/ 165 w 200"/>
                <a:gd name="T13" fmla="*/ 6 h 89"/>
                <a:gd name="T14" fmla="*/ 189 w 200"/>
                <a:gd name="T15" fmla="*/ 17 h 89"/>
                <a:gd name="T16" fmla="*/ 200 w 200"/>
                <a:gd name="T17" fmla="*/ 31 h 89"/>
                <a:gd name="T18" fmla="*/ 182 w 200"/>
                <a:gd name="T19" fmla="*/ 47 h 89"/>
                <a:gd name="T20" fmla="*/ 160 w 200"/>
                <a:gd name="T21" fmla="*/ 62 h 89"/>
                <a:gd name="T22" fmla="*/ 121 w 200"/>
                <a:gd name="T23" fmla="*/ 80 h 89"/>
                <a:gd name="T24" fmla="*/ 85 w 200"/>
                <a:gd name="T25" fmla="*/ 89 h 89"/>
                <a:gd name="T26" fmla="*/ 47 w 200"/>
                <a:gd name="T27" fmla="*/ 88 h 89"/>
                <a:gd name="T28" fmla="*/ 12 w 200"/>
                <a:gd name="T29" fmla="*/ 86 h 89"/>
                <a:gd name="T30" fmla="*/ 0 w 200"/>
                <a:gd name="T31" fmla="*/ 76 h 89"/>
                <a:gd name="T32" fmla="*/ 2 w 200"/>
                <a:gd name="T33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0" h="89">
                  <a:moveTo>
                    <a:pt x="2" y="72"/>
                  </a:moveTo>
                  <a:lnTo>
                    <a:pt x="10" y="52"/>
                  </a:lnTo>
                  <a:lnTo>
                    <a:pt x="26" y="33"/>
                  </a:lnTo>
                  <a:lnTo>
                    <a:pt x="62" y="17"/>
                  </a:lnTo>
                  <a:lnTo>
                    <a:pt x="99" y="5"/>
                  </a:lnTo>
                  <a:lnTo>
                    <a:pt x="132" y="0"/>
                  </a:lnTo>
                  <a:lnTo>
                    <a:pt x="165" y="6"/>
                  </a:lnTo>
                  <a:lnTo>
                    <a:pt x="189" y="17"/>
                  </a:lnTo>
                  <a:lnTo>
                    <a:pt x="200" y="31"/>
                  </a:lnTo>
                  <a:lnTo>
                    <a:pt x="182" y="47"/>
                  </a:lnTo>
                  <a:lnTo>
                    <a:pt x="160" y="62"/>
                  </a:lnTo>
                  <a:lnTo>
                    <a:pt x="121" y="80"/>
                  </a:lnTo>
                  <a:lnTo>
                    <a:pt x="85" y="89"/>
                  </a:lnTo>
                  <a:lnTo>
                    <a:pt x="47" y="88"/>
                  </a:lnTo>
                  <a:lnTo>
                    <a:pt x="12" y="86"/>
                  </a:lnTo>
                  <a:lnTo>
                    <a:pt x="0" y="76"/>
                  </a:lnTo>
                  <a:lnTo>
                    <a:pt x="2" y="72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3" name="Freeform 9"/>
            <p:cNvSpPr>
              <a:spLocks/>
            </p:cNvSpPr>
            <p:nvPr/>
          </p:nvSpPr>
          <p:spPr bwMode="auto">
            <a:xfrm>
              <a:off x="3167" y="3256"/>
              <a:ext cx="229" cy="164"/>
            </a:xfrm>
            <a:custGeom>
              <a:avLst/>
              <a:gdLst>
                <a:gd name="T0" fmla="*/ 1 w 229"/>
                <a:gd name="T1" fmla="*/ 69 h 164"/>
                <a:gd name="T2" fmla="*/ 38 w 229"/>
                <a:gd name="T3" fmla="*/ 79 h 164"/>
                <a:gd name="T4" fmla="*/ 81 w 229"/>
                <a:gd name="T5" fmla="*/ 75 h 164"/>
                <a:gd name="T6" fmla="*/ 123 w 229"/>
                <a:gd name="T7" fmla="*/ 70 h 164"/>
                <a:gd name="T8" fmla="*/ 162 w 229"/>
                <a:gd name="T9" fmla="*/ 52 h 164"/>
                <a:gd name="T10" fmla="*/ 185 w 229"/>
                <a:gd name="T11" fmla="*/ 33 h 164"/>
                <a:gd name="T12" fmla="*/ 189 w 229"/>
                <a:gd name="T13" fmla="*/ 21 h 164"/>
                <a:gd name="T14" fmla="*/ 181 w 229"/>
                <a:gd name="T15" fmla="*/ 7 h 164"/>
                <a:gd name="T16" fmla="*/ 190 w 229"/>
                <a:gd name="T17" fmla="*/ 0 h 164"/>
                <a:gd name="T18" fmla="*/ 219 w 229"/>
                <a:gd name="T19" fmla="*/ 22 h 164"/>
                <a:gd name="T20" fmla="*/ 229 w 229"/>
                <a:gd name="T21" fmla="*/ 47 h 164"/>
                <a:gd name="T22" fmla="*/ 229 w 229"/>
                <a:gd name="T23" fmla="*/ 85 h 164"/>
                <a:gd name="T24" fmla="*/ 227 w 229"/>
                <a:gd name="T25" fmla="*/ 89 h 164"/>
                <a:gd name="T26" fmla="*/ 219 w 229"/>
                <a:gd name="T27" fmla="*/ 118 h 164"/>
                <a:gd name="T28" fmla="*/ 200 w 229"/>
                <a:gd name="T29" fmla="*/ 139 h 164"/>
                <a:gd name="T30" fmla="*/ 197 w 229"/>
                <a:gd name="T31" fmla="*/ 140 h 164"/>
                <a:gd name="T32" fmla="*/ 161 w 229"/>
                <a:gd name="T33" fmla="*/ 156 h 164"/>
                <a:gd name="T34" fmla="*/ 128 w 229"/>
                <a:gd name="T35" fmla="*/ 162 h 164"/>
                <a:gd name="T36" fmla="*/ 125 w 229"/>
                <a:gd name="T37" fmla="*/ 161 h 164"/>
                <a:gd name="T38" fmla="*/ 95 w 229"/>
                <a:gd name="T39" fmla="*/ 164 h 164"/>
                <a:gd name="T40" fmla="*/ 67 w 229"/>
                <a:gd name="T41" fmla="*/ 157 h 164"/>
                <a:gd name="T42" fmla="*/ 64 w 229"/>
                <a:gd name="T43" fmla="*/ 156 h 164"/>
                <a:gd name="T44" fmla="*/ 42 w 229"/>
                <a:gd name="T45" fmla="*/ 140 h 164"/>
                <a:gd name="T46" fmla="*/ 17 w 229"/>
                <a:gd name="T47" fmla="*/ 123 h 164"/>
                <a:gd name="T48" fmla="*/ 6 w 229"/>
                <a:gd name="T49" fmla="*/ 103 h 164"/>
                <a:gd name="T50" fmla="*/ 0 w 229"/>
                <a:gd name="T51" fmla="*/ 78 h 164"/>
                <a:gd name="T52" fmla="*/ 1 w 229"/>
                <a:gd name="T53" fmla="*/ 6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164">
                  <a:moveTo>
                    <a:pt x="1" y="69"/>
                  </a:moveTo>
                  <a:lnTo>
                    <a:pt x="38" y="79"/>
                  </a:lnTo>
                  <a:lnTo>
                    <a:pt x="81" y="75"/>
                  </a:lnTo>
                  <a:lnTo>
                    <a:pt x="123" y="70"/>
                  </a:lnTo>
                  <a:lnTo>
                    <a:pt x="162" y="52"/>
                  </a:lnTo>
                  <a:lnTo>
                    <a:pt x="185" y="33"/>
                  </a:lnTo>
                  <a:lnTo>
                    <a:pt x="189" y="21"/>
                  </a:lnTo>
                  <a:lnTo>
                    <a:pt x="181" y="7"/>
                  </a:lnTo>
                  <a:lnTo>
                    <a:pt x="190" y="0"/>
                  </a:lnTo>
                  <a:lnTo>
                    <a:pt x="219" y="22"/>
                  </a:lnTo>
                  <a:lnTo>
                    <a:pt x="229" y="47"/>
                  </a:lnTo>
                  <a:lnTo>
                    <a:pt x="229" y="85"/>
                  </a:lnTo>
                  <a:lnTo>
                    <a:pt x="227" y="89"/>
                  </a:lnTo>
                  <a:lnTo>
                    <a:pt x="219" y="118"/>
                  </a:lnTo>
                  <a:lnTo>
                    <a:pt x="200" y="139"/>
                  </a:lnTo>
                  <a:lnTo>
                    <a:pt x="197" y="140"/>
                  </a:lnTo>
                  <a:lnTo>
                    <a:pt x="161" y="156"/>
                  </a:lnTo>
                  <a:lnTo>
                    <a:pt x="128" y="162"/>
                  </a:lnTo>
                  <a:lnTo>
                    <a:pt x="125" y="161"/>
                  </a:lnTo>
                  <a:lnTo>
                    <a:pt x="95" y="164"/>
                  </a:lnTo>
                  <a:lnTo>
                    <a:pt x="67" y="157"/>
                  </a:lnTo>
                  <a:lnTo>
                    <a:pt x="64" y="156"/>
                  </a:lnTo>
                  <a:lnTo>
                    <a:pt x="42" y="140"/>
                  </a:lnTo>
                  <a:lnTo>
                    <a:pt x="17" y="123"/>
                  </a:lnTo>
                  <a:lnTo>
                    <a:pt x="6" y="103"/>
                  </a:lnTo>
                  <a:lnTo>
                    <a:pt x="0" y="78"/>
                  </a:lnTo>
                  <a:lnTo>
                    <a:pt x="1" y="69"/>
                  </a:ln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4" name="Freeform 10"/>
            <p:cNvSpPr>
              <a:spLocks/>
            </p:cNvSpPr>
            <p:nvPr/>
          </p:nvSpPr>
          <p:spPr bwMode="auto">
            <a:xfrm>
              <a:off x="3156" y="3240"/>
              <a:ext cx="247" cy="187"/>
            </a:xfrm>
            <a:custGeom>
              <a:avLst/>
              <a:gdLst>
                <a:gd name="T0" fmla="*/ 88 w 247"/>
                <a:gd name="T1" fmla="*/ 113 h 187"/>
                <a:gd name="T2" fmla="*/ 156 w 247"/>
                <a:gd name="T3" fmla="*/ 100 h 187"/>
                <a:gd name="T4" fmla="*/ 205 w 247"/>
                <a:gd name="T5" fmla="*/ 76 h 187"/>
                <a:gd name="T6" fmla="*/ 222 w 247"/>
                <a:gd name="T7" fmla="*/ 46 h 187"/>
                <a:gd name="T8" fmla="*/ 237 w 247"/>
                <a:gd name="T9" fmla="*/ 41 h 187"/>
                <a:gd name="T10" fmla="*/ 247 w 247"/>
                <a:gd name="T11" fmla="*/ 84 h 187"/>
                <a:gd name="T12" fmla="*/ 234 w 247"/>
                <a:gd name="T13" fmla="*/ 143 h 187"/>
                <a:gd name="T14" fmla="*/ 206 w 247"/>
                <a:gd name="T15" fmla="*/ 167 h 187"/>
                <a:gd name="T16" fmla="*/ 163 w 247"/>
                <a:gd name="T17" fmla="*/ 182 h 187"/>
                <a:gd name="T18" fmla="*/ 114 w 247"/>
                <a:gd name="T19" fmla="*/ 187 h 187"/>
                <a:gd name="T20" fmla="*/ 76 w 247"/>
                <a:gd name="T21" fmla="*/ 181 h 187"/>
                <a:gd name="T22" fmla="*/ 43 w 247"/>
                <a:gd name="T23" fmla="*/ 165 h 187"/>
                <a:gd name="T24" fmla="*/ 15 w 247"/>
                <a:gd name="T25" fmla="*/ 139 h 187"/>
                <a:gd name="T26" fmla="*/ 0 w 247"/>
                <a:gd name="T27" fmla="*/ 91 h 187"/>
                <a:gd name="T28" fmla="*/ 9 w 247"/>
                <a:gd name="T29" fmla="*/ 53 h 187"/>
                <a:gd name="T30" fmla="*/ 38 w 247"/>
                <a:gd name="T31" fmla="*/ 28 h 187"/>
                <a:gd name="T32" fmla="*/ 86 w 247"/>
                <a:gd name="T33" fmla="*/ 9 h 187"/>
                <a:gd name="T34" fmla="*/ 132 w 247"/>
                <a:gd name="T35" fmla="*/ 0 h 187"/>
                <a:gd name="T36" fmla="*/ 178 w 247"/>
                <a:gd name="T37" fmla="*/ 5 h 187"/>
                <a:gd name="T38" fmla="*/ 202 w 247"/>
                <a:gd name="T39" fmla="*/ 13 h 187"/>
                <a:gd name="T40" fmla="*/ 197 w 247"/>
                <a:gd name="T41" fmla="*/ 27 h 187"/>
                <a:gd name="T42" fmla="*/ 143 w 247"/>
                <a:gd name="T43" fmla="*/ 15 h 187"/>
                <a:gd name="T44" fmla="*/ 98 w 247"/>
                <a:gd name="T45" fmla="*/ 21 h 187"/>
                <a:gd name="T46" fmla="*/ 53 w 247"/>
                <a:gd name="T47" fmla="*/ 34 h 187"/>
                <a:gd name="T48" fmla="*/ 24 w 247"/>
                <a:gd name="T49" fmla="*/ 53 h 187"/>
                <a:gd name="T50" fmla="*/ 16 w 247"/>
                <a:gd name="T51" fmla="*/ 74 h 187"/>
                <a:gd name="T52" fmla="*/ 38 w 247"/>
                <a:gd name="T53" fmla="*/ 86 h 187"/>
                <a:gd name="T54" fmla="*/ 64 w 247"/>
                <a:gd name="T55" fmla="*/ 86 h 187"/>
                <a:gd name="T56" fmla="*/ 130 w 247"/>
                <a:gd name="T57" fmla="*/ 77 h 187"/>
                <a:gd name="T58" fmla="*/ 172 w 247"/>
                <a:gd name="T59" fmla="*/ 62 h 187"/>
                <a:gd name="T60" fmla="*/ 194 w 247"/>
                <a:gd name="T61" fmla="*/ 43 h 187"/>
                <a:gd name="T62" fmla="*/ 209 w 247"/>
                <a:gd name="T63" fmla="*/ 20 h 187"/>
                <a:gd name="T64" fmla="*/ 207 w 247"/>
                <a:gd name="T65" fmla="*/ 48 h 187"/>
                <a:gd name="T66" fmla="*/ 157 w 247"/>
                <a:gd name="T67" fmla="*/ 83 h 187"/>
                <a:gd name="T68" fmla="*/ 96 w 247"/>
                <a:gd name="T69" fmla="*/ 98 h 187"/>
                <a:gd name="T70" fmla="*/ 38 w 247"/>
                <a:gd name="T71" fmla="*/ 100 h 187"/>
                <a:gd name="T72" fmla="*/ 20 w 247"/>
                <a:gd name="T73" fmla="*/ 96 h 187"/>
                <a:gd name="T74" fmla="*/ 30 w 247"/>
                <a:gd name="T75" fmla="*/ 125 h 187"/>
                <a:gd name="T76" fmla="*/ 64 w 247"/>
                <a:gd name="T77" fmla="*/ 155 h 187"/>
                <a:gd name="T78" fmla="*/ 104 w 247"/>
                <a:gd name="T79" fmla="*/ 170 h 187"/>
                <a:gd name="T80" fmla="*/ 149 w 247"/>
                <a:gd name="T81" fmla="*/ 169 h 187"/>
                <a:gd name="T82" fmla="*/ 194 w 247"/>
                <a:gd name="T83" fmla="*/ 154 h 187"/>
                <a:gd name="T84" fmla="*/ 222 w 247"/>
                <a:gd name="T85" fmla="*/ 132 h 187"/>
                <a:gd name="T86" fmla="*/ 232 w 247"/>
                <a:gd name="T87" fmla="*/ 97 h 187"/>
                <a:gd name="T88" fmla="*/ 228 w 247"/>
                <a:gd name="T89" fmla="*/ 63 h 187"/>
                <a:gd name="T90" fmla="*/ 209 w 247"/>
                <a:gd name="T91" fmla="*/ 92 h 187"/>
                <a:gd name="T92" fmla="*/ 168 w 247"/>
                <a:gd name="T93" fmla="*/ 113 h 187"/>
                <a:gd name="T94" fmla="*/ 126 w 247"/>
                <a:gd name="T95" fmla="*/ 125 h 187"/>
                <a:gd name="T96" fmla="*/ 74 w 247"/>
                <a:gd name="T97" fmla="*/ 126 h 187"/>
                <a:gd name="T98" fmla="*/ 30 w 247"/>
                <a:gd name="T99" fmla="*/ 1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7">
                  <a:moveTo>
                    <a:pt x="61" y="112"/>
                  </a:moveTo>
                  <a:lnTo>
                    <a:pt x="88" y="113"/>
                  </a:lnTo>
                  <a:lnTo>
                    <a:pt x="124" y="110"/>
                  </a:lnTo>
                  <a:lnTo>
                    <a:pt x="156" y="100"/>
                  </a:lnTo>
                  <a:lnTo>
                    <a:pt x="184" y="88"/>
                  </a:lnTo>
                  <a:lnTo>
                    <a:pt x="205" y="76"/>
                  </a:lnTo>
                  <a:lnTo>
                    <a:pt x="217" y="58"/>
                  </a:lnTo>
                  <a:lnTo>
                    <a:pt x="222" y="46"/>
                  </a:lnTo>
                  <a:lnTo>
                    <a:pt x="220" y="29"/>
                  </a:lnTo>
                  <a:lnTo>
                    <a:pt x="237" y="41"/>
                  </a:lnTo>
                  <a:lnTo>
                    <a:pt x="243" y="57"/>
                  </a:lnTo>
                  <a:lnTo>
                    <a:pt x="247" y="84"/>
                  </a:lnTo>
                  <a:lnTo>
                    <a:pt x="242" y="118"/>
                  </a:lnTo>
                  <a:lnTo>
                    <a:pt x="234" y="143"/>
                  </a:lnTo>
                  <a:lnTo>
                    <a:pt x="225" y="156"/>
                  </a:lnTo>
                  <a:lnTo>
                    <a:pt x="206" y="167"/>
                  </a:lnTo>
                  <a:lnTo>
                    <a:pt x="186" y="174"/>
                  </a:lnTo>
                  <a:lnTo>
                    <a:pt x="163" y="182"/>
                  </a:lnTo>
                  <a:lnTo>
                    <a:pt x="142" y="185"/>
                  </a:lnTo>
                  <a:lnTo>
                    <a:pt x="114" y="187"/>
                  </a:lnTo>
                  <a:lnTo>
                    <a:pt x="92" y="183"/>
                  </a:lnTo>
                  <a:lnTo>
                    <a:pt x="76" y="181"/>
                  </a:lnTo>
                  <a:lnTo>
                    <a:pt x="59" y="173"/>
                  </a:lnTo>
                  <a:lnTo>
                    <a:pt x="43" y="165"/>
                  </a:lnTo>
                  <a:lnTo>
                    <a:pt x="29" y="153"/>
                  </a:lnTo>
                  <a:lnTo>
                    <a:pt x="15" y="139"/>
                  </a:lnTo>
                  <a:lnTo>
                    <a:pt x="6" y="122"/>
                  </a:lnTo>
                  <a:lnTo>
                    <a:pt x="0" y="91"/>
                  </a:lnTo>
                  <a:lnTo>
                    <a:pt x="1" y="69"/>
                  </a:lnTo>
                  <a:lnTo>
                    <a:pt x="9" y="53"/>
                  </a:lnTo>
                  <a:lnTo>
                    <a:pt x="21" y="39"/>
                  </a:lnTo>
                  <a:lnTo>
                    <a:pt x="38" y="28"/>
                  </a:lnTo>
                  <a:lnTo>
                    <a:pt x="59" y="18"/>
                  </a:lnTo>
                  <a:lnTo>
                    <a:pt x="86" y="9"/>
                  </a:lnTo>
                  <a:lnTo>
                    <a:pt x="107" y="5"/>
                  </a:lnTo>
                  <a:lnTo>
                    <a:pt x="132" y="0"/>
                  </a:lnTo>
                  <a:lnTo>
                    <a:pt x="159" y="0"/>
                  </a:lnTo>
                  <a:lnTo>
                    <a:pt x="178" y="5"/>
                  </a:lnTo>
                  <a:lnTo>
                    <a:pt x="195" y="9"/>
                  </a:lnTo>
                  <a:lnTo>
                    <a:pt x="202" y="13"/>
                  </a:lnTo>
                  <a:lnTo>
                    <a:pt x="203" y="19"/>
                  </a:lnTo>
                  <a:lnTo>
                    <a:pt x="197" y="27"/>
                  </a:lnTo>
                  <a:lnTo>
                    <a:pt x="169" y="18"/>
                  </a:lnTo>
                  <a:lnTo>
                    <a:pt x="143" y="15"/>
                  </a:lnTo>
                  <a:lnTo>
                    <a:pt x="121" y="16"/>
                  </a:lnTo>
                  <a:lnTo>
                    <a:pt x="98" y="21"/>
                  </a:lnTo>
                  <a:lnTo>
                    <a:pt x="73" y="27"/>
                  </a:lnTo>
                  <a:lnTo>
                    <a:pt x="53" y="34"/>
                  </a:lnTo>
                  <a:lnTo>
                    <a:pt x="34" y="43"/>
                  </a:lnTo>
                  <a:lnTo>
                    <a:pt x="24" y="53"/>
                  </a:lnTo>
                  <a:lnTo>
                    <a:pt x="17" y="64"/>
                  </a:lnTo>
                  <a:lnTo>
                    <a:pt x="16" y="74"/>
                  </a:lnTo>
                  <a:lnTo>
                    <a:pt x="20" y="81"/>
                  </a:lnTo>
                  <a:lnTo>
                    <a:pt x="38" y="86"/>
                  </a:lnTo>
                  <a:lnTo>
                    <a:pt x="41" y="86"/>
                  </a:lnTo>
                  <a:lnTo>
                    <a:pt x="64" y="86"/>
                  </a:lnTo>
                  <a:lnTo>
                    <a:pt x="101" y="83"/>
                  </a:lnTo>
                  <a:lnTo>
                    <a:pt x="130" y="77"/>
                  </a:lnTo>
                  <a:lnTo>
                    <a:pt x="154" y="72"/>
                  </a:lnTo>
                  <a:lnTo>
                    <a:pt x="172" y="62"/>
                  </a:lnTo>
                  <a:lnTo>
                    <a:pt x="186" y="53"/>
                  </a:lnTo>
                  <a:lnTo>
                    <a:pt x="194" y="43"/>
                  </a:lnTo>
                  <a:lnTo>
                    <a:pt x="201" y="25"/>
                  </a:lnTo>
                  <a:lnTo>
                    <a:pt x="209" y="20"/>
                  </a:lnTo>
                  <a:lnTo>
                    <a:pt x="216" y="27"/>
                  </a:lnTo>
                  <a:lnTo>
                    <a:pt x="207" y="48"/>
                  </a:lnTo>
                  <a:lnTo>
                    <a:pt x="186" y="67"/>
                  </a:lnTo>
                  <a:lnTo>
                    <a:pt x="157" y="83"/>
                  </a:lnTo>
                  <a:lnTo>
                    <a:pt x="127" y="90"/>
                  </a:lnTo>
                  <a:lnTo>
                    <a:pt x="96" y="98"/>
                  </a:lnTo>
                  <a:lnTo>
                    <a:pt x="64" y="101"/>
                  </a:lnTo>
                  <a:lnTo>
                    <a:pt x="38" y="100"/>
                  </a:lnTo>
                  <a:lnTo>
                    <a:pt x="34" y="100"/>
                  </a:lnTo>
                  <a:lnTo>
                    <a:pt x="20" y="96"/>
                  </a:lnTo>
                  <a:lnTo>
                    <a:pt x="21" y="107"/>
                  </a:lnTo>
                  <a:lnTo>
                    <a:pt x="30" y="125"/>
                  </a:lnTo>
                  <a:lnTo>
                    <a:pt x="43" y="144"/>
                  </a:lnTo>
                  <a:lnTo>
                    <a:pt x="64" y="155"/>
                  </a:lnTo>
                  <a:lnTo>
                    <a:pt x="81" y="167"/>
                  </a:lnTo>
                  <a:lnTo>
                    <a:pt x="104" y="170"/>
                  </a:lnTo>
                  <a:lnTo>
                    <a:pt x="127" y="171"/>
                  </a:lnTo>
                  <a:lnTo>
                    <a:pt x="149" y="169"/>
                  </a:lnTo>
                  <a:lnTo>
                    <a:pt x="173" y="163"/>
                  </a:lnTo>
                  <a:lnTo>
                    <a:pt x="194" y="154"/>
                  </a:lnTo>
                  <a:lnTo>
                    <a:pt x="213" y="144"/>
                  </a:lnTo>
                  <a:lnTo>
                    <a:pt x="222" y="132"/>
                  </a:lnTo>
                  <a:lnTo>
                    <a:pt x="230" y="116"/>
                  </a:lnTo>
                  <a:lnTo>
                    <a:pt x="232" y="97"/>
                  </a:lnTo>
                  <a:lnTo>
                    <a:pt x="233" y="78"/>
                  </a:lnTo>
                  <a:lnTo>
                    <a:pt x="228" y="63"/>
                  </a:lnTo>
                  <a:lnTo>
                    <a:pt x="221" y="81"/>
                  </a:lnTo>
                  <a:lnTo>
                    <a:pt x="209" y="92"/>
                  </a:lnTo>
                  <a:lnTo>
                    <a:pt x="192" y="104"/>
                  </a:lnTo>
                  <a:lnTo>
                    <a:pt x="168" y="113"/>
                  </a:lnTo>
                  <a:lnTo>
                    <a:pt x="147" y="121"/>
                  </a:lnTo>
                  <a:lnTo>
                    <a:pt x="126" y="125"/>
                  </a:lnTo>
                  <a:lnTo>
                    <a:pt x="100" y="130"/>
                  </a:lnTo>
                  <a:lnTo>
                    <a:pt x="74" y="126"/>
                  </a:lnTo>
                  <a:lnTo>
                    <a:pt x="48" y="123"/>
                  </a:lnTo>
                  <a:lnTo>
                    <a:pt x="30" y="110"/>
                  </a:lnTo>
                  <a:lnTo>
                    <a:pt x="61" y="112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75" name="Freeform 11"/>
            <p:cNvSpPr>
              <a:spLocks/>
            </p:cNvSpPr>
            <p:nvPr/>
          </p:nvSpPr>
          <p:spPr bwMode="auto">
            <a:xfrm>
              <a:off x="3170" y="3173"/>
              <a:ext cx="180" cy="182"/>
            </a:xfrm>
            <a:custGeom>
              <a:avLst/>
              <a:gdLst>
                <a:gd name="T0" fmla="*/ 109 w 180"/>
                <a:gd name="T1" fmla="*/ 2 h 182"/>
                <a:gd name="T2" fmla="*/ 132 w 180"/>
                <a:gd name="T3" fmla="*/ 11 h 182"/>
                <a:gd name="T4" fmla="*/ 135 w 180"/>
                <a:gd name="T5" fmla="*/ 13 h 182"/>
                <a:gd name="T6" fmla="*/ 158 w 180"/>
                <a:gd name="T7" fmla="*/ 33 h 182"/>
                <a:gd name="T8" fmla="*/ 172 w 180"/>
                <a:gd name="T9" fmla="*/ 56 h 182"/>
                <a:gd name="T10" fmla="*/ 180 w 180"/>
                <a:gd name="T11" fmla="*/ 80 h 182"/>
                <a:gd name="T12" fmla="*/ 179 w 180"/>
                <a:gd name="T13" fmla="*/ 86 h 182"/>
                <a:gd name="T14" fmla="*/ 146 w 180"/>
                <a:gd name="T15" fmla="*/ 73 h 182"/>
                <a:gd name="T16" fmla="*/ 135 w 180"/>
                <a:gd name="T17" fmla="*/ 71 h 182"/>
                <a:gd name="T18" fmla="*/ 135 w 180"/>
                <a:gd name="T19" fmla="*/ 52 h 182"/>
                <a:gd name="T20" fmla="*/ 129 w 180"/>
                <a:gd name="T21" fmla="*/ 37 h 182"/>
                <a:gd name="T22" fmla="*/ 119 w 180"/>
                <a:gd name="T23" fmla="*/ 24 h 182"/>
                <a:gd name="T24" fmla="*/ 99 w 180"/>
                <a:gd name="T25" fmla="*/ 15 h 182"/>
                <a:gd name="T26" fmla="*/ 83 w 180"/>
                <a:gd name="T27" fmla="*/ 11 h 182"/>
                <a:gd name="T28" fmla="*/ 65 w 180"/>
                <a:gd name="T29" fmla="*/ 13 h 182"/>
                <a:gd name="T30" fmla="*/ 46 w 180"/>
                <a:gd name="T31" fmla="*/ 21 h 182"/>
                <a:gd name="T32" fmla="*/ 32 w 180"/>
                <a:gd name="T33" fmla="*/ 33 h 182"/>
                <a:gd name="T34" fmla="*/ 24 w 180"/>
                <a:gd name="T35" fmla="*/ 59 h 182"/>
                <a:gd name="T36" fmla="*/ 20 w 180"/>
                <a:gd name="T37" fmla="*/ 92 h 182"/>
                <a:gd name="T38" fmla="*/ 22 w 180"/>
                <a:gd name="T39" fmla="*/ 123 h 182"/>
                <a:gd name="T40" fmla="*/ 28 w 180"/>
                <a:gd name="T41" fmla="*/ 143 h 182"/>
                <a:gd name="T42" fmla="*/ 34 w 180"/>
                <a:gd name="T43" fmla="*/ 160 h 182"/>
                <a:gd name="T44" fmla="*/ 49 w 180"/>
                <a:gd name="T45" fmla="*/ 182 h 182"/>
                <a:gd name="T46" fmla="*/ 22 w 180"/>
                <a:gd name="T47" fmla="*/ 180 h 182"/>
                <a:gd name="T48" fmla="*/ 15 w 180"/>
                <a:gd name="T49" fmla="*/ 175 h 182"/>
                <a:gd name="T50" fmla="*/ 7 w 180"/>
                <a:gd name="T51" fmla="*/ 155 h 182"/>
                <a:gd name="T52" fmla="*/ 0 w 180"/>
                <a:gd name="T53" fmla="*/ 128 h 182"/>
                <a:gd name="T54" fmla="*/ 0 w 180"/>
                <a:gd name="T55" fmla="*/ 99 h 182"/>
                <a:gd name="T56" fmla="*/ 1 w 180"/>
                <a:gd name="T57" fmla="*/ 74 h 182"/>
                <a:gd name="T58" fmla="*/ 9 w 180"/>
                <a:gd name="T59" fmla="*/ 47 h 182"/>
                <a:gd name="T60" fmla="*/ 20 w 180"/>
                <a:gd name="T61" fmla="*/ 29 h 182"/>
                <a:gd name="T62" fmla="*/ 39 w 180"/>
                <a:gd name="T63" fmla="*/ 14 h 182"/>
                <a:gd name="T64" fmla="*/ 70 w 180"/>
                <a:gd name="T65" fmla="*/ 4 h 182"/>
                <a:gd name="T66" fmla="*/ 93 w 180"/>
                <a:gd name="T67" fmla="*/ 0 h 182"/>
                <a:gd name="T68" fmla="*/ 109 w 180"/>
                <a:gd name="T69" fmla="*/ 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0" h="182">
                  <a:moveTo>
                    <a:pt x="109" y="2"/>
                  </a:moveTo>
                  <a:lnTo>
                    <a:pt x="132" y="11"/>
                  </a:lnTo>
                  <a:lnTo>
                    <a:pt x="135" y="13"/>
                  </a:lnTo>
                  <a:lnTo>
                    <a:pt x="158" y="33"/>
                  </a:lnTo>
                  <a:lnTo>
                    <a:pt x="172" y="56"/>
                  </a:lnTo>
                  <a:lnTo>
                    <a:pt x="180" y="80"/>
                  </a:lnTo>
                  <a:lnTo>
                    <a:pt x="179" y="86"/>
                  </a:lnTo>
                  <a:lnTo>
                    <a:pt x="146" y="73"/>
                  </a:lnTo>
                  <a:lnTo>
                    <a:pt x="135" y="71"/>
                  </a:lnTo>
                  <a:lnTo>
                    <a:pt x="135" y="52"/>
                  </a:lnTo>
                  <a:lnTo>
                    <a:pt x="129" y="37"/>
                  </a:lnTo>
                  <a:lnTo>
                    <a:pt x="119" y="24"/>
                  </a:lnTo>
                  <a:lnTo>
                    <a:pt x="99" y="15"/>
                  </a:lnTo>
                  <a:lnTo>
                    <a:pt x="83" y="11"/>
                  </a:lnTo>
                  <a:lnTo>
                    <a:pt x="65" y="13"/>
                  </a:lnTo>
                  <a:lnTo>
                    <a:pt x="46" y="21"/>
                  </a:lnTo>
                  <a:lnTo>
                    <a:pt x="32" y="33"/>
                  </a:lnTo>
                  <a:lnTo>
                    <a:pt x="24" y="59"/>
                  </a:lnTo>
                  <a:lnTo>
                    <a:pt x="20" y="92"/>
                  </a:lnTo>
                  <a:lnTo>
                    <a:pt x="22" y="123"/>
                  </a:lnTo>
                  <a:lnTo>
                    <a:pt x="28" y="143"/>
                  </a:lnTo>
                  <a:lnTo>
                    <a:pt x="34" y="160"/>
                  </a:lnTo>
                  <a:lnTo>
                    <a:pt x="49" y="182"/>
                  </a:lnTo>
                  <a:lnTo>
                    <a:pt x="22" y="180"/>
                  </a:lnTo>
                  <a:lnTo>
                    <a:pt x="15" y="175"/>
                  </a:lnTo>
                  <a:lnTo>
                    <a:pt x="7" y="155"/>
                  </a:lnTo>
                  <a:lnTo>
                    <a:pt x="0" y="128"/>
                  </a:lnTo>
                  <a:lnTo>
                    <a:pt x="0" y="99"/>
                  </a:lnTo>
                  <a:lnTo>
                    <a:pt x="1" y="74"/>
                  </a:lnTo>
                  <a:lnTo>
                    <a:pt x="9" y="47"/>
                  </a:lnTo>
                  <a:lnTo>
                    <a:pt x="20" y="29"/>
                  </a:lnTo>
                  <a:lnTo>
                    <a:pt x="39" y="14"/>
                  </a:lnTo>
                  <a:lnTo>
                    <a:pt x="70" y="4"/>
                  </a:lnTo>
                  <a:lnTo>
                    <a:pt x="93" y="0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0076" name="Group 12"/>
            <p:cNvGrpSpPr>
              <a:grpSpLocks/>
            </p:cNvGrpSpPr>
            <p:nvPr/>
          </p:nvGrpSpPr>
          <p:grpSpPr bwMode="auto">
            <a:xfrm>
              <a:off x="3191" y="3248"/>
              <a:ext cx="92" cy="94"/>
              <a:chOff x="3191" y="3248"/>
              <a:chExt cx="92" cy="94"/>
            </a:xfrm>
          </p:grpSpPr>
          <p:sp>
            <p:nvSpPr>
              <p:cNvPr id="600077" name="Freeform 13"/>
              <p:cNvSpPr>
                <a:spLocks/>
              </p:cNvSpPr>
              <p:nvPr/>
            </p:nvSpPr>
            <p:spPr bwMode="auto">
              <a:xfrm>
                <a:off x="3191" y="3248"/>
                <a:ext cx="92" cy="94"/>
              </a:xfrm>
              <a:custGeom>
                <a:avLst/>
                <a:gdLst>
                  <a:gd name="T0" fmla="*/ 20 w 92"/>
                  <a:gd name="T1" fmla="*/ 22 h 94"/>
                  <a:gd name="T2" fmla="*/ 23 w 92"/>
                  <a:gd name="T3" fmla="*/ 8 h 94"/>
                  <a:gd name="T4" fmla="*/ 33 w 92"/>
                  <a:gd name="T5" fmla="*/ 1 h 94"/>
                  <a:gd name="T6" fmla="*/ 43 w 92"/>
                  <a:gd name="T7" fmla="*/ 0 h 94"/>
                  <a:gd name="T8" fmla="*/ 52 w 92"/>
                  <a:gd name="T9" fmla="*/ 7 h 94"/>
                  <a:gd name="T10" fmla="*/ 57 w 92"/>
                  <a:gd name="T11" fmla="*/ 18 h 94"/>
                  <a:gd name="T12" fmla="*/ 71 w 92"/>
                  <a:gd name="T13" fmla="*/ 16 h 94"/>
                  <a:gd name="T14" fmla="*/ 85 w 92"/>
                  <a:gd name="T15" fmla="*/ 20 h 94"/>
                  <a:gd name="T16" fmla="*/ 88 w 92"/>
                  <a:gd name="T17" fmla="*/ 20 h 94"/>
                  <a:gd name="T18" fmla="*/ 92 w 92"/>
                  <a:gd name="T19" fmla="*/ 32 h 94"/>
                  <a:gd name="T20" fmla="*/ 88 w 92"/>
                  <a:gd name="T21" fmla="*/ 43 h 94"/>
                  <a:gd name="T22" fmla="*/ 79 w 92"/>
                  <a:gd name="T23" fmla="*/ 53 h 94"/>
                  <a:gd name="T24" fmla="*/ 74 w 92"/>
                  <a:gd name="T25" fmla="*/ 55 h 94"/>
                  <a:gd name="T26" fmla="*/ 77 w 92"/>
                  <a:gd name="T27" fmla="*/ 65 h 94"/>
                  <a:gd name="T28" fmla="*/ 73 w 92"/>
                  <a:gd name="T29" fmla="*/ 76 h 94"/>
                  <a:gd name="T30" fmla="*/ 66 w 92"/>
                  <a:gd name="T31" fmla="*/ 85 h 94"/>
                  <a:gd name="T32" fmla="*/ 55 w 92"/>
                  <a:gd name="T33" fmla="*/ 92 h 94"/>
                  <a:gd name="T34" fmla="*/ 52 w 92"/>
                  <a:gd name="T35" fmla="*/ 94 h 94"/>
                  <a:gd name="T36" fmla="*/ 39 w 92"/>
                  <a:gd name="T37" fmla="*/ 93 h 94"/>
                  <a:gd name="T38" fmla="*/ 29 w 92"/>
                  <a:gd name="T39" fmla="*/ 85 h 94"/>
                  <a:gd name="T40" fmla="*/ 24 w 92"/>
                  <a:gd name="T41" fmla="*/ 82 h 94"/>
                  <a:gd name="T42" fmla="*/ 12 w 92"/>
                  <a:gd name="T43" fmla="*/ 81 h 94"/>
                  <a:gd name="T44" fmla="*/ 2 w 92"/>
                  <a:gd name="T45" fmla="*/ 69 h 94"/>
                  <a:gd name="T46" fmla="*/ 0 w 92"/>
                  <a:gd name="T47" fmla="*/ 56 h 94"/>
                  <a:gd name="T48" fmla="*/ 3 w 92"/>
                  <a:gd name="T49" fmla="*/ 44 h 94"/>
                  <a:gd name="T50" fmla="*/ 8 w 92"/>
                  <a:gd name="T51" fmla="*/ 41 h 94"/>
                  <a:gd name="T52" fmla="*/ 2 w 92"/>
                  <a:gd name="T53" fmla="*/ 32 h 94"/>
                  <a:gd name="T54" fmla="*/ 8 w 92"/>
                  <a:gd name="T55" fmla="*/ 25 h 94"/>
                  <a:gd name="T56" fmla="*/ 13 w 92"/>
                  <a:gd name="T57" fmla="*/ 22 h 94"/>
                  <a:gd name="T58" fmla="*/ 20 w 92"/>
                  <a:gd name="T59" fmla="*/ 2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94">
                    <a:moveTo>
                      <a:pt x="20" y="22"/>
                    </a:moveTo>
                    <a:lnTo>
                      <a:pt x="23" y="8"/>
                    </a:lnTo>
                    <a:lnTo>
                      <a:pt x="33" y="1"/>
                    </a:lnTo>
                    <a:lnTo>
                      <a:pt x="43" y="0"/>
                    </a:lnTo>
                    <a:lnTo>
                      <a:pt x="52" y="7"/>
                    </a:lnTo>
                    <a:lnTo>
                      <a:pt x="57" y="18"/>
                    </a:lnTo>
                    <a:lnTo>
                      <a:pt x="71" y="16"/>
                    </a:lnTo>
                    <a:lnTo>
                      <a:pt x="85" y="20"/>
                    </a:lnTo>
                    <a:lnTo>
                      <a:pt x="88" y="20"/>
                    </a:lnTo>
                    <a:lnTo>
                      <a:pt x="92" y="32"/>
                    </a:lnTo>
                    <a:lnTo>
                      <a:pt x="88" y="43"/>
                    </a:lnTo>
                    <a:lnTo>
                      <a:pt x="79" y="53"/>
                    </a:lnTo>
                    <a:lnTo>
                      <a:pt x="74" y="55"/>
                    </a:lnTo>
                    <a:lnTo>
                      <a:pt x="77" y="65"/>
                    </a:lnTo>
                    <a:lnTo>
                      <a:pt x="73" y="76"/>
                    </a:lnTo>
                    <a:lnTo>
                      <a:pt x="66" y="85"/>
                    </a:lnTo>
                    <a:lnTo>
                      <a:pt x="55" y="92"/>
                    </a:lnTo>
                    <a:lnTo>
                      <a:pt x="52" y="94"/>
                    </a:lnTo>
                    <a:lnTo>
                      <a:pt x="39" y="93"/>
                    </a:lnTo>
                    <a:lnTo>
                      <a:pt x="29" y="85"/>
                    </a:lnTo>
                    <a:lnTo>
                      <a:pt x="24" y="82"/>
                    </a:lnTo>
                    <a:lnTo>
                      <a:pt x="12" y="81"/>
                    </a:lnTo>
                    <a:lnTo>
                      <a:pt x="2" y="69"/>
                    </a:lnTo>
                    <a:lnTo>
                      <a:pt x="0" y="56"/>
                    </a:lnTo>
                    <a:lnTo>
                      <a:pt x="3" y="44"/>
                    </a:lnTo>
                    <a:lnTo>
                      <a:pt x="8" y="41"/>
                    </a:lnTo>
                    <a:lnTo>
                      <a:pt x="2" y="32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20" y="22"/>
                    </a:ln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078" name="Freeform 14"/>
              <p:cNvSpPr>
                <a:spLocks/>
              </p:cNvSpPr>
              <p:nvPr/>
            </p:nvSpPr>
            <p:spPr bwMode="auto">
              <a:xfrm>
                <a:off x="3205" y="3254"/>
                <a:ext cx="67" cy="76"/>
              </a:xfrm>
              <a:custGeom>
                <a:avLst/>
                <a:gdLst>
                  <a:gd name="T0" fmla="*/ 21 w 67"/>
                  <a:gd name="T1" fmla="*/ 35 h 76"/>
                  <a:gd name="T2" fmla="*/ 18 w 67"/>
                  <a:gd name="T3" fmla="*/ 25 h 76"/>
                  <a:gd name="T4" fmla="*/ 14 w 67"/>
                  <a:gd name="T5" fmla="*/ 15 h 76"/>
                  <a:gd name="T6" fmla="*/ 18 w 67"/>
                  <a:gd name="T7" fmla="*/ 6 h 76"/>
                  <a:gd name="T8" fmla="*/ 23 w 67"/>
                  <a:gd name="T9" fmla="*/ 0 h 76"/>
                  <a:gd name="T10" fmla="*/ 28 w 67"/>
                  <a:gd name="T11" fmla="*/ 2 h 76"/>
                  <a:gd name="T12" fmla="*/ 33 w 67"/>
                  <a:gd name="T13" fmla="*/ 5 h 76"/>
                  <a:gd name="T14" fmla="*/ 34 w 67"/>
                  <a:gd name="T15" fmla="*/ 13 h 76"/>
                  <a:gd name="T16" fmla="*/ 32 w 67"/>
                  <a:gd name="T17" fmla="*/ 21 h 76"/>
                  <a:gd name="T18" fmla="*/ 32 w 67"/>
                  <a:gd name="T19" fmla="*/ 29 h 76"/>
                  <a:gd name="T20" fmla="*/ 37 w 67"/>
                  <a:gd name="T21" fmla="*/ 27 h 76"/>
                  <a:gd name="T22" fmla="*/ 41 w 67"/>
                  <a:gd name="T23" fmla="*/ 20 h 76"/>
                  <a:gd name="T24" fmla="*/ 48 w 67"/>
                  <a:gd name="T25" fmla="*/ 16 h 76"/>
                  <a:gd name="T26" fmla="*/ 51 w 67"/>
                  <a:gd name="T27" fmla="*/ 16 h 76"/>
                  <a:gd name="T28" fmla="*/ 58 w 67"/>
                  <a:gd name="T29" fmla="*/ 15 h 76"/>
                  <a:gd name="T30" fmla="*/ 63 w 67"/>
                  <a:gd name="T31" fmla="*/ 19 h 76"/>
                  <a:gd name="T32" fmla="*/ 67 w 67"/>
                  <a:gd name="T33" fmla="*/ 28 h 76"/>
                  <a:gd name="T34" fmla="*/ 64 w 67"/>
                  <a:gd name="T35" fmla="*/ 37 h 76"/>
                  <a:gd name="T36" fmla="*/ 56 w 67"/>
                  <a:gd name="T37" fmla="*/ 42 h 76"/>
                  <a:gd name="T38" fmla="*/ 46 w 67"/>
                  <a:gd name="T39" fmla="*/ 42 h 76"/>
                  <a:gd name="T40" fmla="*/ 38 w 67"/>
                  <a:gd name="T41" fmla="*/ 40 h 76"/>
                  <a:gd name="T42" fmla="*/ 39 w 67"/>
                  <a:gd name="T43" fmla="*/ 47 h 76"/>
                  <a:gd name="T44" fmla="*/ 48 w 67"/>
                  <a:gd name="T45" fmla="*/ 49 h 76"/>
                  <a:gd name="T46" fmla="*/ 55 w 67"/>
                  <a:gd name="T47" fmla="*/ 54 h 76"/>
                  <a:gd name="T48" fmla="*/ 53 w 67"/>
                  <a:gd name="T49" fmla="*/ 65 h 76"/>
                  <a:gd name="T50" fmla="*/ 46 w 67"/>
                  <a:gd name="T51" fmla="*/ 74 h 76"/>
                  <a:gd name="T52" fmla="*/ 36 w 67"/>
                  <a:gd name="T53" fmla="*/ 76 h 76"/>
                  <a:gd name="T54" fmla="*/ 28 w 67"/>
                  <a:gd name="T55" fmla="*/ 72 h 76"/>
                  <a:gd name="T56" fmla="*/ 23 w 67"/>
                  <a:gd name="T57" fmla="*/ 64 h 76"/>
                  <a:gd name="T58" fmla="*/ 27 w 67"/>
                  <a:gd name="T59" fmla="*/ 56 h 76"/>
                  <a:gd name="T60" fmla="*/ 30 w 67"/>
                  <a:gd name="T61" fmla="*/ 48 h 76"/>
                  <a:gd name="T62" fmla="*/ 25 w 67"/>
                  <a:gd name="T63" fmla="*/ 46 h 76"/>
                  <a:gd name="T64" fmla="*/ 23 w 67"/>
                  <a:gd name="T65" fmla="*/ 55 h 76"/>
                  <a:gd name="T66" fmla="*/ 18 w 67"/>
                  <a:gd name="T67" fmla="*/ 62 h 76"/>
                  <a:gd name="T68" fmla="*/ 7 w 67"/>
                  <a:gd name="T69" fmla="*/ 63 h 76"/>
                  <a:gd name="T70" fmla="*/ 0 w 67"/>
                  <a:gd name="T71" fmla="*/ 57 h 76"/>
                  <a:gd name="T72" fmla="*/ 0 w 67"/>
                  <a:gd name="T73" fmla="*/ 50 h 76"/>
                  <a:gd name="T74" fmla="*/ 2 w 67"/>
                  <a:gd name="T75" fmla="*/ 44 h 76"/>
                  <a:gd name="T76" fmla="*/ 6 w 67"/>
                  <a:gd name="T77" fmla="*/ 39 h 76"/>
                  <a:gd name="T78" fmla="*/ 4 w 67"/>
                  <a:gd name="T79" fmla="*/ 32 h 76"/>
                  <a:gd name="T80" fmla="*/ 4 w 67"/>
                  <a:gd name="T81" fmla="*/ 25 h 76"/>
                  <a:gd name="T82" fmla="*/ 9 w 67"/>
                  <a:gd name="T83" fmla="*/ 25 h 76"/>
                  <a:gd name="T84" fmla="*/ 14 w 67"/>
                  <a:gd name="T85" fmla="*/ 28 h 76"/>
                  <a:gd name="T86" fmla="*/ 21 w 67"/>
                  <a:gd name="T87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7" h="76">
                    <a:moveTo>
                      <a:pt x="21" y="35"/>
                    </a:moveTo>
                    <a:lnTo>
                      <a:pt x="18" y="25"/>
                    </a:lnTo>
                    <a:lnTo>
                      <a:pt x="14" y="15"/>
                    </a:lnTo>
                    <a:lnTo>
                      <a:pt x="18" y="6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3" y="5"/>
                    </a:lnTo>
                    <a:lnTo>
                      <a:pt x="34" y="13"/>
                    </a:lnTo>
                    <a:lnTo>
                      <a:pt x="32" y="21"/>
                    </a:lnTo>
                    <a:lnTo>
                      <a:pt x="32" y="29"/>
                    </a:lnTo>
                    <a:lnTo>
                      <a:pt x="37" y="27"/>
                    </a:lnTo>
                    <a:lnTo>
                      <a:pt x="41" y="20"/>
                    </a:lnTo>
                    <a:lnTo>
                      <a:pt x="48" y="16"/>
                    </a:lnTo>
                    <a:lnTo>
                      <a:pt x="51" y="16"/>
                    </a:lnTo>
                    <a:lnTo>
                      <a:pt x="58" y="15"/>
                    </a:lnTo>
                    <a:lnTo>
                      <a:pt x="63" y="19"/>
                    </a:lnTo>
                    <a:lnTo>
                      <a:pt x="67" y="28"/>
                    </a:lnTo>
                    <a:lnTo>
                      <a:pt x="64" y="37"/>
                    </a:lnTo>
                    <a:lnTo>
                      <a:pt x="56" y="42"/>
                    </a:lnTo>
                    <a:lnTo>
                      <a:pt x="46" y="42"/>
                    </a:lnTo>
                    <a:lnTo>
                      <a:pt x="38" y="40"/>
                    </a:lnTo>
                    <a:lnTo>
                      <a:pt x="39" y="47"/>
                    </a:lnTo>
                    <a:lnTo>
                      <a:pt x="48" y="49"/>
                    </a:lnTo>
                    <a:lnTo>
                      <a:pt x="55" y="54"/>
                    </a:lnTo>
                    <a:lnTo>
                      <a:pt x="53" y="65"/>
                    </a:lnTo>
                    <a:lnTo>
                      <a:pt x="46" y="74"/>
                    </a:lnTo>
                    <a:lnTo>
                      <a:pt x="36" y="76"/>
                    </a:lnTo>
                    <a:lnTo>
                      <a:pt x="28" y="72"/>
                    </a:lnTo>
                    <a:lnTo>
                      <a:pt x="23" y="64"/>
                    </a:lnTo>
                    <a:lnTo>
                      <a:pt x="27" y="56"/>
                    </a:lnTo>
                    <a:lnTo>
                      <a:pt x="30" y="48"/>
                    </a:lnTo>
                    <a:lnTo>
                      <a:pt x="25" y="46"/>
                    </a:lnTo>
                    <a:lnTo>
                      <a:pt x="23" y="55"/>
                    </a:lnTo>
                    <a:lnTo>
                      <a:pt x="18" y="62"/>
                    </a:lnTo>
                    <a:lnTo>
                      <a:pt x="7" y="63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2" y="44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" y="25"/>
                    </a:lnTo>
                    <a:lnTo>
                      <a:pt x="9" y="25"/>
                    </a:lnTo>
                    <a:lnTo>
                      <a:pt x="14" y="28"/>
                    </a:lnTo>
                    <a:lnTo>
                      <a:pt x="21" y="35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079" name="Freeform 15"/>
              <p:cNvSpPr>
                <a:spLocks/>
              </p:cNvSpPr>
              <p:nvPr/>
            </p:nvSpPr>
            <p:spPr bwMode="auto">
              <a:xfrm>
                <a:off x="3228" y="3285"/>
                <a:ext cx="16" cy="16"/>
              </a:xfrm>
              <a:custGeom>
                <a:avLst/>
                <a:gdLst>
                  <a:gd name="T0" fmla="*/ 0 w 16"/>
                  <a:gd name="T1" fmla="*/ 5 h 16"/>
                  <a:gd name="T2" fmla="*/ 8 w 16"/>
                  <a:gd name="T3" fmla="*/ 0 h 16"/>
                  <a:gd name="T4" fmla="*/ 14 w 16"/>
                  <a:gd name="T5" fmla="*/ 2 h 16"/>
                  <a:gd name="T6" fmla="*/ 16 w 16"/>
                  <a:gd name="T7" fmla="*/ 12 h 16"/>
                  <a:gd name="T8" fmla="*/ 9 w 16"/>
                  <a:gd name="T9" fmla="*/ 16 h 16"/>
                  <a:gd name="T10" fmla="*/ 2 w 16"/>
                  <a:gd name="T11" fmla="*/ 12 h 16"/>
                  <a:gd name="T12" fmla="*/ 0 w 16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0080" name="Group 16"/>
            <p:cNvGrpSpPr>
              <a:grpSpLocks/>
            </p:cNvGrpSpPr>
            <p:nvPr/>
          </p:nvGrpSpPr>
          <p:grpSpPr bwMode="auto">
            <a:xfrm>
              <a:off x="3248" y="3231"/>
              <a:ext cx="105" cy="103"/>
              <a:chOff x="3248" y="3231"/>
              <a:chExt cx="105" cy="103"/>
            </a:xfrm>
          </p:grpSpPr>
          <p:sp>
            <p:nvSpPr>
              <p:cNvPr id="600081" name="Freeform 17"/>
              <p:cNvSpPr>
                <a:spLocks/>
              </p:cNvSpPr>
              <p:nvPr/>
            </p:nvSpPr>
            <p:spPr bwMode="auto">
              <a:xfrm>
                <a:off x="3248" y="3231"/>
                <a:ext cx="105" cy="103"/>
              </a:xfrm>
              <a:custGeom>
                <a:avLst/>
                <a:gdLst>
                  <a:gd name="T0" fmla="*/ 22 w 105"/>
                  <a:gd name="T1" fmla="*/ 23 h 103"/>
                  <a:gd name="T2" fmla="*/ 26 w 105"/>
                  <a:gd name="T3" fmla="*/ 9 h 103"/>
                  <a:gd name="T4" fmla="*/ 37 w 105"/>
                  <a:gd name="T5" fmla="*/ 0 h 103"/>
                  <a:gd name="T6" fmla="*/ 48 w 105"/>
                  <a:gd name="T7" fmla="*/ 0 h 103"/>
                  <a:gd name="T8" fmla="*/ 59 w 105"/>
                  <a:gd name="T9" fmla="*/ 7 h 103"/>
                  <a:gd name="T10" fmla="*/ 65 w 105"/>
                  <a:gd name="T11" fmla="*/ 20 h 103"/>
                  <a:gd name="T12" fmla="*/ 81 w 105"/>
                  <a:gd name="T13" fmla="*/ 17 h 103"/>
                  <a:gd name="T14" fmla="*/ 97 w 105"/>
                  <a:gd name="T15" fmla="*/ 21 h 103"/>
                  <a:gd name="T16" fmla="*/ 100 w 105"/>
                  <a:gd name="T17" fmla="*/ 22 h 103"/>
                  <a:gd name="T18" fmla="*/ 105 w 105"/>
                  <a:gd name="T19" fmla="*/ 35 h 103"/>
                  <a:gd name="T20" fmla="*/ 99 w 105"/>
                  <a:gd name="T21" fmla="*/ 47 h 103"/>
                  <a:gd name="T22" fmla="*/ 90 w 105"/>
                  <a:gd name="T23" fmla="*/ 57 h 103"/>
                  <a:gd name="T24" fmla="*/ 84 w 105"/>
                  <a:gd name="T25" fmla="*/ 60 h 103"/>
                  <a:gd name="T26" fmla="*/ 87 w 105"/>
                  <a:gd name="T27" fmla="*/ 70 h 103"/>
                  <a:gd name="T28" fmla="*/ 83 w 105"/>
                  <a:gd name="T29" fmla="*/ 83 h 103"/>
                  <a:gd name="T30" fmla="*/ 75 w 105"/>
                  <a:gd name="T31" fmla="*/ 93 h 103"/>
                  <a:gd name="T32" fmla="*/ 62 w 105"/>
                  <a:gd name="T33" fmla="*/ 101 h 103"/>
                  <a:gd name="T34" fmla="*/ 59 w 105"/>
                  <a:gd name="T35" fmla="*/ 103 h 103"/>
                  <a:gd name="T36" fmla="*/ 45 w 105"/>
                  <a:gd name="T37" fmla="*/ 101 h 103"/>
                  <a:gd name="T38" fmla="*/ 32 w 105"/>
                  <a:gd name="T39" fmla="*/ 93 h 103"/>
                  <a:gd name="T40" fmla="*/ 27 w 105"/>
                  <a:gd name="T41" fmla="*/ 89 h 103"/>
                  <a:gd name="T42" fmla="*/ 13 w 105"/>
                  <a:gd name="T43" fmla="*/ 88 h 103"/>
                  <a:gd name="T44" fmla="*/ 1 w 105"/>
                  <a:gd name="T45" fmla="*/ 75 h 103"/>
                  <a:gd name="T46" fmla="*/ 0 w 105"/>
                  <a:gd name="T47" fmla="*/ 61 h 103"/>
                  <a:gd name="T48" fmla="*/ 3 w 105"/>
                  <a:gd name="T49" fmla="*/ 48 h 103"/>
                  <a:gd name="T50" fmla="*/ 8 w 105"/>
                  <a:gd name="T51" fmla="*/ 45 h 103"/>
                  <a:gd name="T52" fmla="*/ 2 w 105"/>
                  <a:gd name="T53" fmla="*/ 35 h 103"/>
                  <a:gd name="T54" fmla="*/ 8 w 105"/>
                  <a:gd name="T55" fmla="*/ 27 h 103"/>
                  <a:gd name="T56" fmla="*/ 15 w 105"/>
                  <a:gd name="T57" fmla="*/ 24 h 103"/>
                  <a:gd name="T58" fmla="*/ 22 w 105"/>
                  <a:gd name="T59" fmla="*/ 2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103">
                    <a:moveTo>
                      <a:pt x="22" y="23"/>
                    </a:moveTo>
                    <a:lnTo>
                      <a:pt x="26" y="9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9" y="7"/>
                    </a:lnTo>
                    <a:lnTo>
                      <a:pt x="65" y="20"/>
                    </a:lnTo>
                    <a:lnTo>
                      <a:pt x="81" y="17"/>
                    </a:lnTo>
                    <a:lnTo>
                      <a:pt x="97" y="21"/>
                    </a:lnTo>
                    <a:lnTo>
                      <a:pt x="100" y="22"/>
                    </a:lnTo>
                    <a:lnTo>
                      <a:pt x="105" y="35"/>
                    </a:lnTo>
                    <a:lnTo>
                      <a:pt x="99" y="47"/>
                    </a:lnTo>
                    <a:lnTo>
                      <a:pt x="90" y="57"/>
                    </a:lnTo>
                    <a:lnTo>
                      <a:pt x="84" y="60"/>
                    </a:lnTo>
                    <a:lnTo>
                      <a:pt x="87" y="70"/>
                    </a:lnTo>
                    <a:lnTo>
                      <a:pt x="83" y="83"/>
                    </a:lnTo>
                    <a:lnTo>
                      <a:pt x="75" y="93"/>
                    </a:lnTo>
                    <a:lnTo>
                      <a:pt x="62" y="101"/>
                    </a:lnTo>
                    <a:lnTo>
                      <a:pt x="59" y="103"/>
                    </a:lnTo>
                    <a:lnTo>
                      <a:pt x="45" y="101"/>
                    </a:lnTo>
                    <a:lnTo>
                      <a:pt x="32" y="93"/>
                    </a:lnTo>
                    <a:lnTo>
                      <a:pt x="27" y="89"/>
                    </a:lnTo>
                    <a:lnTo>
                      <a:pt x="13" y="88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3" y="48"/>
                    </a:lnTo>
                    <a:lnTo>
                      <a:pt x="8" y="45"/>
                    </a:lnTo>
                    <a:lnTo>
                      <a:pt x="2" y="35"/>
                    </a:lnTo>
                    <a:lnTo>
                      <a:pt x="8" y="27"/>
                    </a:lnTo>
                    <a:lnTo>
                      <a:pt x="15" y="24"/>
                    </a:lnTo>
                    <a:lnTo>
                      <a:pt x="22" y="23"/>
                    </a:ln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082" name="Freeform 18"/>
              <p:cNvSpPr>
                <a:spLocks/>
              </p:cNvSpPr>
              <p:nvPr/>
            </p:nvSpPr>
            <p:spPr bwMode="auto">
              <a:xfrm>
                <a:off x="3263" y="3239"/>
                <a:ext cx="78" cy="82"/>
              </a:xfrm>
              <a:custGeom>
                <a:avLst/>
                <a:gdLst>
                  <a:gd name="T0" fmla="*/ 25 w 78"/>
                  <a:gd name="T1" fmla="*/ 37 h 82"/>
                  <a:gd name="T2" fmla="*/ 22 w 78"/>
                  <a:gd name="T3" fmla="*/ 26 h 82"/>
                  <a:gd name="T4" fmla="*/ 16 w 78"/>
                  <a:gd name="T5" fmla="*/ 16 h 82"/>
                  <a:gd name="T6" fmla="*/ 21 w 78"/>
                  <a:gd name="T7" fmla="*/ 6 h 82"/>
                  <a:gd name="T8" fmla="*/ 27 w 78"/>
                  <a:gd name="T9" fmla="*/ 0 h 82"/>
                  <a:gd name="T10" fmla="*/ 33 w 78"/>
                  <a:gd name="T11" fmla="*/ 2 h 82"/>
                  <a:gd name="T12" fmla="*/ 39 w 78"/>
                  <a:gd name="T13" fmla="*/ 6 h 82"/>
                  <a:gd name="T14" fmla="*/ 40 w 78"/>
                  <a:gd name="T15" fmla="*/ 14 h 82"/>
                  <a:gd name="T16" fmla="*/ 38 w 78"/>
                  <a:gd name="T17" fmla="*/ 23 h 82"/>
                  <a:gd name="T18" fmla="*/ 38 w 78"/>
                  <a:gd name="T19" fmla="*/ 32 h 82"/>
                  <a:gd name="T20" fmla="*/ 44 w 78"/>
                  <a:gd name="T21" fmla="*/ 29 h 82"/>
                  <a:gd name="T22" fmla="*/ 49 w 78"/>
                  <a:gd name="T23" fmla="*/ 22 h 82"/>
                  <a:gd name="T24" fmla="*/ 56 w 78"/>
                  <a:gd name="T25" fmla="*/ 17 h 82"/>
                  <a:gd name="T26" fmla="*/ 60 w 78"/>
                  <a:gd name="T27" fmla="*/ 17 h 82"/>
                  <a:gd name="T28" fmla="*/ 68 w 78"/>
                  <a:gd name="T29" fmla="*/ 16 h 82"/>
                  <a:gd name="T30" fmla="*/ 74 w 78"/>
                  <a:gd name="T31" fmla="*/ 21 h 82"/>
                  <a:gd name="T32" fmla="*/ 78 w 78"/>
                  <a:gd name="T33" fmla="*/ 30 h 82"/>
                  <a:gd name="T34" fmla="*/ 75 w 78"/>
                  <a:gd name="T35" fmla="*/ 40 h 82"/>
                  <a:gd name="T36" fmla="*/ 66 w 78"/>
                  <a:gd name="T37" fmla="*/ 45 h 82"/>
                  <a:gd name="T38" fmla="*/ 55 w 78"/>
                  <a:gd name="T39" fmla="*/ 45 h 82"/>
                  <a:gd name="T40" fmla="*/ 45 w 78"/>
                  <a:gd name="T41" fmla="*/ 43 h 82"/>
                  <a:gd name="T42" fmla="*/ 46 w 78"/>
                  <a:gd name="T43" fmla="*/ 50 h 82"/>
                  <a:gd name="T44" fmla="*/ 56 w 78"/>
                  <a:gd name="T45" fmla="*/ 52 h 82"/>
                  <a:gd name="T46" fmla="*/ 64 w 78"/>
                  <a:gd name="T47" fmla="*/ 58 h 82"/>
                  <a:gd name="T48" fmla="*/ 62 w 78"/>
                  <a:gd name="T49" fmla="*/ 70 h 82"/>
                  <a:gd name="T50" fmla="*/ 54 w 78"/>
                  <a:gd name="T51" fmla="*/ 79 h 82"/>
                  <a:gd name="T52" fmla="*/ 42 w 78"/>
                  <a:gd name="T53" fmla="*/ 82 h 82"/>
                  <a:gd name="T54" fmla="*/ 33 w 78"/>
                  <a:gd name="T55" fmla="*/ 77 h 82"/>
                  <a:gd name="T56" fmla="*/ 27 w 78"/>
                  <a:gd name="T57" fmla="*/ 69 h 82"/>
                  <a:gd name="T58" fmla="*/ 31 w 78"/>
                  <a:gd name="T59" fmla="*/ 60 h 82"/>
                  <a:gd name="T60" fmla="*/ 35 w 78"/>
                  <a:gd name="T61" fmla="*/ 52 h 82"/>
                  <a:gd name="T62" fmla="*/ 30 w 78"/>
                  <a:gd name="T63" fmla="*/ 49 h 82"/>
                  <a:gd name="T64" fmla="*/ 27 w 78"/>
                  <a:gd name="T65" fmla="*/ 59 h 82"/>
                  <a:gd name="T66" fmla="*/ 21 w 78"/>
                  <a:gd name="T67" fmla="*/ 67 h 82"/>
                  <a:gd name="T68" fmla="*/ 9 w 78"/>
                  <a:gd name="T69" fmla="*/ 68 h 82"/>
                  <a:gd name="T70" fmla="*/ 0 w 78"/>
                  <a:gd name="T71" fmla="*/ 62 h 82"/>
                  <a:gd name="T72" fmla="*/ 0 w 78"/>
                  <a:gd name="T73" fmla="*/ 54 h 82"/>
                  <a:gd name="T74" fmla="*/ 3 w 78"/>
                  <a:gd name="T75" fmla="*/ 47 h 82"/>
                  <a:gd name="T76" fmla="*/ 8 w 78"/>
                  <a:gd name="T77" fmla="*/ 42 h 82"/>
                  <a:gd name="T78" fmla="*/ 5 w 78"/>
                  <a:gd name="T79" fmla="*/ 34 h 82"/>
                  <a:gd name="T80" fmla="*/ 5 w 78"/>
                  <a:gd name="T81" fmla="*/ 27 h 82"/>
                  <a:gd name="T82" fmla="*/ 11 w 78"/>
                  <a:gd name="T83" fmla="*/ 26 h 82"/>
                  <a:gd name="T84" fmla="*/ 17 w 78"/>
                  <a:gd name="T85" fmla="*/ 30 h 82"/>
                  <a:gd name="T86" fmla="*/ 25 w 78"/>
                  <a:gd name="T87" fmla="*/ 3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2">
                    <a:moveTo>
                      <a:pt x="25" y="37"/>
                    </a:moveTo>
                    <a:lnTo>
                      <a:pt x="22" y="26"/>
                    </a:lnTo>
                    <a:lnTo>
                      <a:pt x="16" y="16"/>
                    </a:lnTo>
                    <a:lnTo>
                      <a:pt x="21" y="6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39" y="6"/>
                    </a:lnTo>
                    <a:lnTo>
                      <a:pt x="40" y="14"/>
                    </a:lnTo>
                    <a:lnTo>
                      <a:pt x="38" y="23"/>
                    </a:lnTo>
                    <a:lnTo>
                      <a:pt x="38" y="32"/>
                    </a:lnTo>
                    <a:lnTo>
                      <a:pt x="44" y="29"/>
                    </a:lnTo>
                    <a:lnTo>
                      <a:pt x="49" y="22"/>
                    </a:lnTo>
                    <a:lnTo>
                      <a:pt x="56" y="17"/>
                    </a:lnTo>
                    <a:lnTo>
                      <a:pt x="60" y="17"/>
                    </a:lnTo>
                    <a:lnTo>
                      <a:pt x="68" y="16"/>
                    </a:lnTo>
                    <a:lnTo>
                      <a:pt x="74" y="21"/>
                    </a:lnTo>
                    <a:lnTo>
                      <a:pt x="78" y="30"/>
                    </a:lnTo>
                    <a:lnTo>
                      <a:pt x="75" y="40"/>
                    </a:lnTo>
                    <a:lnTo>
                      <a:pt x="66" y="45"/>
                    </a:lnTo>
                    <a:lnTo>
                      <a:pt x="55" y="45"/>
                    </a:lnTo>
                    <a:lnTo>
                      <a:pt x="45" y="43"/>
                    </a:lnTo>
                    <a:lnTo>
                      <a:pt x="46" y="50"/>
                    </a:lnTo>
                    <a:lnTo>
                      <a:pt x="56" y="52"/>
                    </a:lnTo>
                    <a:lnTo>
                      <a:pt x="64" y="58"/>
                    </a:lnTo>
                    <a:lnTo>
                      <a:pt x="62" y="70"/>
                    </a:lnTo>
                    <a:lnTo>
                      <a:pt x="54" y="79"/>
                    </a:lnTo>
                    <a:lnTo>
                      <a:pt x="42" y="82"/>
                    </a:lnTo>
                    <a:lnTo>
                      <a:pt x="33" y="77"/>
                    </a:lnTo>
                    <a:lnTo>
                      <a:pt x="27" y="69"/>
                    </a:lnTo>
                    <a:lnTo>
                      <a:pt x="31" y="60"/>
                    </a:lnTo>
                    <a:lnTo>
                      <a:pt x="35" y="52"/>
                    </a:lnTo>
                    <a:lnTo>
                      <a:pt x="30" y="49"/>
                    </a:lnTo>
                    <a:lnTo>
                      <a:pt x="27" y="59"/>
                    </a:lnTo>
                    <a:lnTo>
                      <a:pt x="21" y="67"/>
                    </a:lnTo>
                    <a:lnTo>
                      <a:pt x="9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3" y="47"/>
                    </a:lnTo>
                    <a:lnTo>
                      <a:pt x="8" y="42"/>
                    </a:lnTo>
                    <a:lnTo>
                      <a:pt x="5" y="34"/>
                    </a:lnTo>
                    <a:lnTo>
                      <a:pt x="5" y="27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5" y="37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083" name="Freeform 19"/>
              <p:cNvSpPr>
                <a:spLocks/>
              </p:cNvSpPr>
              <p:nvPr/>
            </p:nvSpPr>
            <p:spPr bwMode="auto">
              <a:xfrm>
                <a:off x="3290" y="3272"/>
                <a:ext cx="17" cy="16"/>
              </a:xfrm>
              <a:custGeom>
                <a:avLst/>
                <a:gdLst>
                  <a:gd name="T0" fmla="*/ 0 w 17"/>
                  <a:gd name="T1" fmla="*/ 5 h 16"/>
                  <a:gd name="T2" fmla="*/ 8 w 17"/>
                  <a:gd name="T3" fmla="*/ 0 h 16"/>
                  <a:gd name="T4" fmla="*/ 14 w 17"/>
                  <a:gd name="T5" fmla="*/ 2 h 16"/>
                  <a:gd name="T6" fmla="*/ 17 w 17"/>
                  <a:gd name="T7" fmla="*/ 12 h 16"/>
                  <a:gd name="T8" fmla="*/ 9 w 17"/>
                  <a:gd name="T9" fmla="*/ 16 h 16"/>
                  <a:gd name="T10" fmla="*/ 2 w 17"/>
                  <a:gd name="T11" fmla="*/ 12 h 16"/>
                  <a:gd name="T12" fmla="*/ 0 w 17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7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0084" name="Group 20"/>
          <p:cNvGrpSpPr>
            <a:grpSpLocks/>
          </p:cNvGrpSpPr>
          <p:nvPr/>
        </p:nvGrpSpPr>
        <p:grpSpPr bwMode="auto">
          <a:xfrm>
            <a:off x="3538538" y="4375150"/>
            <a:ext cx="668337" cy="528638"/>
            <a:chOff x="2229" y="2756"/>
            <a:chExt cx="421" cy="333"/>
          </a:xfrm>
        </p:grpSpPr>
        <p:sp>
          <p:nvSpPr>
            <p:cNvPr id="600085" name="Freeform 21"/>
            <p:cNvSpPr>
              <a:spLocks/>
            </p:cNvSpPr>
            <p:nvPr/>
          </p:nvSpPr>
          <p:spPr bwMode="auto">
            <a:xfrm>
              <a:off x="2421" y="3051"/>
              <a:ext cx="39" cy="38"/>
            </a:xfrm>
            <a:custGeom>
              <a:avLst/>
              <a:gdLst>
                <a:gd name="T0" fmla="*/ 20 w 39"/>
                <a:gd name="T1" fmla="*/ 35 h 38"/>
                <a:gd name="T2" fmla="*/ 10 w 39"/>
                <a:gd name="T3" fmla="*/ 32 h 38"/>
                <a:gd name="T4" fmla="*/ 0 w 39"/>
                <a:gd name="T5" fmla="*/ 17 h 38"/>
                <a:gd name="T6" fmla="*/ 4 w 39"/>
                <a:gd name="T7" fmla="*/ 2 h 38"/>
                <a:gd name="T8" fmla="*/ 17 w 39"/>
                <a:gd name="T9" fmla="*/ 0 h 38"/>
                <a:gd name="T10" fmla="*/ 31 w 39"/>
                <a:gd name="T11" fmla="*/ 9 h 38"/>
                <a:gd name="T12" fmla="*/ 39 w 39"/>
                <a:gd name="T13" fmla="*/ 32 h 38"/>
                <a:gd name="T14" fmla="*/ 26 w 39"/>
                <a:gd name="T15" fmla="*/ 38 h 38"/>
                <a:gd name="T16" fmla="*/ 20 w 39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8">
                  <a:moveTo>
                    <a:pt x="20" y="35"/>
                  </a:moveTo>
                  <a:lnTo>
                    <a:pt x="10" y="32"/>
                  </a:lnTo>
                  <a:lnTo>
                    <a:pt x="0" y="17"/>
                  </a:lnTo>
                  <a:lnTo>
                    <a:pt x="4" y="2"/>
                  </a:lnTo>
                  <a:lnTo>
                    <a:pt x="17" y="0"/>
                  </a:lnTo>
                  <a:lnTo>
                    <a:pt x="31" y="9"/>
                  </a:lnTo>
                  <a:lnTo>
                    <a:pt x="39" y="32"/>
                  </a:lnTo>
                  <a:lnTo>
                    <a:pt x="26" y="38"/>
                  </a:lnTo>
                  <a:lnTo>
                    <a:pt x="20" y="35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86" name="Freeform 22"/>
            <p:cNvSpPr>
              <a:spLocks/>
            </p:cNvSpPr>
            <p:nvPr/>
          </p:nvSpPr>
          <p:spPr bwMode="auto">
            <a:xfrm>
              <a:off x="2392" y="2982"/>
              <a:ext cx="27" cy="30"/>
            </a:xfrm>
            <a:custGeom>
              <a:avLst/>
              <a:gdLst>
                <a:gd name="T0" fmla="*/ 0 w 27"/>
                <a:gd name="T1" fmla="*/ 21 h 30"/>
                <a:gd name="T2" fmla="*/ 4 w 27"/>
                <a:gd name="T3" fmla="*/ 5 h 30"/>
                <a:gd name="T4" fmla="*/ 15 w 27"/>
                <a:gd name="T5" fmla="*/ 0 h 30"/>
                <a:gd name="T6" fmla="*/ 27 w 27"/>
                <a:gd name="T7" fmla="*/ 11 h 30"/>
                <a:gd name="T8" fmla="*/ 27 w 27"/>
                <a:gd name="T9" fmla="*/ 24 h 30"/>
                <a:gd name="T10" fmla="*/ 16 w 27"/>
                <a:gd name="T11" fmla="*/ 30 h 30"/>
                <a:gd name="T12" fmla="*/ 4 w 27"/>
                <a:gd name="T13" fmla="*/ 27 h 30"/>
                <a:gd name="T14" fmla="*/ 4 w 27"/>
                <a:gd name="T15" fmla="*/ 17 h 30"/>
                <a:gd name="T16" fmla="*/ 0 w 27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0">
                  <a:moveTo>
                    <a:pt x="0" y="21"/>
                  </a:moveTo>
                  <a:lnTo>
                    <a:pt x="4" y="5"/>
                  </a:lnTo>
                  <a:lnTo>
                    <a:pt x="15" y="0"/>
                  </a:lnTo>
                  <a:lnTo>
                    <a:pt x="27" y="11"/>
                  </a:lnTo>
                  <a:lnTo>
                    <a:pt x="27" y="24"/>
                  </a:lnTo>
                  <a:lnTo>
                    <a:pt x="16" y="30"/>
                  </a:lnTo>
                  <a:lnTo>
                    <a:pt x="4" y="27"/>
                  </a:lnTo>
                  <a:lnTo>
                    <a:pt x="4" y="17"/>
                  </a:lnTo>
                  <a:lnTo>
                    <a:pt x="0" y="21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87" name="Freeform 23"/>
            <p:cNvSpPr>
              <a:spLocks/>
            </p:cNvSpPr>
            <p:nvPr/>
          </p:nvSpPr>
          <p:spPr bwMode="auto">
            <a:xfrm>
              <a:off x="2506" y="2937"/>
              <a:ext cx="29" cy="44"/>
            </a:xfrm>
            <a:custGeom>
              <a:avLst/>
              <a:gdLst>
                <a:gd name="T0" fmla="*/ 0 w 29"/>
                <a:gd name="T1" fmla="*/ 31 h 44"/>
                <a:gd name="T2" fmla="*/ 4 w 29"/>
                <a:gd name="T3" fmla="*/ 7 h 44"/>
                <a:gd name="T4" fmla="*/ 18 w 29"/>
                <a:gd name="T5" fmla="*/ 0 h 44"/>
                <a:gd name="T6" fmla="*/ 29 w 29"/>
                <a:gd name="T7" fmla="*/ 10 h 44"/>
                <a:gd name="T8" fmla="*/ 26 w 29"/>
                <a:gd name="T9" fmla="*/ 26 h 44"/>
                <a:gd name="T10" fmla="*/ 10 w 29"/>
                <a:gd name="T11" fmla="*/ 44 h 44"/>
                <a:gd name="T12" fmla="*/ 0 w 29"/>
                <a:gd name="T13" fmla="*/ 41 h 44"/>
                <a:gd name="T14" fmla="*/ 0 w 29"/>
                <a:gd name="T15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4">
                  <a:moveTo>
                    <a:pt x="0" y="31"/>
                  </a:moveTo>
                  <a:lnTo>
                    <a:pt x="4" y="7"/>
                  </a:lnTo>
                  <a:lnTo>
                    <a:pt x="18" y="0"/>
                  </a:lnTo>
                  <a:lnTo>
                    <a:pt x="29" y="10"/>
                  </a:lnTo>
                  <a:lnTo>
                    <a:pt x="26" y="26"/>
                  </a:lnTo>
                  <a:lnTo>
                    <a:pt x="10" y="44"/>
                  </a:lnTo>
                  <a:lnTo>
                    <a:pt x="0" y="41"/>
                  </a:lnTo>
                  <a:lnTo>
                    <a:pt x="0" y="31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88" name="Freeform 24"/>
            <p:cNvSpPr>
              <a:spLocks/>
            </p:cNvSpPr>
            <p:nvPr/>
          </p:nvSpPr>
          <p:spPr bwMode="auto">
            <a:xfrm>
              <a:off x="2620" y="2924"/>
              <a:ext cx="30" cy="27"/>
            </a:xfrm>
            <a:custGeom>
              <a:avLst/>
              <a:gdLst>
                <a:gd name="T0" fmla="*/ 0 w 30"/>
                <a:gd name="T1" fmla="*/ 19 h 27"/>
                <a:gd name="T2" fmla="*/ 3 w 30"/>
                <a:gd name="T3" fmla="*/ 4 h 27"/>
                <a:gd name="T4" fmla="*/ 18 w 30"/>
                <a:gd name="T5" fmla="*/ 0 h 27"/>
                <a:gd name="T6" fmla="*/ 30 w 30"/>
                <a:gd name="T7" fmla="*/ 6 h 27"/>
                <a:gd name="T8" fmla="*/ 27 w 30"/>
                <a:gd name="T9" fmla="*/ 16 h 27"/>
                <a:gd name="T10" fmla="*/ 10 w 30"/>
                <a:gd name="T11" fmla="*/ 27 h 27"/>
                <a:gd name="T12" fmla="*/ 0 w 30"/>
                <a:gd name="T13" fmla="*/ 25 h 27"/>
                <a:gd name="T14" fmla="*/ 0 w 30"/>
                <a:gd name="T1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7">
                  <a:moveTo>
                    <a:pt x="0" y="19"/>
                  </a:moveTo>
                  <a:lnTo>
                    <a:pt x="3" y="4"/>
                  </a:lnTo>
                  <a:lnTo>
                    <a:pt x="18" y="0"/>
                  </a:lnTo>
                  <a:lnTo>
                    <a:pt x="30" y="6"/>
                  </a:lnTo>
                  <a:lnTo>
                    <a:pt x="27" y="16"/>
                  </a:lnTo>
                  <a:lnTo>
                    <a:pt x="10" y="27"/>
                  </a:lnTo>
                  <a:lnTo>
                    <a:pt x="0" y="25"/>
                  </a:lnTo>
                  <a:lnTo>
                    <a:pt x="0" y="19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89" name="Freeform 25"/>
            <p:cNvSpPr>
              <a:spLocks/>
            </p:cNvSpPr>
            <p:nvPr/>
          </p:nvSpPr>
          <p:spPr bwMode="auto">
            <a:xfrm>
              <a:off x="2300" y="3042"/>
              <a:ext cx="33" cy="34"/>
            </a:xfrm>
            <a:custGeom>
              <a:avLst/>
              <a:gdLst>
                <a:gd name="T0" fmla="*/ 0 w 33"/>
                <a:gd name="T1" fmla="*/ 24 h 34"/>
                <a:gd name="T2" fmla="*/ 5 w 33"/>
                <a:gd name="T3" fmla="*/ 6 h 34"/>
                <a:gd name="T4" fmla="*/ 18 w 33"/>
                <a:gd name="T5" fmla="*/ 0 h 34"/>
                <a:gd name="T6" fmla="*/ 33 w 33"/>
                <a:gd name="T7" fmla="*/ 13 h 34"/>
                <a:gd name="T8" fmla="*/ 33 w 33"/>
                <a:gd name="T9" fmla="*/ 27 h 34"/>
                <a:gd name="T10" fmla="*/ 20 w 33"/>
                <a:gd name="T11" fmla="*/ 34 h 34"/>
                <a:gd name="T12" fmla="*/ 5 w 33"/>
                <a:gd name="T13" fmla="*/ 31 h 34"/>
                <a:gd name="T14" fmla="*/ 4 w 33"/>
                <a:gd name="T15" fmla="*/ 19 h 34"/>
                <a:gd name="T16" fmla="*/ 0 w 33"/>
                <a:gd name="T1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4">
                  <a:moveTo>
                    <a:pt x="0" y="24"/>
                  </a:moveTo>
                  <a:lnTo>
                    <a:pt x="5" y="6"/>
                  </a:lnTo>
                  <a:lnTo>
                    <a:pt x="18" y="0"/>
                  </a:lnTo>
                  <a:lnTo>
                    <a:pt x="33" y="13"/>
                  </a:lnTo>
                  <a:lnTo>
                    <a:pt x="33" y="27"/>
                  </a:lnTo>
                  <a:lnTo>
                    <a:pt x="20" y="34"/>
                  </a:lnTo>
                  <a:lnTo>
                    <a:pt x="5" y="31"/>
                  </a:lnTo>
                  <a:lnTo>
                    <a:pt x="4" y="19"/>
                  </a:lnTo>
                  <a:lnTo>
                    <a:pt x="0" y="24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0" name="Freeform 26"/>
            <p:cNvSpPr>
              <a:spLocks/>
            </p:cNvSpPr>
            <p:nvPr/>
          </p:nvSpPr>
          <p:spPr bwMode="auto">
            <a:xfrm>
              <a:off x="2253" y="2968"/>
              <a:ext cx="40" cy="29"/>
            </a:xfrm>
            <a:custGeom>
              <a:avLst/>
              <a:gdLst>
                <a:gd name="T0" fmla="*/ 20 w 40"/>
                <a:gd name="T1" fmla="*/ 26 h 29"/>
                <a:gd name="T2" fmla="*/ 10 w 40"/>
                <a:gd name="T3" fmla="*/ 24 h 29"/>
                <a:gd name="T4" fmla="*/ 0 w 40"/>
                <a:gd name="T5" fmla="*/ 12 h 29"/>
                <a:gd name="T6" fmla="*/ 3 w 40"/>
                <a:gd name="T7" fmla="*/ 1 h 29"/>
                <a:gd name="T8" fmla="*/ 17 w 40"/>
                <a:gd name="T9" fmla="*/ 0 h 29"/>
                <a:gd name="T10" fmla="*/ 32 w 40"/>
                <a:gd name="T11" fmla="*/ 6 h 29"/>
                <a:gd name="T12" fmla="*/ 40 w 40"/>
                <a:gd name="T13" fmla="*/ 24 h 29"/>
                <a:gd name="T14" fmla="*/ 27 w 40"/>
                <a:gd name="T15" fmla="*/ 29 h 29"/>
                <a:gd name="T16" fmla="*/ 20 w 40"/>
                <a:gd name="T1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9">
                  <a:moveTo>
                    <a:pt x="20" y="26"/>
                  </a:moveTo>
                  <a:lnTo>
                    <a:pt x="10" y="24"/>
                  </a:lnTo>
                  <a:lnTo>
                    <a:pt x="0" y="12"/>
                  </a:lnTo>
                  <a:lnTo>
                    <a:pt x="3" y="1"/>
                  </a:lnTo>
                  <a:lnTo>
                    <a:pt x="17" y="0"/>
                  </a:lnTo>
                  <a:lnTo>
                    <a:pt x="32" y="6"/>
                  </a:lnTo>
                  <a:lnTo>
                    <a:pt x="40" y="24"/>
                  </a:lnTo>
                  <a:lnTo>
                    <a:pt x="27" y="29"/>
                  </a:lnTo>
                  <a:lnTo>
                    <a:pt x="20" y="26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1" name="Freeform 27"/>
            <p:cNvSpPr>
              <a:spLocks/>
            </p:cNvSpPr>
            <p:nvPr/>
          </p:nvSpPr>
          <p:spPr bwMode="auto">
            <a:xfrm>
              <a:off x="2405" y="2850"/>
              <a:ext cx="26" cy="37"/>
            </a:xfrm>
            <a:custGeom>
              <a:avLst/>
              <a:gdLst>
                <a:gd name="T0" fmla="*/ 2 w 26"/>
                <a:gd name="T1" fmla="*/ 25 h 37"/>
                <a:gd name="T2" fmla="*/ 0 w 26"/>
                <a:gd name="T3" fmla="*/ 17 h 37"/>
                <a:gd name="T4" fmla="*/ 6 w 26"/>
                <a:gd name="T5" fmla="*/ 4 h 37"/>
                <a:gd name="T6" fmla="*/ 19 w 26"/>
                <a:gd name="T7" fmla="*/ 0 h 37"/>
                <a:gd name="T8" fmla="*/ 25 w 26"/>
                <a:gd name="T9" fmla="*/ 8 h 37"/>
                <a:gd name="T10" fmla="*/ 26 w 26"/>
                <a:gd name="T11" fmla="*/ 21 h 37"/>
                <a:gd name="T12" fmla="*/ 12 w 26"/>
                <a:gd name="T13" fmla="*/ 37 h 37"/>
                <a:gd name="T14" fmla="*/ 2 w 26"/>
                <a:gd name="T15" fmla="*/ 31 h 37"/>
                <a:gd name="T16" fmla="*/ 2 w 26"/>
                <a:gd name="T1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7">
                  <a:moveTo>
                    <a:pt x="2" y="25"/>
                  </a:moveTo>
                  <a:lnTo>
                    <a:pt x="0" y="17"/>
                  </a:lnTo>
                  <a:lnTo>
                    <a:pt x="6" y="4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7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2" name="Freeform 28"/>
            <p:cNvSpPr>
              <a:spLocks/>
            </p:cNvSpPr>
            <p:nvPr/>
          </p:nvSpPr>
          <p:spPr bwMode="auto">
            <a:xfrm>
              <a:off x="2555" y="2756"/>
              <a:ext cx="26" cy="36"/>
            </a:xfrm>
            <a:custGeom>
              <a:avLst/>
              <a:gdLst>
                <a:gd name="T0" fmla="*/ 2 w 26"/>
                <a:gd name="T1" fmla="*/ 25 h 36"/>
                <a:gd name="T2" fmla="*/ 0 w 26"/>
                <a:gd name="T3" fmla="*/ 17 h 36"/>
                <a:gd name="T4" fmla="*/ 6 w 26"/>
                <a:gd name="T5" fmla="*/ 5 h 36"/>
                <a:gd name="T6" fmla="*/ 19 w 26"/>
                <a:gd name="T7" fmla="*/ 0 h 36"/>
                <a:gd name="T8" fmla="*/ 25 w 26"/>
                <a:gd name="T9" fmla="*/ 8 h 36"/>
                <a:gd name="T10" fmla="*/ 26 w 26"/>
                <a:gd name="T11" fmla="*/ 21 h 36"/>
                <a:gd name="T12" fmla="*/ 12 w 26"/>
                <a:gd name="T13" fmla="*/ 36 h 36"/>
                <a:gd name="T14" fmla="*/ 2 w 26"/>
                <a:gd name="T15" fmla="*/ 31 h 36"/>
                <a:gd name="T16" fmla="*/ 2 w 26"/>
                <a:gd name="T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6">
                  <a:moveTo>
                    <a:pt x="2" y="25"/>
                  </a:moveTo>
                  <a:lnTo>
                    <a:pt x="0" y="17"/>
                  </a:lnTo>
                  <a:lnTo>
                    <a:pt x="6" y="5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6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3" name="Freeform 29"/>
            <p:cNvSpPr>
              <a:spLocks/>
            </p:cNvSpPr>
            <p:nvPr/>
          </p:nvSpPr>
          <p:spPr bwMode="auto">
            <a:xfrm>
              <a:off x="2494" y="2806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4" name="Freeform 30"/>
            <p:cNvSpPr>
              <a:spLocks/>
            </p:cNvSpPr>
            <p:nvPr/>
          </p:nvSpPr>
          <p:spPr bwMode="auto">
            <a:xfrm>
              <a:off x="2276" y="2857"/>
              <a:ext cx="27" cy="31"/>
            </a:xfrm>
            <a:custGeom>
              <a:avLst/>
              <a:gdLst>
                <a:gd name="T0" fmla="*/ 17 w 27"/>
                <a:gd name="T1" fmla="*/ 30 h 31"/>
                <a:gd name="T2" fmla="*/ 2 w 27"/>
                <a:gd name="T3" fmla="*/ 25 h 31"/>
                <a:gd name="T4" fmla="*/ 0 w 27"/>
                <a:gd name="T5" fmla="*/ 10 h 31"/>
                <a:gd name="T6" fmla="*/ 7 w 27"/>
                <a:gd name="T7" fmla="*/ 0 h 31"/>
                <a:gd name="T8" fmla="*/ 17 w 27"/>
                <a:gd name="T9" fmla="*/ 4 h 31"/>
                <a:gd name="T10" fmla="*/ 27 w 27"/>
                <a:gd name="T11" fmla="*/ 22 h 31"/>
                <a:gd name="T12" fmla="*/ 23 w 27"/>
                <a:gd name="T13" fmla="*/ 31 h 31"/>
                <a:gd name="T14" fmla="*/ 17 w 27"/>
                <a:gd name="T1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1">
                  <a:moveTo>
                    <a:pt x="17" y="30"/>
                  </a:moveTo>
                  <a:lnTo>
                    <a:pt x="2" y="25"/>
                  </a:lnTo>
                  <a:lnTo>
                    <a:pt x="0" y="10"/>
                  </a:lnTo>
                  <a:lnTo>
                    <a:pt x="7" y="0"/>
                  </a:lnTo>
                  <a:lnTo>
                    <a:pt x="17" y="4"/>
                  </a:lnTo>
                  <a:lnTo>
                    <a:pt x="27" y="22"/>
                  </a:lnTo>
                  <a:lnTo>
                    <a:pt x="23" y="31"/>
                  </a:lnTo>
                  <a:lnTo>
                    <a:pt x="17" y="30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5" name="Freeform 31"/>
            <p:cNvSpPr>
              <a:spLocks/>
            </p:cNvSpPr>
            <p:nvPr/>
          </p:nvSpPr>
          <p:spPr bwMode="auto">
            <a:xfrm>
              <a:off x="2229" y="2862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0096" name="Group 32"/>
          <p:cNvGrpSpPr>
            <a:grpSpLocks/>
          </p:cNvGrpSpPr>
          <p:nvPr/>
        </p:nvGrpSpPr>
        <p:grpSpPr bwMode="auto">
          <a:xfrm>
            <a:off x="3919538" y="4921250"/>
            <a:ext cx="1287462" cy="1046163"/>
            <a:chOff x="2469" y="3100"/>
            <a:chExt cx="811" cy="659"/>
          </a:xfrm>
        </p:grpSpPr>
        <p:sp>
          <p:nvSpPr>
            <p:cNvPr id="600097" name="Freeform 33"/>
            <p:cNvSpPr>
              <a:spLocks/>
            </p:cNvSpPr>
            <p:nvPr/>
          </p:nvSpPr>
          <p:spPr bwMode="auto">
            <a:xfrm>
              <a:off x="2703" y="3100"/>
              <a:ext cx="211" cy="164"/>
            </a:xfrm>
            <a:custGeom>
              <a:avLst/>
              <a:gdLst>
                <a:gd name="T0" fmla="*/ 135 w 211"/>
                <a:gd name="T1" fmla="*/ 54 h 164"/>
                <a:gd name="T2" fmla="*/ 115 w 211"/>
                <a:gd name="T3" fmla="*/ 35 h 164"/>
                <a:gd name="T4" fmla="*/ 101 w 211"/>
                <a:gd name="T5" fmla="*/ 22 h 164"/>
                <a:gd name="T6" fmla="*/ 85 w 211"/>
                <a:gd name="T7" fmla="*/ 13 h 164"/>
                <a:gd name="T8" fmla="*/ 67 w 211"/>
                <a:gd name="T9" fmla="*/ 5 h 164"/>
                <a:gd name="T10" fmla="*/ 54 w 211"/>
                <a:gd name="T11" fmla="*/ 2 h 164"/>
                <a:gd name="T12" fmla="*/ 37 w 211"/>
                <a:gd name="T13" fmla="*/ 0 h 164"/>
                <a:gd name="T14" fmla="*/ 26 w 211"/>
                <a:gd name="T15" fmla="*/ 2 h 164"/>
                <a:gd name="T16" fmla="*/ 16 w 211"/>
                <a:gd name="T17" fmla="*/ 7 h 164"/>
                <a:gd name="T18" fmla="*/ 9 w 211"/>
                <a:gd name="T19" fmla="*/ 13 h 164"/>
                <a:gd name="T20" fmla="*/ 4 w 211"/>
                <a:gd name="T21" fmla="*/ 23 h 164"/>
                <a:gd name="T22" fmla="*/ 2 w 211"/>
                <a:gd name="T23" fmla="*/ 35 h 164"/>
                <a:gd name="T24" fmla="*/ 0 w 211"/>
                <a:gd name="T25" fmla="*/ 51 h 164"/>
                <a:gd name="T26" fmla="*/ 4 w 211"/>
                <a:gd name="T27" fmla="*/ 71 h 164"/>
                <a:gd name="T28" fmla="*/ 8 w 211"/>
                <a:gd name="T29" fmla="*/ 85 h 164"/>
                <a:gd name="T30" fmla="*/ 15 w 211"/>
                <a:gd name="T31" fmla="*/ 99 h 164"/>
                <a:gd name="T32" fmla="*/ 22 w 211"/>
                <a:gd name="T33" fmla="*/ 113 h 164"/>
                <a:gd name="T34" fmla="*/ 33 w 211"/>
                <a:gd name="T35" fmla="*/ 125 h 164"/>
                <a:gd name="T36" fmla="*/ 46 w 211"/>
                <a:gd name="T37" fmla="*/ 137 h 164"/>
                <a:gd name="T38" fmla="*/ 63 w 211"/>
                <a:gd name="T39" fmla="*/ 148 h 164"/>
                <a:gd name="T40" fmla="*/ 82 w 211"/>
                <a:gd name="T41" fmla="*/ 159 h 164"/>
                <a:gd name="T42" fmla="*/ 101 w 211"/>
                <a:gd name="T43" fmla="*/ 164 h 164"/>
                <a:gd name="T44" fmla="*/ 117 w 211"/>
                <a:gd name="T45" fmla="*/ 163 h 164"/>
                <a:gd name="T46" fmla="*/ 132 w 211"/>
                <a:gd name="T47" fmla="*/ 161 h 164"/>
                <a:gd name="T48" fmla="*/ 144 w 211"/>
                <a:gd name="T49" fmla="*/ 155 h 164"/>
                <a:gd name="T50" fmla="*/ 152 w 211"/>
                <a:gd name="T51" fmla="*/ 147 h 164"/>
                <a:gd name="T52" fmla="*/ 158 w 211"/>
                <a:gd name="T53" fmla="*/ 136 h 164"/>
                <a:gd name="T54" fmla="*/ 159 w 211"/>
                <a:gd name="T55" fmla="*/ 122 h 164"/>
                <a:gd name="T56" fmla="*/ 157 w 211"/>
                <a:gd name="T57" fmla="*/ 109 h 164"/>
                <a:gd name="T58" fmla="*/ 156 w 211"/>
                <a:gd name="T59" fmla="*/ 96 h 164"/>
                <a:gd name="T60" fmla="*/ 151 w 211"/>
                <a:gd name="T61" fmla="*/ 85 h 164"/>
                <a:gd name="T62" fmla="*/ 148 w 211"/>
                <a:gd name="T63" fmla="*/ 74 h 164"/>
                <a:gd name="T64" fmla="*/ 144 w 211"/>
                <a:gd name="T65" fmla="*/ 67 h 164"/>
                <a:gd name="T66" fmla="*/ 168 w 211"/>
                <a:gd name="T67" fmla="*/ 56 h 164"/>
                <a:gd name="T68" fmla="*/ 193 w 211"/>
                <a:gd name="T69" fmla="*/ 49 h 164"/>
                <a:gd name="T70" fmla="*/ 209 w 211"/>
                <a:gd name="T71" fmla="*/ 42 h 164"/>
                <a:gd name="T72" fmla="*/ 211 w 211"/>
                <a:gd name="T73" fmla="*/ 34 h 164"/>
                <a:gd name="T74" fmla="*/ 209 w 211"/>
                <a:gd name="T75" fmla="*/ 25 h 164"/>
                <a:gd name="T76" fmla="*/ 202 w 211"/>
                <a:gd name="T77" fmla="*/ 17 h 164"/>
                <a:gd name="T78" fmla="*/ 192 w 211"/>
                <a:gd name="T79" fmla="*/ 18 h 164"/>
                <a:gd name="T80" fmla="*/ 182 w 211"/>
                <a:gd name="T81" fmla="*/ 20 h 164"/>
                <a:gd name="T82" fmla="*/ 170 w 211"/>
                <a:gd name="T83" fmla="*/ 29 h 164"/>
                <a:gd name="T84" fmla="*/ 154 w 211"/>
                <a:gd name="T85" fmla="*/ 39 h 164"/>
                <a:gd name="T86" fmla="*/ 143 w 211"/>
                <a:gd name="T87" fmla="*/ 47 h 164"/>
                <a:gd name="T88" fmla="*/ 135 w 211"/>
                <a:gd name="T89" fmla="*/ 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1" h="164">
                  <a:moveTo>
                    <a:pt x="135" y="54"/>
                  </a:moveTo>
                  <a:lnTo>
                    <a:pt x="115" y="35"/>
                  </a:lnTo>
                  <a:lnTo>
                    <a:pt x="101" y="22"/>
                  </a:lnTo>
                  <a:lnTo>
                    <a:pt x="85" y="13"/>
                  </a:lnTo>
                  <a:lnTo>
                    <a:pt x="67" y="5"/>
                  </a:lnTo>
                  <a:lnTo>
                    <a:pt x="54" y="2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7"/>
                  </a:lnTo>
                  <a:lnTo>
                    <a:pt x="9" y="13"/>
                  </a:lnTo>
                  <a:lnTo>
                    <a:pt x="4" y="23"/>
                  </a:lnTo>
                  <a:lnTo>
                    <a:pt x="2" y="35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8" y="85"/>
                  </a:lnTo>
                  <a:lnTo>
                    <a:pt x="15" y="99"/>
                  </a:lnTo>
                  <a:lnTo>
                    <a:pt x="22" y="113"/>
                  </a:lnTo>
                  <a:lnTo>
                    <a:pt x="33" y="125"/>
                  </a:lnTo>
                  <a:lnTo>
                    <a:pt x="46" y="137"/>
                  </a:lnTo>
                  <a:lnTo>
                    <a:pt x="63" y="148"/>
                  </a:lnTo>
                  <a:lnTo>
                    <a:pt x="82" y="159"/>
                  </a:lnTo>
                  <a:lnTo>
                    <a:pt x="101" y="164"/>
                  </a:lnTo>
                  <a:lnTo>
                    <a:pt x="117" y="163"/>
                  </a:lnTo>
                  <a:lnTo>
                    <a:pt x="132" y="161"/>
                  </a:lnTo>
                  <a:lnTo>
                    <a:pt x="144" y="155"/>
                  </a:lnTo>
                  <a:lnTo>
                    <a:pt x="152" y="147"/>
                  </a:lnTo>
                  <a:lnTo>
                    <a:pt x="158" y="136"/>
                  </a:lnTo>
                  <a:lnTo>
                    <a:pt x="159" y="122"/>
                  </a:lnTo>
                  <a:lnTo>
                    <a:pt x="157" y="109"/>
                  </a:lnTo>
                  <a:lnTo>
                    <a:pt x="156" y="96"/>
                  </a:lnTo>
                  <a:lnTo>
                    <a:pt x="151" y="85"/>
                  </a:lnTo>
                  <a:lnTo>
                    <a:pt x="148" y="74"/>
                  </a:lnTo>
                  <a:lnTo>
                    <a:pt x="144" y="67"/>
                  </a:lnTo>
                  <a:lnTo>
                    <a:pt x="168" y="56"/>
                  </a:lnTo>
                  <a:lnTo>
                    <a:pt x="193" y="49"/>
                  </a:lnTo>
                  <a:lnTo>
                    <a:pt x="209" y="42"/>
                  </a:lnTo>
                  <a:lnTo>
                    <a:pt x="211" y="34"/>
                  </a:lnTo>
                  <a:lnTo>
                    <a:pt x="209" y="25"/>
                  </a:lnTo>
                  <a:lnTo>
                    <a:pt x="202" y="17"/>
                  </a:lnTo>
                  <a:lnTo>
                    <a:pt x="192" y="18"/>
                  </a:lnTo>
                  <a:lnTo>
                    <a:pt x="182" y="20"/>
                  </a:lnTo>
                  <a:lnTo>
                    <a:pt x="170" y="29"/>
                  </a:lnTo>
                  <a:lnTo>
                    <a:pt x="154" y="39"/>
                  </a:lnTo>
                  <a:lnTo>
                    <a:pt x="143" y="47"/>
                  </a:lnTo>
                  <a:lnTo>
                    <a:pt x="135" y="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8" name="Freeform 34"/>
            <p:cNvSpPr>
              <a:spLocks/>
            </p:cNvSpPr>
            <p:nvPr/>
          </p:nvSpPr>
          <p:spPr bwMode="auto">
            <a:xfrm>
              <a:off x="2821" y="3266"/>
              <a:ext cx="176" cy="330"/>
            </a:xfrm>
            <a:custGeom>
              <a:avLst/>
              <a:gdLst>
                <a:gd name="T0" fmla="*/ 23 w 176"/>
                <a:gd name="T1" fmla="*/ 4 h 330"/>
                <a:gd name="T2" fmla="*/ 40 w 176"/>
                <a:gd name="T3" fmla="*/ 2 h 330"/>
                <a:gd name="T4" fmla="*/ 58 w 176"/>
                <a:gd name="T5" fmla="*/ 0 h 330"/>
                <a:gd name="T6" fmla="*/ 77 w 176"/>
                <a:gd name="T7" fmla="*/ 3 h 330"/>
                <a:gd name="T8" fmla="*/ 93 w 176"/>
                <a:gd name="T9" fmla="*/ 10 h 330"/>
                <a:gd name="T10" fmla="*/ 113 w 176"/>
                <a:gd name="T11" fmla="*/ 23 h 330"/>
                <a:gd name="T12" fmla="*/ 130 w 176"/>
                <a:gd name="T13" fmla="*/ 39 h 330"/>
                <a:gd name="T14" fmla="*/ 142 w 176"/>
                <a:gd name="T15" fmla="*/ 57 h 330"/>
                <a:gd name="T16" fmla="*/ 154 w 176"/>
                <a:gd name="T17" fmla="*/ 75 h 330"/>
                <a:gd name="T18" fmla="*/ 163 w 176"/>
                <a:gd name="T19" fmla="*/ 99 h 330"/>
                <a:gd name="T20" fmla="*/ 169 w 176"/>
                <a:gd name="T21" fmla="*/ 122 h 330"/>
                <a:gd name="T22" fmla="*/ 174 w 176"/>
                <a:gd name="T23" fmla="*/ 147 h 330"/>
                <a:gd name="T24" fmla="*/ 176 w 176"/>
                <a:gd name="T25" fmla="*/ 174 h 330"/>
                <a:gd name="T26" fmla="*/ 174 w 176"/>
                <a:gd name="T27" fmla="*/ 196 h 330"/>
                <a:gd name="T28" fmla="*/ 172 w 176"/>
                <a:gd name="T29" fmla="*/ 221 h 330"/>
                <a:gd name="T30" fmla="*/ 169 w 176"/>
                <a:gd name="T31" fmla="*/ 244 h 330"/>
                <a:gd name="T32" fmla="*/ 163 w 176"/>
                <a:gd name="T33" fmla="*/ 268 h 330"/>
                <a:gd name="T34" fmla="*/ 156 w 176"/>
                <a:gd name="T35" fmla="*/ 286 h 330"/>
                <a:gd name="T36" fmla="*/ 147 w 176"/>
                <a:gd name="T37" fmla="*/ 304 h 330"/>
                <a:gd name="T38" fmla="*/ 137 w 176"/>
                <a:gd name="T39" fmla="*/ 317 h 330"/>
                <a:gd name="T40" fmla="*/ 125 w 176"/>
                <a:gd name="T41" fmla="*/ 322 h 330"/>
                <a:gd name="T42" fmla="*/ 112 w 176"/>
                <a:gd name="T43" fmla="*/ 328 h 330"/>
                <a:gd name="T44" fmla="*/ 96 w 176"/>
                <a:gd name="T45" fmla="*/ 330 h 330"/>
                <a:gd name="T46" fmla="*/ 83 w 176"/>
                <a:gd name="T47" fmla="*/ 328 h 330"/>
                <a:gd name="T48" fmla="*/ 72 w 176"/>
                <a:gd name="T49" fmla="*/ 326 h 330"/>
                <a:gd name="T50" fmla="*/ 62 w 176"/>
                <a:gd name="T51" fmla="*/ 318 h 330"/>
                <a:gd name="T52" fmla="*/ 53 w 176"/>
                <a:gd name="T53" fmla="*/ 308 h 330"/>
                <a:gd name="T54" fmla="*/ 48 w 176"/>
                <a:gd name="T55" fmla="*/ 297 h 330"/>
                <a:gd name="T56" fmla="*/ 42 w 176"/>
                <a:gd name="T57" fmla="*/ 281 h 330"/>
                <a:gd name="T58" fmla="*/ 40 w 176"/>
                <a:gd name="T59" fmla="*/ 267 h 330"/>
                <a:gd name="T60" fmla="*/ 44 w 176"/>
                <a:gd name="T61" fmla="*/ 247 h 330"/>
                <a:gd name="T62" fmla="*/ 50 w 176"/>
                <a:gd name="T63" fmla="*/ 227 h 330"/>
                <a:gd name="T64" fmla="*/ 57 w 176"/>
                <a:gd name="T65" fmla="*/ 208 h 330"/>
                <a:gd name="T66" fmla="*/ 62 w 176"/>
                <a:gd name="T67" fmla="*/ 194 h 330"/>
                <a:gd name="T68" fmla="*/ 66 w 176"/>
                <a:gd name="T69" fmla="*/ 178 h 330"/>
                <a:gd name="T70" fmla="*/ 66 w 176"/>
                <a:gd name="T71" fmla="*/ 168 h 330"/>
                <a:gd name="T72" fmla="*/ 64 w 176"/>
                <a:gd name="T73" fmla="*/ 158 h 330"/>
                <a:gd name="T74" fmla="*/ 60 w 176"/>
                <a:gd name="T75" fmla="*/ 146 h 330"/>
                <a:gd name="T76" fmla="*/ 53 w 176"/>
                <a:gd name="T77" fmla="*/ 133 h 330"/>
                <a:gd name="T78" fmla="*/ 41 w 176"/>
                <a:gd name="T79" fmla="*/ 119 h 330"/>
                <a:gd name="T80" fmla="*/ 28 w 176"/>
                <a:gd name="T81" fmla="*/ 107 h 330"/>
                <a:gd name="T82" fmla="*/ 19 w 176"/>
                <a:gd name="T83" fmla="*/ 95 h 330"/>
                <a:gd name="T84" fmla="*/ 9 w 176"/>
                <a:gd name="T85" fmla="*/ 78 h 330"/>
                <a:gd name="T86" fmla="*/ 3 w 176"/>
                <a:gd name="T87" fmla="*/ 62 h 330"/>
                <a:gd name="T88" fmla="*/ 0 w 176"/>
                <a:gd name="T89" fmla="*/ 44 h 330"/>
                <a:gd name="T90" fmla="*/ 0 w 176"/>
                <a:gd name="T91" fmla="*/ 29 h 330"/>
                <a:gd name="T92" fmla="*/ 3 w 176"/>
                <a:gd name="T93" fmla="*/ 20 h 330"/>
                <a:gd name="T94" fmla="*/ 11 w 176"/>
                <a:gd name="T95" fmla="*/ 12 h 330"/>
                <a:gd name="T96" fmla="*/ 23 w 176"/>
                <a:gd name="T97" fmla="*/ 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" h="330">
                  <a:moveTo>
                    <a:pt x="23" y="4"/>
                  </a:moveTo>
                  <a:lnTo>
                    <a:pt x="40" y="2"/>
                  </a:lnTo>
                  <a:lnTo>
                    <a:pt x="58" y="0"/>
                  </a:lnTo>
                  <a:lnTo>
                    <a:pt x="77" y="3"/>
                  </a:lnTo>
                  <a:lnTo>
                    <a:pt x="93" y="10"/>
                  </a:lnTo>
                  <a:lnTo>
                    <a:pt x="113" y="23"/>
                  </a:lnTo>
                  <a:lnTo>
                    <a:pt x="130" y="39"/>
                  </a:lnTo>
                  <a:lnTo>
                    <a:pt x="142" y="57"/>
                  </a:lnTo>
                  <a:lnTo>
                    <a:pt x="154" y="75"/>
                  </a:lnTo>
                  <a:lnTo>
                    <a:pt x="163" y="99"/>
                  </a:lnTo>
                  <a:lnTo>
                    <a:pt x="169" y="122"/>
                  </a:lnTo>
                  <a:lnTo>
                    <a:pt x="174" y="147"/>
                  </a:lnTo>
                  <a:lnTo>
                    <a:pt x="176" y="174"/>
                  </a:lnTo>
                  <a:lnTo>
                    <a:pt x="174" y="196"/>
                  </a:lnTo>
                  <a:lnTo>
                    <a:pt x="172" y="221"/>
                  </a:lnTo>
                  <a:lnTo>
                    <a:pt x="169" y="244"/>
                  </a:lnTo>
                  <a:lnTo>
                    <a:pt x="163" y="268"/>
                  </a:lnTo>
                  <a:lnTo>
                    <a:pt x="156" y="286"/>
                  </a:lnTo>
                  <a:lnTo>
                    <a:pt x="147" y="304"/>
                  </a:lnTo>
                  <a:lnTo>
                    <a:pt x="137" y="317"/>
                  </a:lnTo>
                  <a:lnTo>
                    <a:pt x="125" y="322"/>
                  </a:lnTo>
                  <a:lnTo>
                    <a:pt x="112" y="328"/>
                  </a:lnTo>
                  <a:lnTo>
                    <a:pt x="96" y="330"/>
                  </a:lnTo>
                  <a:lnTo>
                    <a:pt x="83" y="328"/>
                  </a:lnTo>
                  <a:lnTo>
                    <a:pt x="72" y="326"/>
                  </a:lnTo>
                  <a:lnTo>
                    <a:pt x="62" y="318"/>
                  </a:lnTo>
                  <a:lnTo>
                    <a:pt x="53" y="308"/>
                  </a:lnTo>
                  <a:lnTo>
                    <a:pt x="48" y="297"/>
                  </a:lnTo>
                  <a:lnTo>
                    <a:pt x="42" y="281"/>
                  </a:lnTo>
                  <a:lnTo>
                    <a:pt x="40" y="267"/>
                  </a:lnTo>
                  <a:lnTo>
                    <a:pt x="44" y="247"/>
                  </a:lnTo>
                  <a:lnTo>
                    <a:pt x="50" y="227"/>
                  </a:lnTo>
                  <a:lnTo>
                    <a:pt x="57" y="208"/>
                  </a:lnTo>
                  <a:lnTo>
                    <a:pt x="62" y="194"/>
                  </a:lnTo>
                  <a:lnTo>
                    <a:pt x="66" y="178"/>
                  </a:lnTo>
                  <a:lnTo>
                    <a:pt x="66" y="168"/>
                  </a:lnTo>
                  <a:lnTo>
                    <a:pt x="64" y="158"/>
                  </a:lnTo>
                  <a:lnTo>
                    <a:pt x="60" y="146"/>
                  </a:lnTo>
                  <a:lnTo>
                    <a:pt x="53" y="133"/>
                  </a:lnTo>
                  <a:lnTo>
                    <a:pt x="41" y="119"/>
                  </a:lnTo>
                  <a:lnTo>
                    <a:pt x="28" y="107"/>
                  </a:lnTo>
                  <a:lnTo>
                    <a:pt x="19" y="95"/>
                  </a:lnTo>
                  <a:lnTo>
                    <a:pt x="9" y="78"/>
                  </a:lnTo>
                  <a:lnTo>
                    <a:pt x="3" y="62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11" y="1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9" name="Freeform 35"/>
            <p:cNvSpPr>
              <a:spLocks/>
            </p:cNvSpPr>
            <p:nvPr/>
          </p:nvSpPr>
          <p:spPr bwMode="auto">
            <a:xfrm>
              <a:off x="2871" y="3151"/>
              <a:ext cx="395" cy="218"/>
            </a:xfrm>
            <a:custGeom>
              <a:avLst/>
              <a:gdLst>
                <a:gd name="T0" fmla="*/ 10 w 395"/>
                <a:gd name="T1" fmla="*/ 120 h 218"/>
                <a:gd name="T2" fmla="*/ 32 w 395"/>
                <a:gd name="T3" fmla="*/ 118 h 218"/>
                <a:gd name="T4" fmla="*/ 55 w 395"/>
                <a:gd name="T5" fmla="*/ 121 h 218"/>
                <a:gd name="T6" fmla="*/ 82 w 395"/>
                <a:gd name="T7" fmla="*/ 131 h 218"/>
                <a:gd name="T8" fmla="*/ 111 w 395"/>
                <a:gd name="T9" fmla="*/ 146 h 218"/>
                <a:gd name="T10" fmla="*/ 139 w 395"/>
                <a:gd name="T11" fmla="*/ 161 h 218"/>
                <a:gd name="T12" fmla="*/ 165 w 395"/>
                <a:gd name="T13" fmla="*/ 175 h 218"/>
                <a:gd name="T14" fmla="*/ 182 w 395"/>
                <a:gd name="T15" fmla="*/ 182 h 218"/>
                <a:gd name="T16" fmla="*/ 194 w 395"/>
                <a:gd name="T17" fmla="*/ 184 h 218"/>
                <a:gd name="T18" fmla="*/ 209 w 395"/>
                <a:gd name="T19" fmla="*/ 180 h 218"/>
                <a:gd name="T20" fmla="*/ 217 w 395"/>
                <a:gd name="T21" fmla="*/ 173 h 218"/>
                <a:gd name="T22" fmla="*/ 230 w 395"/>
                <a:gd name="T23" fmla="*/ 158 h 218"/>
                <a:gd name="T24" fmla="*/ 245 w 395"/>
                <a:gd name="T25" fmla="*/ 135 h 218"/>
                <a:gd name="T26" fmla="*/ 264 w 395"/>
                <a:gd name="T27" fmla="*/ 108 h 218"/>
                <a:gd name="T28" fmla="*/ 280 w 395"/>
                <a:gd name="T29" fmla="*/ 81 h 218"/>
                <a:gd name="T30" fmla="*/ 295 w 395"/>
                <a:gd name="T31" fmla="*/ 63 h 218"/>
                <a:gd name="T32" fmla="*/ 308 w 395"/>
                <a:gd name="T33" fmla="*/ 47 h 218"/>
                <a:gd name="T34" fmla="*/ 317 w 395"/>
                <a:gd name="T35" fmla="*/ 25 h 218"/>
                <a:gd name="T36" fmla="*/ 320 w 395"/>
                <a:gd name="T37" fmla="*/ 14 h 218"/>
                <a:gd name="T38" fmla="*/ 329 w 395"/>
                <a:gd name="T39" fmla="*/ 3 h 218"/>
                <a:gd name="T40" fmla="*/ 340 w 395"/>
                <a:gd name="T41" fmla="*/ 0 h 218"/>
                <a:gd name="T42" fmla="*/ 350 w 395"/>
                <a:gd name="T43" fmla="*/ 0 h 218"/>
                <a:gd name="T44" fmla="*/ 357 w 395"/>
                <a:gd name="T45" fmla="*/ 4 h 218"/>
                <a:gd name="T46" fmla="*/ 355 w 395"/>
                <a:gd name="T47" fmla="*/ 14 h 218"/>
                <a:gd name="T48" fmla="*/ 343 w 395"/>
                <a:gd name="T49" fmla="*/ 16 h 218"/>
                <a:gd name="T50" fmla="*/ 334 w 395"/>
                <a:gd name="T51" fmla="*/ 27 h 218"/>
                <a:gd name="T52" fmla="*/ 339 w 395"/>
                <a:gd name="T53" fmla="*/ 33 h 218"/>
                <a:gd name="T54" fmla="*/ 352 w 395"/>
                <a:gd name="T55" fmla="*/ 27 h 218"/>
                <a:gd name="T56" fmla="*/ 370 w 395"/>
                <a:gd name="T57" fmla="*/ 17 h 218"/>
                <a:gd name="T58" fmla="*/ 384 w 395"/>
                <a:gd name="T59" fmla="*/ 20 h 218"/>
                <a:gd name="T60" fmla="*/ 391 w 395"/>
                <a:gd name="T61" fmla="*/ 26 h 218"/>
                <a:gd name="T62" fmla="*/ 395 w 395"/>
                <a:gd name="T63" fmla="*/ 34 h 218"/>
                <a:gd name="T64" fmla="*/ 393 w 395"/>
                <a:gd name="T65" fmla="*/ 46 h 218"/>
                <a:gd name="T66" fmla="*/ 386 w 395"/>
                <a:gd name="T67" fmla="*/ 53 h 218"/>
                <a:gd name="T68" fmla="*/ 373 w 395"/>
                <a:gd name="T69" fmla="*/ 56 h 218"/>
                <a:gd name="T70" fmla="*/ 351 w 395"/>
                <a:gd name="T71" fmla="*/ 64 h 218"/>
                <a:gd name="T72" fmla="*/ 332 w 395"/>
                <a:gd name="T73" fmla="*/ 65 h 218"/>
                <a:gd name="T74" fmla="*/ 316 w 395"/>
                <a:gd name="T75" fmla="*/ 69 h 218"/>
                <a:gd name="T76" fmla="*/ 295 w 395"/>
                <a:gd name="T77" fmla="*/ 95 h 218"/>
                <a:gd name="T78" fmla="*/ 279 w 395"/>
                <a:gd name="T79" fmla="*/ 128 h 218"/>
                <a:gd name="T80" fmla="*/ 266 w 395"/>
                <a:gd name="T81" fmla="*/ 150 h 218"/>
                <a:gd name="T82" fmla="*/ 253 w 395"/>
                <a:gd name="T83" fmla="*/ 171 h 218"/>
                <a:gd name="T84" fmla="*/ 238 w 395"/>
                <a:gd name="T85" fmla="*/ 190 h 218"/>
                <a:gd name="T86" fmla="*/ 222 w 395"/>
                <a:gd name="T87" fmla="*/ 206 h 218"/>
                <a:gd name="T88" fmla="*/ 208 w 395"/>
                <a:gd name="T89" fmla="*/ 214 h 218"/>
                <a:gd name="T90" fmla="*/ 192 w 395"/>
                <a:gd name="T91" fmla="*/ 218 h 218"/>
                <a:gd name="T92" fmla="*/ 178 w 395"/>
                <a:gd name="T93" fmla="*/ 216 h 218"/>
                <a:gd name="T94" fmla="*/ 165 w 395"/>
                <a:gd name="T95" fmla="*/ 210 h 218"/>
                <a:gd name="T96" fmla="*/ 146 w 395"/>
                <a:gd name="T97" fmla="*/ 203 h 218"/>
                <a:gd name="T98" fmla="*/ 125 w 395"/>
                <a:gd name="T99" fmla="*/ 194 h 218"/>
                <a:gd name="T100" fmla="*/ 100 w 395"/>
                <a:gd name="T101" fmla="*/ 183 h 218"/>
                <a:gd name="T102" fmla="*/ 75 w 395"/>
                <a:gd name="T103" fmla="*/ 175 h 218"/>
                <a:gd name="T104" fmla="*/ 49 w 395"/>
                <a:gd name="T105" fmla="*/ 170 h 218"/>
                <a:gd name="T106" fmla="*/ 28 w 395"/>
                <a:gd name="T107" fmla="*/ 163 h 218"/>
                <a:gd name="T108" fmla="*/ 10 w 395"/>
                <a:gd name="T109" fmla="*/ 155 h 218"/>
                <a:gd name="T110" fmla="*/ 3 w 395"/>
                <a:gd name="T111" fmla="*/ 138 h 218"/>
                <a:gd name="T112" fmla="*/ 0 w 395"/>
                <a:gd name="T113" fmla="*/ 140 h 218"/>
                <a:gd name="T114" fmla="*/ 0 w 395"/>
                <a:gd name="T115" fmla="*/ 128 h 218"/>
                <a:gd name="T116" fmla="*/ 6 w 395"/>
                <a:gd name="T117" fmla="*/ 120 h 218"/>
                <a:gd name="T118" fmla="*/ 10 w 395"/>
                <a:gd name="T119" fmla="*/ 12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5" h="218">
                  <a:moveTo>
                    <a:pt x="10" y="120"/>
                  </a:moveTo>
                  <a:lnTo>
                    <a:pt x="32" y="118"/>
                  </a:lnTo>
                  <a:lnTo>
                    <a:pt x="55" y="121"/>
                  </a:lnTo>
                  <a:lnTo>
                    <a:pt x="82" y="131"/>
                  </a:lnTo>
                  <a:lnTo>
                    <a:pt x="111" y="146"/>
                  </a:lnTo>
                  <a:lnTo>
                    <a:pt x="139" y="161"/>
                  </a:lnTo>
                  <a:lnTo>
                    <a:pt x="165" y="175"/>
                  </a:lnTo>
                  <a:lnTo>
                    <a:pt x="182" y="182"/>
                  </a:lnTo>
                  <a:lnTo>
                    <a:pt x="194" y="184"/>
                  </a:lnTo>
                  <a:lnTo>
                    <a:pt x="209" y="180"/>
                  </a:lnTo>
                  <a:lnTo>
                    <a:pt x="217" y="173"/>
                  </a:lnTo>
                  <a:lnTo>
                    <a:pt x="230" y="158"/>
                  </a:lnTo>
                  <a:lnTo>
                    <a:pt x="245" y="135"/>
                  </a:lnTo>
                  <a:lnTo>
                    <a:pt x="264" y="108"/>
                  </a:lnTo>
                  <a:lnTo>
                    <a:pt x="280" y="81"/>
                  </a:lnTo>
                  <a:lnTo>
                    <a:pt x="295" y="63"/>
                  </a:lnTo>
                  <a:lnTo>
                    <a:pt x="308" y="47"/>
                  </a:lnTo>
                  <a:lnTo>
                    <a:pt x="317" y="25"/>
                  </a:lnTo>
                  <a:lnTo>
                    <a:pt x="320" y="14"/>
                  </a:lnTo>
                  <a:lnTo>
                    <a:pt x="329" y="3"/>
                  </a:lnTo>
                  <a:lnTo>
                    <a:pt x="340" y="0"/>
                  </a:lnTo>
                  <a:lnTo>
                    <a:pt x="350" y="0"/>
                  </a:lnTo>
                  <a:lnTo>
                    <a:pt x="357" y="4"/>
                  </a:lnTo>
                  <a:lnTo>
                    <a:pt x="355" y="14"/>
                  </a:lnTo>
                  <a:lnTo>
                    <a:pt x="343" y="16"/>
                  </a:lnTo>
                  <a:lnTo>
                    <a:pt x="334" y="27"/>
                  </a:lnTo>
                  <a:lnTo>
                    <a:pt x="339" y="33"/>
                  </a:lnTo>
                  <a:lnTo>
                    <a:pt x="352" y="27"/>
                  </a:lnTo>
                  <a:lnTo>
                    <a:pt x="370" y="17"/>
                  </a:lnTo>
                  <a:lnTo>
                    <a:pt x="384" y="20"/>
                  </a:lnTo>
                  <a:lnTo>
                    <a:pt x="391" y="26"/>
                  </a:lnTo>
                  <a:lnTo>
                    <a:pt x="395" y="34"/>
                  </a:lnTo>
                  <a:lnTo>
                    <a:pt x="393" y="46"/>
                  </a:lnTo>
                  <a:lnTo>
                    <a:pt x="386" y="53"/>
                  </a:lnTo>
                  <a:lnTo>
                    <a:pt x="373" y="56"/>
                  </a:lnTo>
                  <a:lnTo>
                    <a:pt x="351" y="64"/>
                  </a:lnTo>
                  <a:lnTo>
                    <a:pt x="332" y="65"/>
                  </a:lnTo>
                  <a:lnTo>
                    <a:pt x="316" y="69"/>
                  </a:lnTo>
                  <a:lnTo>
                    <a:pt x="295" y="95"/>
                  </a:lnTo>
                  <a:lnTo>
                    <a:pt x="279" y="128"/>
                  </a:lnTo>
                  <a:lnTo>
                    <a:pt x="266" y="150"/>
                  </a:lnTo>
                  <a:lnTo>
                    <a:pt x="253" y="171"/>
                  </a:lnTo>
                  <a:lnTo>
                    <a:pt x="238" y="190"/>
                  </a:lnTo>
                  <a:lnTo>
                    <a:pt x="222" y="206"/>
                  </a:lnTo>
                  <a:lnTo>
                    <a:pt x="208" y="214"/>
                  </a:lnTo>
                  <a:lnTo>
                    <a:pt x="192" y="218"/>
                  </a:lnTo>
                  <a:lnTo>
                    <a:pt x="178" y="216"/>
                  </a:lnTo>
                  <a:lnTo>
                    <a:pt x="165" y="210"/>
                  </a:lnTo>
                  <a:lnTo>
                    <a:pt x="146" y="203"/>
                  </a:lnTo>
                  <a:lnTo>
                    <a:pt x="125" y="194"/>
                  </a:lnTo>
                  <a:lnTo>
                    <a:pt x="100" y="183"/>
                  </a:lnTo>
                  <a:lnTo>
                    <a:pt x="75" y="175"/>
                  </a:lnTo>
                  <a:lnTo>
                    <a:pt x="49" y="170"/>
                  </a:lnTo>
                  <a:lnTo>
                    <a:pt x="28" y="163"/>
                  </a:lnTo>
                  <a:lnTo>
                    <a:pt x="10" y="155"/>
                  </a:lnTo>
                  <a:lnTo>
                    <a:pt x="3" y="138"/>
                  </a:lnTo>
                  <a:lnTo>
                    <a:pt x="0" y="140"/>
                  </a:lnTo>
                  <a:lnTo>
                    <a:pt x="0" y="128"/>
                  </a:lnTo>
                  <a:lnTo>
                    <a:pt x="6" y="120"/>
                  </a:lnTo>
                  <a:lnTo>
                    <a:pt x="10" y="1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100" name="Freeform 36"/>
            <p:cNvSpPr>
              <a:spLocks/>
            </p:cNvSpPr>
            <p:nvPr/>
          </p:nvSpPr>
          <p:spPr bwMode="auto">
            <a:xfrm>
              <a:off x="2469" y="3140"/>
              <a:ext cx="392" cy="265"/>
            </a:xfrm>
            <a:custGeom>
              <a:avLst/>
              <a:gdLst>
                <a:gd name="T0" fmla="*/ 354 w 392"/>
                <a:gd name="T1" fmla="*/ 148 h 265"/>
                <a:gd name="T2" fmla="*/ 384 w 392"/>
                <a:gd name="T3" fmla="*/ 146 h 265"/>
                <a:gd name="T4" fmla="*/ 388 w 392"/>
                <a:gd name="T5" fmla="*/ 183 h 265"/>
                <a:gd name="T6" fmla="*/ 351 w 392"/>
                <a:gd name="T7" fmla="*/ 221 h 265"/>
                <a:gd name="T8" fmla="*/ 303 w 392"/>
                <a:gd name="T9" fmla="*/ 249 h 265"/>
                <a:gd name="T10" fmla="*/ 255 w 392"/>
                <a:gd name="T11" fmla="*/ 264 h 265"/>
                <a:gd name="T12" fmla="*/ 220 w 392"/>
                <a:gd name="T13" fmla="*/ 264 h 265"/>
                <a:gd name="T14" fmla="*/ 191 w 392"/>
                <a:gd name="T15" fmla="*/ 243 h 265"/>
                <a:gd name="T16" fmla="*/ 151 w 392"/>
                <a:gd name="T17" fmla="*/ 187 h 265"/>
                <a:gd name="T18" fmla="*/ 118 w 392"/>
                <a:gd name="T19" fmla="*/ 129 h 265"/>
                <a:gd name="T20" fmla="*/ 76 w 392"/>
                <a:gd name="T21" fmla="*/ 94 h 265"/>
                <a:gd name="T22" fmla="*/ 43 w 392"/>
                <a:gd name="T23" fmla="*/ 98 h 265"/>
                <a:gd name="T24" fmla="*/ 16 w 392"/>
                <a:gd name="T25" fmla="*/ 108 h 265"/>
                <a:gd name="T26" fmla="*/ 6 w 392"/>
                <a:gd name="T27" fmla="*/ 95 h 265"/>
                <a:gd name="T28" fmla="*/ 20 w 392"/>
                <a:gd name="T29" fmla="*/ 82 h 265"/>
                <a:gd name="T30" fmla="*/ 47 w 392"/>
                <a:gd name="T31" fmla="*/ 82 h 265"/>
                <a:gd name="T32" fmla="*/ 51 w 392"/>
                <a:gd name="T33" fmla="*/ 71 h 265"/>
                <a:gd name="T34" fmla="*/ 22 w 392"/>
                <a:gd name="T35" fmla="*/ 66 h 265"/>
                <a:gd name="T36" fmla="*/ 5 w 392"/>
                <a:gd name="T37" fmla="*/ 55 h 265"/>
                <a:gd name="T38" fmla="*/ 3 w 392"/>
                <a:gd name="T39" fmla="*/ 38 h 265"/>
                <a:gd name="T40" fmla="*/ 16 w 392"/>
                <a:gd name="T41" fmla="*/ 34 h 265"/>
                <a:gd name="T42" fmla="*/ 38 w 392"/>
                <a:gd name="T43" fmla="*/ 46 h 265"/>
                <a:gd name="T44" fmla="*/ 55 w 392"/>
                <a:gd name="T45" fmla="*/ 56 h 265"/>
                <a:gd name="T46" fmla="*/ 69 w 392"/>
                <a:gd name="T47" fmla="*/ 48 h 265"/>
                <a:gd name="T48" fmla="*/ 69 w 392"/>
                <a:gd name="T49" fmla="*/ 23 h 265"/>
                <a:gd name="T50" fmla="*/ 75 w 392"/>
                <a:gd name="T51" fmla="*/ 4 h 265"/>
                <a:gd name="T52" fmla="*/ 93 w 392"/>
                <a:gd name="T53" fmla="*/ 5 h 265"/>
                <a:gd name="T54" fmla="*/ 92 w 392"/>
                <a:gd name="T55" fmla="*/ 26 h 265"/>
                <a:gd name="T56" fmla="*/ 84 w 392"/>
                <a:gd name="T57" fmla="*/ 53 h 265"/>
                <a:gd name="T58" fmla="*/ 97 w 392"/>
                <a:gd name="T59" fmla="*/ 79 h 265"/>
                <a:gd name="T60" fmla="*/ 130 w 392"/>
                <a:gd name="T61" fmla="*/ 105 h 265"/>
                <a:gd name="T62" fmla="*/ 161 w 392"/>
                <a:gd name="T63" fmla="*/ 146 h 265"/>
                <a:gd name="T64" fmla="*/ 191 w 392"/>
                <a:gd name="T65" fmla="*/ 189 h 265"/>
                <a:gd name="T66" fmla="*/ 217 w 392"/>
                <a:gd name="T67" fmla="*/ 221 h 265"/>
                <a:gd name="T68" fmla="*/ 243 w 392"/>
                <a:gd name="T69" fmla="*/ 233 h 265"/>
                <a:gd name="T70" fmla="*/ 267 w 392"/>
                <a:gd name="T71" fmla="*/ 232 h 265"/>
                <a:gd name="T72" fmla="*/ 298 w 392"/>
                <a:gd name="T73" fmla="*/ 214 h 265"/>
                <a:gd name="T74" fmla="*/ 327 w 392"/>
                <a:gd name="T75" fmla="*/ 18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2" h="265">
                  <a:moveTo>
                    <a:pt x="338" y="174"/>
                  </a:moveTo>
                  <a:lnTo>
                    <a:pt x="354" y="148"/>
                  </a:lnTo>
                  <a:lnTo>
                    <a:pt x="365" y="142"/>
                  </a:lnTo>
                  <a:lnTo>
                    <a:pt x="384" y="146"/>
                  </a:lnTo>
                  <a:lnTo>
                    <a:pt x="392" y="161"/>
                  </a:lnTo>
                  <a:lnTo>
                    <a:pt x="388" y="183"/>
                  </a:lnTo>
                  <a:lnTo>
                    <a:pt x="374" y="202"/>
                  </a:lnTo>
                  <a:lnTo>
                    <a:pt x="351" y="221"/>
                  </a:lnTo>
                  <a:lnTo>
                    <a:pt x="326" y="236"/>
                  </a:lnTo>
                  <a:lnTo>
                    <a:pt x="303" y="249"/>
                  </a:lnTo>
                  <a:lnTo>
                    <a:pt x="277" y="261"/>
                  </a:lnTo>
                  <a:lnTo>
                    <a:pt x="255" y="264"/>
                  </a:lnTo>
                  <a:lnTo>
                    <a:pt x="236" y="265"/>
                  </a:lnTo>
                  <a:lnTo>
                    <a:pt x="220" y="264"/>
                  </a:lnTo>
                  <a:lnTo>
                    <a:pt x="206" y="256"/>
                  </a:lnTo>
                  <a:lnTo>
                    <a:pt x="191" y="243"/>
                  </a:lnTo>
                  <a:lnTo>
                    <a:pt x="168" y="215"/>
                  </a:lnTo>
                  <a:lnTo>
                    <a:pt x="151" y="187"/>
                  </a:lnTo>
                  <a:lnTo>
                    <a:pt x="135" y="158"/>
                  </a:lnTo>
                  <a:lnTo>
                    <a:pt x="118" y="129"/>
                  </a:lnTo>
                  <a:lnTo>
                    <a:pt x="96" y="105"/>
                  </a:lnTo>
                  <a:lnTo>
                    <a:pt x="76" y="94"/>
                  </a:lnTo>
                  <a:lnTo>
                    <a:pt x="62" y="93"/>
                  </a:lnTo>
                  <a:lnTo>
                    <a:pt x="43" y="98"/>
                  </a:lnTo>
                  <a:lnTo>
                    <a:pt x="29" y="105"/>
                  </a:lnTo>
                  <a:lnTo>
                    <a:pt x="16" y="108"/>
                  </a:lnTo>
                  <a:lnTo>
                    <a:pt x="7" y="105"/>
                  </a:lnTo>
                  <a:lnTo>
                    <a:pt x="6" y="95"/>
                  </a:lnTo>
                  <a:lnTo>
                    <a:pt x="10" y="89"/>
                  </a:lnTo>
                  <a:lnTo>
                    <a:pt x="20" y="82"/>
                  </a:lnTo>
                  <a:lnTo>
                    <a:pt x="33" y="81"/>
                  </a:lnTo>
                  <a:lnTo>
                    <a:pt x="47" y="82"/>
                  </a:lnTo>
                  <a:lnTo>
                    <a:pt x="54" y="79"/>
                  </a:lnTo>
                  <a:lnTo>
                    <a:pt x="51" y="71"/>
                  </a:lnTo>
                  <a:lnTo>
                    <a:pt x="38" y="66"/>
                  </a:lnTo>
                  <a:lnTo>
                    <a:pt x="22" y="66"/>
                  </a:lnTo>
                  <a:lnTo>
                    <a:pt x="13" y="62"/>
                  </a:lnTo>
                  <a:lnTo>
                    <a:pt x="5" y="55"/>
                  </a:lnTo>
                  <a:lnTo>
                    <a:pt x="0" y="45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6" y="34"/>
                  </a:lnTo>
                  <a:lnTo>
                    <a:pt x="27" y="39"/>
                  </a:lnTo>
                  <a:lnTo>
                    <a:pt x="38" y="46"/>
                  </a:lnTo>
                  <a:lnTo>
                    <a:pt x="46" y="54"/>
                  </a:lnTo>
                  <a:lnTo>
                    <a:pt x="55" y="56"/>
                  </a:lnTo>
                  <a:lnTo>
                    <a:pt x="64" y="55"/>
                  </a:lnTo>
                  <a:lnTo>
                    <a:pt x="69" y="48"/>
                  </a:lnTo>
                  <a:lnTo>
                    <a:pt x="73" y="36"/>
                  </a:lnTo>
                  <a:lnTo>
                    <a:pt x="69" y="23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0"/>
                  </a:lnTo>
                  <a:lnTo>
                    <a:pt x="93" y="5"/>
                  </a:lnTo>
                  <a:lnTo>
                    <a:pt x="96" y="15"/>
                  </a:lnTo>
                  <a:lnTo>
                    <a:pt x="92" y="26"/>
                  </a:lnTo>
                  <a:lnTo>
                    <a:pt x="87" y="36"/>
                  </a:lnTo>
                  <a:lnTo>
                    <a:pt x="84" y="53"/>
                  </a:lnTo>
                  <a:lnTo>
                    <a:pt x="85" y="66"/>
                  </a:lnTo>
                  <a:lnTo>
                    <a:pt x="97" y="79"/>
                  </a:lnTo>
                  <a:lnTo>
                    <a:pt x="116" y="91"/>
                  </a:lnTo>
                  <a:lnTo>
                    <a:pt x="130" y="105"/>
                  </a:lnTo>
                  <a:lnTo>
                    <a:pt x="145" y="124"/>
                  </a:lnTo>
                  <a:lnTo>
                    <a:pt x="161" y="146"/>
                  </a:lnTo>
                  <a:lnTo>
                    <a:pt x="175" y="168"/>
                  </a:lnTo>
                  <a:lnTo>
                    <a:pt x="191" y="189"/>
                  </a:lnTo>
                  <a:lnTo>
                    <a:pt x="207" y="210"/>
                  </a:lnTo>
                  <a:lnTo>
                    <a:pt x="217" y="221"/>
                  </a:lnTo>
                  <a:lnTo>
                    <a:pt x="230" y="228"/>
                  </a:lnTo>
                  <a:lnTo>
                    <a:pt x="243" y="233"/>
                  </a:lnTo>
                  <a:lnTo>
                    <a:pt x="254" y="234"/>
                  </a:lnTo>
                  <a:lnTo>
                    <a:pt x="267" y="232"/>
                  </a:lnTo>
                  <a:lnTo>
                    <a:pt x="281" y="225"/>
                  </a:lnTo>
                  <a:lnTo>
                    <a:pt x="298" y="214"/>
                  </a:lnTo>
                  <a:lnTo>
                    <a:pt x="312" y="200"/>
                  </a:lnTo>
                  <a:lnTo>
                    <a:pt x="327" y="185"/>
                  </a:lnTo>
                  <a:lnTo>
                    <a:pt x="338" y="1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101" name="Freeform 37"/>
            <p:cNvSpPr>
              <a:spLocks/>
            </p:cNvSpPr>
            <p:nvPr/>
          </p:nvSpPr>
          <p:spPr bwMode="auto">
            <a:xfrm>
              <a:off x="2507" y="3515"/>
              <a:ext cx="418" cy="244"/>
            </a:xfrm>
            <a:custGeom>
              <a:avLst/>
              <a:gdLst>
                <a:gd name="T0" fmla="*/ 354 w 418"/>
                <a:gd name="T1" fmla="*/ 77 h 244"/>
                <a:gd name="T2" fmla="*/ 362 w 418"/>
                <a:gd name="T3" fmla="*/ 30 h 244"/>
                <a:gd name="T4" fmla="*/ 379 w 418"/>
                <a:gd name="T5" fmla="*/ 0 h 244"/>
                <a:gd name="T6" fmla="*/ 399 w 418"/>
                <a:gd name="T7" fmla="*/ 2 h 244"/>
                <a:gd name="T8" fmla="*/ 411 w 418"/>
                <a:gd name="T9" fmla="*/ 14 h 244"/>
                <a:gd name="T10" fmla="*/ 418 w 418"/>
                <a:gd name="T11" fmla="*/ 34 h 244"/>
                <a:gd name="T12" fmla="*/ 414 w 418"/>
                <a:gd name="T13" fmla="*/ 64 h 244"/>
                <a:gd name="T14" fmla="*/ 410 w 418"/>
                <a:gd name="T15" fmla="*/ 81 h 244"/>
                <a:gd name="T16" fmla="*/ 403 w 418"/>
                <a:gd name="T17" fmla="*/ 113 h 244"/>
                <a:gd name="T18" fmla="*/ 393 w 418"/>
                <a:gd name="T19" fmla="*/ 141 h 244"/>
                <a:gd name="T20" fmla="*/ 383 w 418"/>
                <a:gd name="T21" fmla="*/ 165 h 244"/>
                <a:gd name="T22" fmla="*/ 369 w 418"/>
                <a:gd name="T23" fmla="*/ 188 h 244"/>
                <a:gd name="T24" fmla="*/ 352 w 418"/>
                <a:gd name="T25" fmla="*/ 215 h 244"/>
                <a:gd name="T26" fmla="*/ 336 w 418"/>
                <a:gd name="T27" fmla="*/ 232 h 244"/>
                <a:gd name="T28" fmla="*/ 324 w 418"/>
                <a:gd name="T29" fmla="*/ 240 h 244"/>
                <a:gd name="T30" fmla="*/ 305 w 418"/>
                <a:gd name="T31" fmla="*/ 244 h 244"/>
                <a:gd name="T32" fmla="*/ 285 w 418"/>
                <a:gd name="T33" fmla="*/ 237 h 244"/>
                <a:gd name="T34" fmla="*/ 261 w 418"/>
                <a:gd name="T35" fmla="*/ 223 h 244"/>
                <a:gd name="T36" fmla="*/ 236 w 418"/>
                <a:gd name="T37" fmla="*/ 203 h 244"/>
                <a:gd name="T38" fmla="*/ 211 w 418"/>
                <a:gd name="T39" fmla="*/ 178 h 244"/>
                <a:gd name="T40" fmla="*/ 188 w 418"/>
                <a:gd name="T41" fmla="*/ 148 h 244"/>
                <a:gd name="T42" fmla="*/ 170 w 418"/>
                <a:gd name="T43" fmla="*/ 123 h 244"/>
                <a:gd name="T44" fmla="*/ 149 w 418"/>
                <a:gd name="T45" fmla="*/ 106 h 244"/>
                <a:gd name="T46" fmla="*/ 129 w 418"/>
                <a:gd name="T47" fmla="*/ 96 h 244"/>
                <a:gd name="T48" fmla="*/ 114 w 418"/>
                <a:gd name="T49" fmla="*/ 94 h 244"/>
                <a:gd name="T50" fmla="*/ 92 w 418"/>
                <a:gd name="T51" fmla="*/ 97 h 244"/>
                <a:gd name="T52" fmla="*/ 69 w 418"/>
                <a:gd name="T53" fmla="*/ 111 h 244"/>
                <a:gd name="T54" fmla="*/ 45 w 418"/>
                <a:gd name="T55" fmla="*/ 125 h 244"/>
                <a:gd name="T56" fmla="*/ 23 w 418"/>
                <a:gd name="T57" fmla="*/ 128 h 244"/>
                <a:gd name="T58" fmla="*/ 10 w 418"/>
                <a:gd name="T59" fmla="*/ 120 h 244"/>
                <a:gd name="T60" fmla="*/ 0 w 418"/>
                <a:gd name="T61" fmla="*/ 108 h 244"/>
                <a:gd name="T62" fmla="*/ 3 w 418"/>
                <a:gd name="T63" fmla="*/ 95 h 244"/>
                <a:gd name="T64" fmla="*/ 11 w 418"/>
                <a:gd name="T65" fmla="*/ 91 h 244"/>
                <a:gd name="T66" fmla="*/ 21 w 418"/>
                <a:gd name="T67" fmla="*/ 94 h 244"/>
                <a:gd name="T68" fmla="*/ 18 w 418"/>
                <a:gd name="T69" fmla="*/ 95 h 244"/>
                <a:gd name="T70" fmla="*/ 37 w 418"/>
                <a:gd name="T71" fmla="*/ 100 h 244"/>
                <a:gd name="T72" fmla="*/ 57 w 418"/>
                <a:gd name="T73" fmla="*/ 93 h 244"/>
                <a:gd name="T74" fmla="*/ 75 w 418"/>
                <a:gd name="T75" fmla="*/ 76 h 244"/>
                <a:gd name="T76" fmla="*/ 93 w 418"/>
                <a:gd name="T77" fmla="*/ 62 h 244"/>
                <a:gd name="T78" fmla="*/ 105 w 418"/>
                <a:gd name="T79" fmla="*/ 46 h 244"/>
                <a:gd name="T80" fmla="*/ 122 w 418"/>
                <a:gd name="T81" fmla="*/ 40 h 244"/>
                <a:gd name="T82" fmla="*/ 135 w 418"/>
                <a:gd name="T83" fmla="*/ 43 h 244"/>
                <a:gd name="T84" fmla="*/ 144 w 418"/>
                <a:gd name="T85" fmla="*/ 58 h 244"/>
                <a:gd name="T86" fmla="*/ 159 w 418"/>
                <a:gd name="T87" fmla="*/ 78 h 244"/>
                <a:gd name="T88" fmla="*/ 183 w 418"/>
                <a:gd name="T89" fmla="*/ 96 h 244"/>
                <a:gd name="T90" fmla="*/ 211 w 418"/>
                <a:gd name="T91" fmla="*/ 114 h 244"/>
                <a:gd name="T92" fmla="*/ 234 w 418"/>
                <a:gd name="T93" fmla="*/ 132 h 244"/>
                <a:gd name="T94" fmla="*/ 257 w 418"/>
                <a:gd name="T95" fmla="*/ 155 h 244"/>
                <a:gd name="T96" fmla="*/ 277 w 418"/>
                <a:gd name="T97" fmla="*/ 172 h 244"/>
                <a:gd name="T98" fmla="*/ 296 w 418"/>
                <a:gd name="T99" fmla="*/ 184 h 244"/>
                <a:gd name="T100" fmla="*/ 309 w 418"/>
                <a:gd name="T101" fmla="*/ 186 h 244"/>
                <a:gd name="T102" fmla="*/ 315 w 418"/>
                <a:gd name="T103" fmla="*/ 180 h 244"/>
                <a:gd name="T104" fmla="*/ 324 w 418"/>
                <a:gd name="T105" fmla="*/ 170 h 244"/>
                <a:gd name="T106" fmla="*/ 335 w 418"/>
                <a:gd name="T107" fmla="*/ 145 h 244"/>
                <a:gd name="T108" fmla="*/ 344 w 418"/>
                <a:gd name="T109" fmla="*/ 118 h 244"/>
                <a:gd name="T110" fmla="*/ 350 w 418"/>
                <a:gd name="T111" fmla="*/ 96 h 244"/>
                <a:gd name="T112" fmla="*/ 354 w 418"/>
                <a:gd name="T113" fmla="*/ 7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8" h="244">
                  <a:moveTo>
                    <a:pt x="354" y="77"/>
                  </a:moveTo>
                  <a:lnTo>
                    <a:pt x="362" y="30"/>
                  </a:lnTo>
                  <a:lnTo>
                    <a:pt x="379" y="0"/>
                  </a:lnTo>
                  <a:lnTo>
                    <a:pt x="399" y="2"/>
                  </a:lnTo>
                  <a:lnTo>
                    <a:pt x="411" y="14"/>
                  </a:lnTo>
                  <a:lnTo>
                    <a:pt x="418" y="34"/>
                  </a:lnTo>
                  <a:lnTo>
                    <a:pt x="414" y="64"/>
                  </a:lnTo>
                  <a:lnTo>
                    <a:pt x="410" y="81"/>
                  </a:lnTo>
                  <a:lnTo>
                    <a:pt x="403" y="113"/>
                  </a:lnTo>
                  <a:lnTo>
                    <a:pt x="393" y="141"/>
                  </a:lnTo>
                  <a:lnTo>
                    <a:pt x="383" y="165"/>
                  </a:lnTo>
                  <a:lnTo>
                    <a:pt x="369" y="188"/>
                  </a:lnTo>
                  <a:lnTo>
                    <a:pt x="352" y="215"/>
                  </a:lnTo>
                  <a:lnTo>
                    <a:pt x="336" y="232"/>
                  </a:lnTo>
                  <a:lnTo>
                    <a:pt x="324" y="240"/>
                  </a:lnTo>
                  <a:lnTo>
                    <a:pt x="305" y="244"/>
                  </a:lnTo>
                  <a:lnTo>
                    <a:pt x="285" y="237"/>
                  </a:lnTo>
                  <a:lnTo>
                    <a:pt x="261" y="223"/>
                  </a:lnTo>
                  <a:lnTo>
                    <a:pt x="236" y="203"/>
                  </a:lnTo>
                  <a:lnTo>
                    <a:pt x="211" y="178"/>
                  </a:lnTo>
                  <a:lnTo>
                    <a:pt x="188" y="148"/>
                  </a:lnTo>
                  <a:lnTo>
                    <a:pt x="170" y="123"/>
                  </a:lnTo>
                  <a:lnTo>
                    <a:pt x="149" y="106"/>
                  </a:lnTo>
                  <a:lnTo>
                    <a:pt x="129" y="96"/>
                  </a:lnTo>
                  <a:lnTo>
                    <a:pt x="114" y="94"/>
                  </a:lnTo>
                  <a:lnTo>
                    <a:pt x="92" y="97"/>
                  </a:lnTo>
                  <a:lnTo>
                    <a:pt x="69" y="111"/>
                  </a:lnTo>
                  <a:lnTo>
                    <a:pt x="45" y="125"/>
                  </a:lnTo>
                  <a:lnTo>
                    <a:pt x="23" y="128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3" y="95"/>
                  </a:lnTo>
                  <a:lnTo>
                    <a:pt x="11" y="91"/>
                  </a:lnTo>
                  <a:lnTo>
                    <a:pt x="21" y="94"/>
                  </a:lnTo>
                  <a:lnTo>
                    <a:pt x="18" y="95"/>
                  </a:lnTo>
                  <a:lnTo>
                    <a:pt x="37" y="100"/>
                  </a:lnTo>
                  <a:lnTo>
                    <a:pt x="57" y="93"/>
                  </a:lnTo>
                  <a:lnTo>
                    <a:pt x="75" y="76"/>
                  </a:lnTo>
                  <a:lnTo>
                    <a:pt x="93" y="62"/>
                  </a:lnTo>
                  <a:lnTo>
                    <a:pt x="105" y="46"/>
                  </a:lnTo>
                  <a:lnTo>
                    <a:pt x="122" y="40"/>
                  </a:lnTo>
                  <a:lnTo>
                    <a:pt x="135" y="43"/>
                  </a:lnTo>
                  <a:lnTo>
                    <a:pt x="144" y="58"/>
                  </a:lnTo>
                  <a:lnTo>
                    <a:pt x="159" y="78"/>
                  </a:lnTo>
                  <a:lnTo>
                    <a:pt x="183" y="96"/>
                  </a:lnTo>
                  <a:lnTo>
                    <a:pt x="211" y="114"/>
                  </a:lnTo>
                  <a:lnTo>
                    <a:pt x="234" y="132"/>
                  </a:lnTo>
                  <a:lnTo>
                    <a:pt x="257" y="155"/>
                  </a:lnTo>
                  <a:lnTo>
                    <a:pt x="277" y="172"/>
                  </a:lnTo>
                  <a:lnTo>
                    <a:pt x="296" y="184"/>
                  </a:lnTo>
                  <a:lnTo>
                    <a:pt x="309" y="186"/>
                  </a:lnTo>
                  <a:lnTo>
                    <a:pt x="315" y="180"/>
                  </a:lnTo>
                  <a:lnTo>
                    <a:pt x="324" y="170"/>
                  </a:lnTo>
                  <a:lnTo>
                    <a:pt x="335" y="145"/>
                  </a:lnTo>
                  <a:lnTo>
                    <a:pt x="344" y="118"/>
                  </a:lnTo>
                  <a:lnTo>
                    <a:pt x="350" y="96"/>
                  </a:lnTo>
                  <a:lnTo>
                    <a:pt x="354" y="7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102" name="Freeform 38"/>
            <p:cNvSpPr>
              <a:spLocks/>
            </p:cNvSpPr>
            <p:nvPr/>
          </p:nvSpPr>
          <p:spPr bwMode="auto">
            <a:xfrm>
              <a:off x="2899" y="3442"/>
              <a:ext cx="381" cy="312"/>
            </a:xfrm>
            <a:custGeom>
              <a:avLst/>
              <a:gdLst>
                <a:gd name="T0" fmla="*/ 83 w 381"/>
                <a:gd name="T1" fmla="*/ 111 h 312"/>
                <a:gd name="T2" fmla="*/ 48 w 381"/>
                <a:gd name="T3" fmla="*/ 143 h 312"/>
                <a:gd name="T4" fmla="*/ 16 w 381"/>
                <a:gd name="T5" fmla="*/ 155 h 312"/>
                <a:gd name="T6" fmla="*/ 2 w 381"/>
                <a:gd name="T7" fmla="*/ 142 h 312"/>
                <a:gd name="T8" fmla="*/ 0 w 381"/>
                <a:gd name="T9" fmla="*/ 125 h 312"/>
                <a:gd name="T10" fmla="*/ 7 w 381"/>
                <a:gd name="T11" fmla="*/ 105 h 312"/>
                <a:gd name="T12" fmla="*/ 28 w 381"/>
                <a:gd name="T13" fmla="*/ 84 h 312"/>
                <a:gd name="T14" fmla="*/ 42 w 381"/>
                <a:gd name="T15" fmla="*/ 73 h 312"/>
                <a:gd name="T16" fmla="*/ 66 w 381"/>
                <a:gd name="T17" fmla="*/ 52 h 312"/>
                <a:gd name="T18" fmla="*/ 91 w 381"/>
                <a:gd name="T19" fmla="*/ 35 h 312"/>
                <a:gd name="T20" fmla="*/ 115 w 381"/>
                <a:gd name="T21" fmla="*/ 23 h 312"/>
                <a:gd name="T22" fmla="*/ 139 w 381"/>
                <a:gd name="T23" fmla="*/ 14 h 312"/>
                <a:gd name="T24" fmla="*/ 170 w 381"/>
                <a:gd name="T25" fmla="*/ 3 h 312"/>
                <a:gd name="T26" fmla="*/ 193 w 381"/>
                <a:gd name="T27" fmla="*/ 0 h 312"/>
                <a:gd name="T28" fmla="*/ 207 w 381"/>
                <a:gd name="T29" fmla="*/ 1 h 312"/>
                <a:gd name="T30" fmla="*/ 224 w 381"/>
                <a:gd name="T31" fmla="*/ 9 h 312"/>
                <a:gd name="T32" fmla="*/ 236 w 381"/>
                <a:gd name="T33" fmla="*/ 27 h 312"/>
                <a:gd name="T34" fmla="*/ 246 w 381"/>
                <a:gd name="T35" fmla="*/ 52 h 312"/>
                <a:gd name="T36" fmla="*/ 253 w 381"/>
                <a:gd name="T37" fmla="*/ 83 h 312"/>
                <a:gd name="T38" fmla="*/ 257 w 381"/>
                <a:gd name="T39" fmla="*/ 118 h 312"/>
                <a:gd name="T40" fmla="*/ 257 w 381"/>
                <a:gd name="T41" fmla="*/ 157 h 312"/>
                <a:gd name="T42" fmla="*/ 256 w 381"/>
                <a:gd name="T43" fmla="*/ 188 h 312"/>
                <a:gd name="T44" fmla="*/ 262 w 381"/>
                <a:gd name="T45" fmla="*/ 214 h 312"/>
                <a:gd name="T46" fmla="*/ 272 w 381"/>
                <a:gd name="T47" fmla="*/ 233 h 312"/>
                <a:gd name="T48" fmla="*/ 283 w 381"/>
                <a:gd name="T49" fmla="*/ 244 h 312"/>
                <a:gd name="T50" fmla="*/ 302 w 381"/>
                <a:gd name="T51" fmla="*/ 255 h 312"/>
                <a:gd name="T52" fmla="*/ 328 w 381"/>
                <a:gd name="T53" fmla="*/ 259 h 312"/>
                <a:gd name="T54" fmla="*/ 355 w 381"/>
                <a:gd name="T55" fmla="*/ 263 h 312"/>
                <a:gd name="T56" fmla="*/ 375 w 381"/>
                <a:gd name="T57" fmla="*/ 274 h 312"/>
                <a:gd name="T58" fmla="*/ 380 w 381"/>
                <a:gd name="T59" fmla="*/ 287 h 312"/>
                <a:gd name="T60" fmla="*/ 381 w 381"/>
                <a:gd name="T61" fmla="*/ 303 h 312"/>
                <a:gd name="T62" fmla="*/ 371 w 381"/>
                <a:gd name="T63" fmla="*/ 312 h 312"/>
                <a:gd name="T64" fmla="*/ 361 w 381"/>
                <a:gd name="T65" fmla="*/ 310 h 312"/>
                <a:gd name="T66" fmla="*/ 355 w 381"/>
                <a:gd name="T67" fmla="*/ 302 h 312"/>
                <a:gd name="T68" fmla="*/ 359 w 381"/>
                <a:gd name="T69" fmla="*/ 303 h 312"/>
                <a:gd name="T70" fmla="*/ 347 w 381"/>
                <a:gd name="T71" fmla="*/ 288 h 312"/>
                <a:gd name="T72" fmla="*/ 326 w 381"/>
                <a:gd name="T73" fmla="*/ 280 h 312"/>
                <a:gd name="T74" fmla="*/ 302 w 381"/>
                <a:gd name="T75" fmla="*/ 283 h 312"/>
                <a:gd name="T76" fmla="*/ 279 w 381"/>
                <a:gd name="T77" fmla="*/ 283 h 312"/>
                <a:gd name="T78" fmla="*/ 260 w 381"/>
                <a:gd name="T79" fmla="*/ 288 h 312"/>
                <a:gd name="T80" fmla="*/ 243 w 381"/>
                <a:gd name="T81" fmla="*/ 283 h 312"/>
                <a:gd name="T82" fmla="*/ 235 w 381"/>
                <a:gd name="T83" fmla="*/ 272 h 312"/>
                <a:gd name="T84" fmla="*/ 237 w 381"/>
                <a:gd name="T85" fmla="*/ 255 h 312"/>
                <a:gd name="T86" fmla="*/ 237 w 381"/>
                <a:gd name="T87" fmla="*/ 230 h 312"/>
                <a:gd name="T88" fmla="*/ 230 w 381"/>
                <a:gd name="T89" fmla="*/ 201 h 312"/>
                <a:gd name="T90" fmla="*/ 218 w 381"/>
                <a:gd name="T91" fmla="*/ 169 h 312"/>
                <a:gd name="T92" fmla="*/ 211 w 381"/>
                <a:gd name="T93" fmla="*/ 141 h 312"/>
                <a:gd name="T94" fmla="*/ 207 w 381"/>
                <a:gd name="T95" fmla="*/ 109 h 312"/>
                <a:gd name="T96" fmla="*/ 202 w 381"/>
                <a:gd name="T97" fmla="*/ 83 h 312"/>
                <a:gd name="T98" fmla="*/ 194 w 381"/>
                <a:gd name="T99" fmla="*/ 62 h 312"/>
                <a:gd name="T100" fmla="*/ 185 w 381"/>
                <a:gd name="T101" fmla="*/ 52 h 312"/>
                <a:gd name="T102" fmla="*/ 177 w 381"/>
                <a:gd name="T103" fmla="*/ 53 h 312"/>
                <a:gd name="T104" fmla="*/ 164 w 381"/>
                <a:gd name="T105" fmla="*/ 56 h 312"/>
                <a:gd name="T106" fmla="*/ 140 w 381"/>
                <a:gd name="T107" fmla="*/ 69 h 312"/>
                <a:gd name="T108" fmla="*/ 116 w 381"/>
                <a:gd name="T109" fmla="*/ 84 h 312"/>
                <a:gd name="T110" fmla="*/ 99 w 381"/>
                <a:gd name="T111" fmla="*/ 98 h 312"/>
                <a:gd name="T112" fmla="*/ 83 w 381"/>
                <a:gd name="T113" fmla="*/ 11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1" h="312">
                  <a:moveTo>
                    <a:pt x="83" y="111"/>
                  </a:moveTo>
                  <a:lnTo>
                    <a:pt x="48" y="143"/>
                  </a:lnTo>
                  <a:lnTo>
                    <a:pt x="16" y="155"/>
                  </a:lnTo>
                  <a:lnTo>
                    <a:pt x="2" y="142"/>
                  </a:lnTo>
                  <a:lnTo>
                    <a:pt x="0" y="125"/>
                  </a:lnTo>
                  <a:lnTo>
                    <a:pt x="7" y="105"/>
                  </a:lnTo>
                  <a:lnTo>
                    <a:pt x="28" y="84"/>
                  </a:lnTo>
                  <a:lnTo>
                    <a:pt x="42" y="73"/>
                  </a:lnTo>
                  <a:lnTo>
                    <a:pt x="66" y="52"/>
                  </a:lnTo>
                  <a:lnTo>
                    <a:pt x="91" y="35"/>
                  </a:lnTo>
                  <a:lnTo>
                    <a:pt x="115" y="23"/>
                  </a:lnTo>
                  <a:lnTo>
                    <a:pt x="139" y="14"/>
                  </a:lnTo>
                  <a:lnTo>
                    <a:pt x="170" y="3"/>
                  </a:lnTo>
                  <a:lnTo>
                    <a:pt x="193" y="0"/>
                  </a:lnTo>
                  <a:lnTo>
                    <a:pt x="207" y="1"/>
                  </a:lnTo>
                  <a:lnTo>
                    <a:pt x="224" y="9"/>
                  </a:lnTo>
                  <a:lnTo>
                    <a:pt x="236" y="27"/>
                  </a:lnTo>
                  <a:lnTo>
                    <a:pt x="246" y="52"/>
                  </a:lnTo>
                  <a:lnTo>
                    <a:pt x="253" y="83"/>
                  </a:lnTo>
                  <a:lnTo>
                    <a:pt x="257" y="118"/>
                  </a:lnTo>
                  <a:lnTo>
                    <a:pt x="257" y="157"/>
                  </a:lnTo>
                  <a:lnTo>
                    <a:pt x="256" y="188"/>
                  </a:lnTo>
                  <a:lnTo>
                    <a:pt x="262" y="214"/>
                  </a:lnTo>
                  <a:lnTo>
                    <a:pt x="272" y="233"/>
                  </a:lnTo>
                  <a:lnTo>
                    <a:pt x="283" y="244"/>
                  </a:lnTo>
                  <a:lnTo>
                    <a:pt x="302" y="255"/>
                  </a:lnTo>
                  <a:lnTo>
                    <a:pt x="328" y="259"/>
                  </a:lnTo>
                  <a:lnTo>
                    <a:pt x="355" y="263"/>
                  </a:lnTo>
                  <a:lnTo>
                    <a:pt x="375" y="274"/>
                  </a:lnTo>
                  <a:lnTo>
                    <a:pt x="380" y="287"/>
                  </a:lnTo>
                  <a:lnTo>
                    <a:pt x="381" y="303"/>
                  </a:lnTo>
                  <a:lnTo>
                    <a:pt x="371" y="312"/>
                  </a:lnTo>
                  <a:lnTo>
                    <a:pt x="361" y="310"/>
                  </a:lnTo>
                  <a:lnTo>
                    <a:pt x="355" y="302"/>
                  </a:lnTo>
                  <a:lnTo>
                    <a:pt x="359" y="303"/>
                  </a:lnTo>
                  <a:lnTo>
                    <a:pt x="347" y="288"/>
                  </a:lnTo>
                  <a:lnTo>
                    <a:pt x="326" y="280"/>
                  </a:lnTo>
                  <a:lnTo>
                    <a:pt x="302" y="283"/>
                  </a:lnTo>
                  <a:lnTo>
                    <a:pt x="279" y="283"/>
                  </a:lnTo>
                  <a:lnTo>
                    <a:pt x="260" y="288"/>
                  </a:lnTo>
                  <a:lnTo>
                    <a:pt x="243" y="283"/>
                  </a:lnTo>
                  <a:lnTo>
                    <a:pt x="235" y="272"/>
                  </a:lnTo>
                  <a:lnTo>
                    <a:pt x="237" y="255"/>
                  </a:lnTo>
                  <a:lnTo>
                    <a:pt x="237" y="230"/>
                  </a:lnTo>
                  <a:lnTo>
                    <a:pt x="230" y="201"/>
                  </a:lnTo>
                  <a:lnTo>
                    <a:pt x="218" y="169"/>
                  </a:lnTo>
                  <a:lnTo>
                    <a:pt x="211" y="141"/>
                  </a:lnTo>
                  <a:lnTo>
                    <a:pt x="207" y="109"/>
                  </a:lnTo>
                  <a:lnTo>
                    <a:pt x="202" y="83"/>
                  </a:lnTo>
                  <a:lnTo>
                    <a:pt x="194" y="62"/>
                  </a:lnTo>
                  <a:lnTo>
                    <a:pt x="185" y="52"/>
                  </a:lnTo>
                  <a:lnTo>
                    <a:pt x="177" y="53"/>
                  </a:lnTo>
                  <a:lnTo>
                    <a:pt x="164" y="56"/>
                  </a:lnTo>
                  <a:lnTo>
                    <a:pt x="140" y="69"/>
                  </a:lnTo>
                  <a:lnTo>
                    <a:pt x="116" y="84"/>
                  </a:lnTo>
                  <a:lnTo>
                    <a:pt x="99" y="98"/>
                  </a:lnTo>
                  <a:lnTo>
                    <a:pt x="83" y="1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0103" name="Group 39"/>
          <p:cNvGrpSpPr>
            <a:grpSpLocks/>
          </p:cNvGrpSpPr>
          <p:nvPr/>
        </p:nvGrpSpPr>
        <p:grpSpPr bwMode="auto">
          <a:xfrm>
            <a:off x="3438525" y="5808663"/>
            <a:ext cx="2263775" cy="590550"/>
            <a:chOff x="2166" y="3659"/>
            <a:chExt cx="1426" cy="372"/>
          </a:xfrm>
        </p:grpSpPr>
        <p:grpSp>
          <p:nvGrpSpPr>
            <p:cNvPr id="600104" name="Group 40"/>
            <p:cNvGrpSpPr>
              <a:grpSpLocks/>
            </p:cNvGrpSpPr>
            <p:nvPr/>
          </p:nvGrpSpPr>
          <p:grpSpPr bwMode="auto">
            <a:xfrm>
              <a:off x="2192" y="3659"/>
              <a:ext cx="1391" cy="352"/>
              <a:chOff x="2192" y="3659"/>
              <a:chExt cx="1391" cy="352"/>
            </a:xfrm>
          </p:grpSpPr>
          <p:grpSp>
            <p:nvGrpSpPr>
              <p:cNvPr id="600105" name="Group 41"/>
              <p:cNvGrpSpPr>
                <a:grpSpLocks/>
              </p:cNvGrpSpPr>
              <p:nvPr/>
            </p:nvGrpSpPr>
            <p:grpSpPr bwMode="auto">
              <a:xfrm>
                <a:off x="2192" y="3697"/>
                <a:ext cx="123" cy="127"/>
                <a:chOff x="2192" y="3697"/>
                <a:chExt cx="123" cy="127"/>
              </a:xfrm>
            </p:grpSpPr>
            <p:sp>
              <p:nvSpPr>
                <p:cNvPr id="600106" name="Freeform 42"/>
                <p:cNvSpPr>
                  <a:spLocks/>
                </p:cNvSpPr>
                <p:nvPr/>
              </p:nvSpPr>
              <p:spPr bwMode="auto">
                <a:xfrm>
                  <a:off x="2192" y="3697"/>
                  <a:ext cx="123" cy="127"/>
                </a:xfrm>
                <a:custGeom>
                  <a:avLst/>
                  <a:gdLst>
                    <a:gd name="T0" fmla="*/ 27 w 123"/>
                    <a:gd name="T1" fmla="*/ 29 h 127"/>
                    <a:gd name="T2" fmla="*/ 31 w 123"/>
                    <a:gd name="T3" fmla="*/ 11 h 127"/>
                    <a:gd name="T4" fmla="*/ 45 w 123"/>
                    <a:gd name="T5" fmla="*/ 0 h 127"/>
                    <a:gd name="T6" fmla="*/ 58 w 123"/>
                    <a:gd name="T7" fmla="*/ 0 h 127"/>
                    <a:gd name="T8" fmla="*/ 70 w 123"/>
                    <a:gd name="T9" fmla="*/ 9 h 127"/>
                    <a:gd name="T10" fmla="*/ 77 w 123"/>
                    <a:gd name="T11" fmla="*/ 24 h 127"/>
                    <a:gd name="T12" fmla="*/ 96 w 123"/>
                    <a:gd name="T13" fmla="*/ 20 h 127"/>
                    <a:gd name="T14" fmla="*/ 114 w 123"/>
                    <a:gd name="T15" fmla="*/ 26 h 127"/>
                    <a:gd name="T16" fmla="*/ 119 w 123"/>
                    <a:gd name="T17" fmla="*/ 27 h 127"/>
                    <a:gd name="T18" fmla="*/ 123 w 123"/>
                    <a:gd name="T19" fmla="*/ 43 h 127"/>
                    <a:gd name="T20" fmla="*/ 118 w 123"/>
                    <a:gd name="T21" fmla="*/ 58 h 127"/>
                    <a:gd name="T22" fmla="*/ 106 w 123"/>
                    <a:gd name="T23" fmla="*/ 71 h 127"/>
                    <a:gd name="T24" fmla="*/ 100 w 123"/>
                    <a:gd name="T25" fmla="*/ 74 h 127"/>
                    <a:gd name="T26" fmla="*/ 103 w 123"/>
                    <a:gd name="T27" fmla="*/ 87 h 127"/>
                    <a:gd name="T28" fmla="*/ 98 w 123"/>
                    <a:gd name="T29" fmla="*/ 103 h 127"/>
                    <a:gd name="T30" fmla="*/ 89 w 123"/>
                    <a:gd name="T31" fmla="*/ 114 h 127"/>
                    <a:gd name="T32" fmla="*/ 73 w 123"/>
                    <a:gd name="T33" fmla="*/ 124 h 127"/>
                    <a:gd name="T34" fmla="*/ 70 w 123"/>
                    <a:gd name="T35" fmla="*/ 127 h 127"/>
                    <a:gd name="T36" fmla="*/ 53 w 123"/>
                    <a:gd name="T37" fmla="*/ 125 h 127"/>
                    <a:gd name="T38" fmla="*/ 39 w 123"/>
                    <a:gd name="T39" fmla="*/ 114 h 127"/>
                    <a:gd name="T40" fmla="*/ 33 w 123"/>
                    <a:gd name="T41" fmla="*/ 110 h 127"/>
                    <a:gd name="T42" fmla="*/ 17 w 123"/>
                    <a:gd name="T43" fmla="*/ 109 h 127"/>
                    <a:gd name="T44" fmla="*/ 3 w 123"/>
                    <a:gd name="T45" fmla="*/ 93 h 127"/>
                    <a:gd name="T46" fmla="*/ 0 w 123"/>
                    <a:gd name="T47" fmla="*/ 76 h 127"/>
                    <a:gd name="T48" fmla="*/ 4 w 123"/>
                    <a:gd name="T49" fmla="*/ 59 h 127"/>
                    <a:gd name="T50" fmla="*/ 11 w 123"/>
                    <a:gd name="T51" fmla="*/ 55 h 127"/>
                    <a:gd name="T52" fmla="*/ 4 w 123"/>
                    <a:gd name="T53" fmla="*/ 43 h 127"/>
                    <a:gd name="T54" fmla="*/ 11 w 123"/>
                    <a:gd name="T55" fmla="*/ 33 h 127"/>
                    <a:gd name="T56" fmla="*/ 18 w 123"/>
                    <a:gd name="T57" fmla="*/ 29 h 127"/>
                    <a:gd name="T58" fmla="*/ 27 w 123"/>
                    <a:gd name="T59" fmla="*/ 2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3" h="127">
                      <a:moveTo>
                        <a:pt x="27" y="29"/>
                      </a:moveTo>
                      <a:lnTo>
                        <a:pt x="31" y="11"/>
                      </a:lnTo>
                      <a:lnTo>
                        <a:pt x="45" y="0"/>
                      </a:lnTo>
                      <a:lnTo>
                        <a:pt x="58" y="0"/>
                      </a:lnTo>
                      <a:lnTo>
                        <a:pt x="70" y="9"/>
                      </a:lnTo>
                      <a:lnTo>
                        <a:pt x="77" y="24"/>
                      </a:lnTo>
                      <a:lnTo>
                        <a:pt x="96" y="20"/>
                      </a:lnTo>
                      <a:lnTo>
                        <a:pt x="114" y="26"/>
                      </a:lnTo>
                      <a:lnTo>
                        <a:pt x="119" y="27"/>
                      </a:lnTo>
                      <a:lnTo>
                        <a:pt x="123" y="43"/>
                      </a:lnTo>
                      <a:lnTo>
                        <a:pt x="118" y="58"/>
                      </a:lnTo>
                      <a:lnTo>
                        <a:pt x="106" y="71"/>
                      </a:lnTo>
                      <a:lnTo>
                        <a:pt x="100" y="74"/>
                      </a:lnTo>
                      <a:lnTo>
                        <a:pt x="103" y="87"/>
                      </a:lnTo>
                      <a:lnTo>
                        <a:pt x="98" y="103"/>
                      </a:lnTo>
                      <a:lnTo>
                        <a:pt x="89" y="114"/>
                      </a:lnTo>
                      <a:lnTo>
                        <a:pt x="73" y="124"/>
                      </a:lnTo>
                      <a:lnTo>
                        <a:pt x="70" y="127"/>
                      </a:lnTo>
                      <a:lnTo>
                        <a:pt x="53" y="125"/>
                      </a:lnTo>
                      <a:lnTo>
                        <a:pt x="39" y="114"/>
                      </a:lnTo>
                      <a:lnTo>
                        <a:pt x="33" y="110"/>
                      </a:lnTo>
                      <a:lnTo>
                        <a:pt x="17" y="109"/>
                      </a:lnTo>
                      <a:lnTo>
                        <a:pt x="3" y="93"/>
                      </a:lnTo>
                      <a:lnTo>
                        <a:pt x="0" y="76"/>
                      </a:lnTo>
                      <a:lnTo>
                        <a:pt x="4" y="59"/>
                      </a:lnTo>
                      <a:lnTo>
                        <a:pt x="11" y="55"/>
                      </a:lnTo>
                      <a:lnTo>
                        <a:pt x="4" y="43"/>
                      </a:lnTo>
                      <a:lnTo>
                        <a:pt x="11" y="33"/>
                      </a:lnTo>
                      <a:lnTo>
                        <a:pt x="18" y="29"/>
                      </a:lnTo>
                      <a:lnTo>
                        <a:pt x="27" y="29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07" name="Freeform 43"/>
                <p:cNvSpPr>
                  <a:spLocks/>
                </p:cNvSpPr>
                <p:nvPr/>
              </p:nvSpPr>
              <p:spPr bwMode="auto">
                <a:xfrm>
                  <a:off x="2211" y="3707"/>
                  <a:ext cx="90" cy="102"/>
                </a:xfrm>
                <a:custGeom>
                  <a:avLst/>
                  <a:gdLst>
                    <a:gd name="T0" fmla="*/ 29 w 90"/>
                    <a:gd name="T1" fmla="*/ 47 h 102"/>
                    <a:gd name="T2" fmla="*/ 25 w 90"/>
                    <a:gd name="T3" fmla="*/ 33 h 102"/>
                    <a:gd name="T4" fmla="*/ 19 w 90"/>
                    <a:gd name="T5" fmla="*/ 20 h 102"/>
                    <a:gd name="T6" fmla="*/ 24 w 90"/>
                    <a:gd name="T7" fmla="*/ 8 h 102"/>
                    <a:gd name="T8" fmla="*/ 31 w 90"/>
                    <a:gd name="T9" fmla="*/ 0 h 102"/>
                    <a:gd name="T10" fmla="*/ 38 w 90"/>
                    <a:gd name="T11" fmla="*/ 3 h 102"/>
                    <a:gd name="T12" fmla="*/ 46 w 90"/>
                    <a:gd name="T13" fmla="*/ 7 h 102"/>
                    <a:gd name="T14" fmla="*/ 47 w 90"/>
                    <a:gd name="T15" fmla="*/ 18 h 102"/>
                    <a:gd name="T16" fmla="*/ 44 w 90"/>
                    <a:gd name="T17" fmla="*/ 29 h 102"/>
                    <a:gd name="T18" fmla="*/ 44 w 90"/>
                    <a:gd name="T19" fmla="*/ 39 h 102"/>
                    <a:gd name="T20" fmla="*/ 50 w 90"/>
                    <a:gd name="T21" fmla="*/ 36 h 102"/>
                    <a:gd name="T22" fmla="*/ 56 w 90"/>
                    <a:gd name="T23" fmla="*/ 27 h 102"/>
                    <a:gd name="T24" fmla="*/ 65 w 90"/>
                    <a:gd name="T25" fmla="*/ 21 h 102"/>
                    <a:gd name="T26" fmla="*/ 69 w 90"/>
                    <a:gd name="T27" fmla="*/ 21 h 102"/>
                    <a:gd name="T28" fmla="*/ 78 w 90"/>
                    <a:gd name="T29" fmla="*/ 20 h 102"/>
                    <a:gd name="T30" fmla="*/ 86 w 90"/>
                    <a:gd name="T31" fmla="*/ 26 h 102"/>
                    <a:gd name="T32" fmla="*/ 90 w 90"/>
                    <a:gd name="T33" fmla="*/ 38 h 102"/>
                    <a:gd name="T34" fmla="*/ 86 w 90"/>
                    <a:gd name="T35" fmla="*/ 49 h 102"/>
                    <a:gd name="T36" fmla="*/ 76 w 90"/>
                    <a:gd name="T37" fmla="*/ 56 h 102"/>
                    <a:gd name="T38" fmla="*/ 63 w 90"/>
                    <a:gd name="T39" fmla="*/ 56 h 102"/>
                    <a:gd name="T40" fmla="*/ 52 w 90"/>
                    <a:gd name="T41" fmla="*/ 54 h 102"/>
                    <a:gd name="T42" fmla="*/ 53 w 90"/>
                    <a:gd name="T43" fmla="*/ 63 h 102"/>
                    <a:gd name="T44" fmla="*/ 65 w 90"/>
                    <a:gd name="T45" fmla="*/ 65 h 102"/>
                    <a:gd name="T46" fmla="*/ 74 w 90"/>
                    <a:gd name="T47" fmla="*/ 72 h 102"/>
                    <a:gd name="T48" fmla="*/ 72 w 90"/>
                    <a:gd name="T49" fmla="*/ 87 h 102"/>
                    <a:gd name="T50" fmla="*/ 62 w 90"/>
                    <a:gd name="T51" fmla="*/ 99 h 102"/>
                    <a:gd name="T52" fmla="*/ 49 w 90"/>
                    <a:gd name="T53" fmla="*/ 102 h 102"/>
                    <a:gd name="T54" fmla="*/ 38 w 90"/>
                    <a:gd name="T55" fmla="*/ 96 h 102"/>
                    <a:gd name="T56" fmla="*/ 31 w 90"/>
                    <a:gd name="T57" fmla="*/ 86 h 102"/>
                    <a:gd name="T58" fmla="*/ 36 w 90"/>
                    <a:gd name="T59" fmla="*/ 75 h 102"/>
                    <a:gd name="T60" fmla="*/ 41 w 90"/>
                    <a:gd name="T61" fmla="*/ 65 h 102"/>
                    <a:gd name="T62" fmla="*/ 34 w 90"/>
                    <a:gd name="T63" fmla="*/ 61 h 102"/>
                    <a:gd name="T64" fmla="*/ 31 w 90"/>
                    <a:gd name="T65" fmla="*/ 73 h 102"/>
                    <a:gd name="T66" fmla="*/ 24 w 90"/>
                    <a:gd name="T67" fmla="*/ 83 h 102"/>
                    <a:gd name="T68" fmla="*/ 10 w 90"/>
                    <a:gd name="T69" fmla="*/ 84 h 102"/>
                    <a:gd name="T70" fmla="*/ 1 w 90"/>
                    <a:gd name="T71" fmla="*/ 77 h 102"/>
                    <a:gd name="T72" fmla="*/ 0 w 90"/>
                    <a:gd name="T73" fmla="*/ 67 h 102"/>
                    <a:gd name="T74" fmla="*/ 4 w 90"/>
                    <a:gd name="T75" fmla="*/ 59 h 102"/>
                    <a:gd name="T76" fmla="*/ 9 w 90"/>
                    <a:gd name="T77" fmla="*/ 53 h 102"/>
                    <a:gd name="T78" fmla="*/ 6 w 90"/>
                    <a:gd name="T79" fmla="*/ 43 h 102"/>
                    <a:gd name="T80" fmla="*/ 5 w 90"/>
                    <a:gd name="T81" fmla="*/ 34 h 102"/>
                    <a:gd name="T82" fmla="*/ 13 w 90"/>
                    <a:gd name="T83" fmla="*/ 33 h 102"/>
                    <a:gd name="T84" fmla="*/ 20 w 90"/>
                    <a:gd name="T85" fmla="*/ 37 h 102"/>
                    <a:gd name="T86" fmla="*/ 29 w 90"/>
                    <a:gd name="T87" fmla="*/ 47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0" h="102">
                      <a:moveTo>
                        <a:pt x="29" y="47"/>
                      </a:moveTo>
                      <a:lnTo>
                        <a:pt x="25" y="33"/>
                      </a:lnTo>
                      <a:lnTo>
                        <a:pt x="19" y="20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8" y="3"/>
                      </a:lnTo>
                      <a:lnTo>
                        <a:pt x="46" y="7"/>
                      </a:lnTo>
                      <a:lnTo>
                        <a:pt x="47" y="18"/>
                      </a:lnTo>
                      <a:lnTo>
                        <a:pt x="44" y="29"/>
                      </a:lnTo>
                      <a:lnTo>
                        <a:pt x="44" y="39"/>
                      </a:lnTo>
                      <a:lnTo>
                        <a:pt x="50" y="36"/>
                      </a:lnTo>
                      <a:lnTo>
                        <a:pt x="56" y="27"/>
                      </a:lnTo>
                      <a:lnTo>
                        <a:pt x="65" y="21"/>
                      </a:lnTo>
                      <a:lnTo>
                        <a:pt x="69" y="21"/>
                      </a:lnTo>
                      <a:lnTo>
                        <a:pt x="78" y="20"/>
                      </a:lnTo>
                      <a:lnTo>
                        <a:pt x="86" y="26"/>
                      </a:lnTo>
                      <a:lnTo>
                        <a:pt x="90" y="38"/>
                      </a:lnTo>
                      <a:lnTo>
                        <a:pt x="86" y="49"/>
                      </a:lnTo>
                      <a:lnTo>
                        <a:pt x="76" y="56"/>
                      </a:lnTo>
                      <a:lnTo>
                        <a:pt x="63" y="56"/>
                      </a:lnTo>
                      <a:lnTo>
                        <a:pt x="52" y="54"/>
                      </a:lnTo>
                      <a:lnTo>
                        <a:pt x="53" y="63"/>
                      </a:lnTo>
                      <a:lnTo>
                        <a:pt x="65" y="65"/>
                      </a:lnTo>
                      <a:lnTo>
                        <a:pt x="74" y="72"/>
                      </a:lnTo>
                      <a:lnTo>
                        <a:pt x="72" y="87"/>
                      </a:lnTo>
                      <a:lnTo>
                        <a:pt x="62" y="99"/>
                      </a:lnTo>
                      <a:lnTo>
                        <a:pt x="49" y="102"/>
                      </a:lnTo>
                      <a:lnTo>
                        <a:pt x="38" y="96"/>
                      </a:lnTo>
                      <a:lnTo>
                        <a:pt x="31" y="86"/>
                      </a:lnTo>
                      <a:lnTo>
                        <a:pt x="36" y="75"/>
                      </a:lnTo>
                      <a:lnTo>
                        <a:pt x="41" y="65"/>
                      </a:lnTo>
                      <a:lnTo>
                        <a:pt x="34" y="61"/>
                      </a:lnTo>
                      <a:lnTo>
                        <a:pt x="31" y="73"/>
                      </a:lnTo>
                      <a:lnTo>
                        <a:pt x="24" y="83"/>
                      </a:lnTo>
                      <a:lnTo>
                        <a:pt x="10" y="84"/>
                      </a:lnTo>
                      <a:lnTo>
                        <a:pt x="1" y="77"/>
                      </a:lnTo>
                      <a:lnTo>
                        <a:pt x="0" y="67"/>
                      </a:lnTo>
                      <a:lnTo>
                        <a:pt x="4" y="59"/>
                      </a:lnTo>
                      <a:lnTo>
                        <a:pt x="9" y="53"/>
                      </a:lnTo>
                      <a:lnTo>
                        <a:pt x="6" y="43"/>
                      </a:lnTo>
                      <a:lnTo>
                        <a:pt x="5" y="34"/>
                      </a:lnTo>
                      <a:lnTo>
                        <a:pt x="13" y="33"/>
                      </a:lnTo>
                      <a:lnTo>
                        <a:pt x="20" y="37"/>
                      </a:lnTo>
                      <a:lnTo>
                        <a:pt x="29" y="47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08" name="Freeform 44"/>
                <p:cNvSpPr>
                  <a:spLocks/>
                </p:cNvSpPr>
                <p:nvPr/>
              </p:nvSpPr>
              <p:spPr bwMode="auto">
                <a:xfrm>
                  <a:off x="2242" y="3748"/>
                  <a:ext cx="20" cy="19"/>
                </a:xfrm>
                <a:custGeom>
                  <a:avLst/>
                  <a:gdLst>
                    <a:gd name="T0" fmla="*/ 0 w 20"/>
                    <a:gd name="T1" fmla="*/ 5 h 19"/>
                    <a:gd name="T2" fmla="*/ 10 w 20"/>
                    <a:gd name="T3" fmla="*/ 0 h 19"/>
                    <a:gd name="T4" fmla="*/ 17 w 20"/>
                    <a:gd name="T5" fmla="*/ 2 h 19"/>
                    <a:gd name="T6" fmla="*/ 20 w 20"/>
                    <a:gd name="T7" fmla="*/ 13 h 19"/>
                    <a:gd name="T8" fmla="*/ 12 w 20"/>
                    <a:gd name="T9" fmla="*/ 19 h 19"/>
                    <a:gd name="T10" fmla="*/ 2 w 20"/>
                    <a:gd name="T11" fmla="*/ 14 h 19"/>
                    <a:gd name="T12" fmla="*/ 0 w 20"/>
                    <a:gd name="T13" fmla="*/ 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0" y="5"/>
                      </a:move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0" y="13"/>
                      </a:lnTo>
                      <a:lnTo>
                        <a:pt x="12" y="19"/>
                      </a:lnTo>
                      <a:lnTo>
                        <a:pt x="2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0109" name="Group 45"/>
              <p:cNvGrpSpPr>
                <a:grpSpLocks/>
              </p:cNvGrpSpPr>
              <p:nvPr/>
            </p:nvGrpSpPr>
            <p:grpSpPr bwMode="auto">
              <a:xfrm>
                <a:off x="2251" y="3868"/>
                <a:ext cx="142" cy="118"/>
                <a:chOff x="2251" y="3868"/>
                <a:chExt cx="142" cy="118"/>
              </a:xfrm>
            </p:grpSpPr>
            <p:sp>
              <p:nvSpPr>
                <p:cNvPr id="600110" name="Freeform 46"/>
                <p:cNvSpPr>
                  <a:spLocks/>
                </p:cNvSpPr>
                <p:nvPr/>
              </p:nvSpPr>
              <p:spPr bwMode="auto">
                <a:xfrm>
                  <a:off x="2251" y="3868"/>
                  <a:ext cx="142" cy="118"/>
                </a:xfrm>
                <a:custGeom>
                  <a:avLst/>
                  <a:gdLst>
                    <a:gd name="T0" fmla="*/ 48 w 142"/>
                    <a:gd name="T1" fmla="*/ 19 h 118"/>
                    <a:gd name="T2" fmla="*/ 59 w 142"/>
                    <a:gd name="T3" fmla="*/ 5 h 118"/>
                    <a:gd name="T4" fmla="*/ 76 w 142"/>
                    <a:gd name="T5" fmla="*/ 0 h 118"/>
                    <a:gd name="T6" fmla="*/ 90 w 142"/>
                    <a:gd name="T7" fmla="*/ 4 h 118"/>
                    <a:gd name="T8" fmla="*/ 99 w 142"/>
                    <a:gd name="T9" fmla="*/ 16 h 118"/>
                    <a:gd name="T10" fmla="*/ 101 w 142"/>
                    <a:gd name="T11" fmla="*/ 31 h 118"/>
                    <a:gd name="T12" fmla="*/ 121 w 142"/>
                    <a:gd name="T13" fmla="*/ 34 h 118"/>
                    <a:gd name="T14" fmla="*/ 137 w 142"/>
                    <a:gd name="T15" fmla="*/ 45 h 118"/>
                    <a:gd name="T16" fmla="*/ 142 w 142"/>
                    <a:gd name="T17" fmla="*/ 47 h 118"/>
                    <a:gd name="T18" fmla="*/ 140 w 142"/>
                    <a:gd name="T19" fmla="*/ 63 h 118"/>
                    <a:gd name="T20" fmla="*/ 129 w 142"/>
                    <a:gd name="T21" fmla="*/ 73 h 118"/>
                    <a:gd name="T22" fmla="*/ 113 w 142"/>
                    <a:gd name="T23" fmla="*/ 81 h 118"/>
                    <a:gd name="T24" fmla="*/ 105 w 142"/>
                    <a:gd name="T25" fmla="*/ 82 h 118"/>
                    <a:gd name="T26" fmla="*/ 104 w 142"/>
                    <a:gd name="T27" fmla="*/ 94 h 118"/>
                    <a:gd name="T28" fmla="*/ 93 w 142"/>
                    <a:gd name="T29" fmla="*/ 106 h 118"/>
                    <a:gd name="T30" fmla="*/ 79 w 142"/>
                    <a:gd name="T31" fmla="*/ 113 h 118"/>
                    <a:gd name="T32" fmla="*/ 60 w 142"/>
                    <a:gd name="T33" fmla="*/ 117 h 118"/>
                    <a:gd name="T34" fmla="*/ 56 w 142"/>
                    <a:gd name="T35" fmla="*/ 118 h 118"/>
                    <a:gd name="T36" fmla="*/ 40 w 142"/>
                    <a:gd name="T37" fmla="*/ 111 h 118"/>
                    <a:gd name="T38" fmla="*/ 29 w 142"/>
                    <a:gd name="T39" fmla="*/ 98 h 118"/>
                    <a:gd name="T40" fmla="*/ 25 w 142"/>
                    <a:gd name="T41" fmla="*/ 92 h 118"/>
                    <a:gd name="T42" fmla="*/ 9 w 142"/>
                    <a:gd name="T43" fmla="*/ 85 h 118"/>
                    <a:gd name="T44" fmla="*/ 0 w 142"/>
                    <a:gd name="T45" fmla="*/ 67 h 118"/>
                    <a:gd name="T46" fmla="*/ 5 w 142"/>
                    <a:gd name="T47" fmla="*/ 52 h 118"/>
                    <a:gd name="T48" fmla="*/ 14 w 142"/>
                    <a:gd name="T49" fmla="*/ 39 h 118"/>
                    <a:gd name="T50" fmla="*/ 22 w 142"/>
                    <a:gd name="T51" fmla="*/ 37 h 118"/>
                    <a:gd name="T52" fmla="*/ 19 w 142"/>
                    <a:gd name="T53" fmla="*/ 24 h 118"/>
                    <a:gd name="T54" fmla="*/ 30 w 142"/>
                    <a:gd name="T55" fmla="*/ 18 h 118"/>
                    <a:gd name="T56" fmla="*/ 40 w 142"/>
                    <a:gd name="T57" fmla="*/ 17 h 118"/>
                    <a:gd name="T58" fmla="*/ 48 w 142"/>
                    <a:gd name="T59" fmla="*/ 1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42" h="118">
                      <a:moveTo>
                        <a:pt x="48" y="19"/>
                      </a:moveTo>
                      <a:lnTo>
                        <a:pt x="59" y="5"/>
                      </a:lnTo>
                      <a:lnTo>
                        <a:pt x="76" y="0"/>
                      </a:lnTo>
                      <a:lnTo>
                        <a:pt x="90" y="4"/>
                      </a:lnTo>
                      <a:lnTo>
                        <a:pt x="99" y="16"/>
                      </a:lnTo>
                      <a:lnTo>
                        <a:pt x="101" y="31"/>
                      </a:lnTo>
                      <a:lnTo>
                        <a:pt x="121" y="34"/>
                      </a:lnTo>
                      <a:lnTo>
                        <a:pt x="137" y="45"/>
                      </a:lnTo>
                      <a:lnTo>
                        <a:pt x="142" y="47"/>
                      </a:lnTo>
                      <a:lnTo>
                        <a:pt x="140" y="63"/>
                      </a:lnTo>
                      <a:lnTo>
                        <a:pt x="129" y="73"/>
                      </a:lnTo>
                      <a:lnTo>
                        <a:pt x="113" y="81"/>
                      </a:lnTo>
                      <a:lnTo>
                        <a:pt x="105" y="82"/>
                      </a:lnTo>
                      <a:lnTo>
                        <a:pt x="104" y="94"/>
                      </a:lnTo>
                      <a:lnTo>
                        <a:pt x="93" y="106"/>
                      </a:lnTo>
                      <a:lnTo>
                        <a:pt x="79" y="113"/>
                      </a:lnTo>
                      <a:lnTo>
                        <a:pt x="60" y="117"/>
                      </a:lnTo>
                      <a:lnTo>
                        <a:pt x="56" y="118"/>
                      </a:lnTo>
                      <a:lnTo>
                        <a:pt x="40" y="111"/>
                      </a:lnTo>
                      <a:lnTo>
                        <a:pt x="29" y="98"/>
                      </a:lnTo>
                      <a:lnTo>
                        <a:pt x="25" y="92"/>
                      </a:lnTo>
                      <a:lnTo>
                        <a:pt x="9" y="85"/>
                      </a:lnTo>
                      <a:lnTo>
                        <a:pt x="0" y="67"/>
                      </a:lnTo>
                      <a:lnTo>
                        <a:pt x="5" y="52"/>
                      </a:lnTo>
                      <a:lnTo>
                        <a:pt x="14" y="39"/>
                      </a:lnTo>
                      <a:lnTo>
                        <a:pt x="22" y="37"/>
                      </a:lnTo>
                      <a:lnTo>
                        <a:pt x="19" y="24"/>
                      </a:lnTo>
                      <a:lnTo>
                        <a:pt x="30" y="18"/>
                      </a:lnTo>
                      <a:lnTo>
                        <a:pt x="40" y="17"/>
                      </a:lnTo>
                      <a:lnTo>
                        <a:pt x="48" y="19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11" name="Freeform 47"/>
                <p:cNvSpPr>
                  <a:spLocks/>
                </p:cNvSpPr>
                <p:nvPr/>
              </p:nvSpPr>
              <p:spPr bwMode="auto">
                <a:xfrm>
                  <a:off x="2271" y="3878"/>
                  <a:ext cx="104" cy="95"/>
                </a:xfrm>
                <a:custGeom>
                  <a:avLst/>
                  <a:gdLst>
                    <a:gd name="T0" fmla="*/ 39 w 104"/>
                    <a:gd name="T1" fmla="*/ 39 h 95"/>
                    <a:gd name="T2" fmla="*/ 41 w 104"/>
                    <a:gd name="T3" fmla="*/ 26 h 95"/>
                    <a:gd name="T4" fmla="*/ 39 w 104"/>
                    <a:gd name="T5" fmla="*/ 13 h 95"/>
                    <a:gd name="T6" fmla="*/ 49 w 104"/>
                    <a:gd name="T7" fmla="*/ 5 h 95"/>
                    <a:gd name="T8" fmla="*/ 58 w 104"/>
                    <a:gd name="T9" fmla="*/ 0 h 95"/>
                    <a:gd name="T10" fmla="*/ 65 w 104"/>
                    <a:gd name="T11" fmla="*/ 5 h 95"/>
                    <a:gd name="T12" fmla="*/ 70 w 104"/>
                    <a:gd name="T13" fmla="*/ 11 h 95"/>
                    <a:gd name="T14" fmla="*/ 68 w 104"/>
                    <a:gd name="T15" fmla="*/ 20 h 95"/>
                    <a:gd name="T16" fmla="*/ 61 w 104"/>
                    <a:gd name="T17" fmla="*/ 29 h 95"/>
                    <a:gd name="T18" fmla="*/ 57 w 104"/>
                    <a:gd name="T19" fmla="*/ 38 h 95"/>
                    <a:gd name="T20" fmla="*/ 65 w 104"/>
                    <a:gd name="T21" fmla="*/ 37 h 95"/>
                    <a:gd name="T22" fmla="*/ 75 w 104"/>
                    <a:gd name="T23" fmla="*/ 31 h 95"/>
                    <a:gd name="T24" fmla="*/ 85 w 104"/>
                    <a:gd name="T25" fmla="*/ 29 h 95"/>
                    <a:gd name="T26" fmla="*/ 89 w 104"/>
                    <a:gd name="T27" fmla="*/ 30 h 95"/>
                    <a:gd name="T28" fmla="*/ 99 w 104"/>
                    <a:gd name="T29" fmla="*/ 32 h 95"/>
                    <a:gd name="T30" fmla="*/ 104 w 104"/>
                    <a:gd name="T31" fmla="*/ 39 h 95"/>
                    <a:gd name="T32" fmla="*/ 104 w 104"/>
                    <a:gd name="T33" fmla="*/ 51 h 95"/>
                    <a:gd name="T34" fmla="*/ 96 w 104"/>
                    <a:gd name="T35" fmla="*/ 60 h 95"/>
                    <a:gd name="T36" fmla="*/ 84 w 104"/>
                    <a:gd name="T37" fmla="*/ 62 h 95"/>
                    <a:gd name="T38" fmla="*/ 70 w 104"/>
                    <a:gd name="T39" fmla="*/ 59 h 95"/>
                    <a:gd name="T40" fmla="*/ 60 w 104"/>
                    <a:gd name="T41" fmla="*/ 53 h 95"/>
                    <a:gd name="T42" fmla="*/ 58 w 104"/>
                    <a:gd name="T43" fmla="*/ 61 h 95"/>
                    <a:gd name="T44" fmla="*/ 69 w 104"/>
                    <a:gd name="T45" fmla="*/ 67 h 95"/>
                    <a:gd name="T46" fmla="*/ 76 w 104"/>
                    <a:gd name="T47" fmla="*/ 75 h 95"/>
                    <a:gd name="T48" fmla="*/ 68 w 104"/>
                    <a:gd name="T49" fmla="*/ 87 h 95"/>
                    <a:gd name="T50" fmla="*/ 54 w 104"/>
                    <a:gd name="T51" fmla="*/ 95 h 95"/>
                    <a:gd name="T52" fmla="*/ 39 w 104"/>
                    <a:gd name="T53" fmla="*/ 93 h 95"/>
                    <a:gd name="T54" fmla="*/ 31 w 104"/>
                    <a:gd name="T55" fmla="*/ 85 h 95"/>
                    <a:gd name="T56" fmla="*/ 27 w 104"/>
                    <a:gd name="T57" fmla="*/ 74 h 95"/>
                    <a:gd name="T58" fmla="*/ 37 w 104"/>
                    <a:gd name="T59" fmla="*/ 66 h 95"/>
                    <a:gd name="T60" fmla="*/ 45 w 104"/>
                    <a:gd name="T61" fmla="*/ 59 h 95"/>
                    <a:gd name="T62" fmla="*/ 39 w 104"/>
                    <a:gd name="T63" fmla="*/ 54 h 95"/>
                    <a:gd name="T64" fmla="*/ 33 w 104"/>
                    <a:gd name="T65" fmla="*/ 63 h 95"/>
                    <a:gd name="T66" fmla="*/ 22 w 104"/>
                    <a:gd name="T67" fmla="*/ 69 h 95"/>
                    <a:gd name="T68" fmla="*/ 7 w 104"/>
                    <a:gd name="T69" fmla="*/ 66 h 95"/>
                    <a:gd name="T70" fmla="*/ 0 w 104"/>
                    <a:gd name="T71" fmla="*/ 56 h 95"/>
                    <a:gd name="T72" fmla="*/ 3 w 104"/>
                    <a:gd name="T73" fmla="*/ 48 h 95"/>
                    <a:gd name="T74" fmla="*/ 10 w 104"/>
                    <a:gd name="T75" fmla="*/ 42 h 95"/>
                    <a:gd name="T76" fmla="*/ 18 w 104"/>
                    <a:gd name="T77" fmla="*/ 38 h 95"/>
                    <a:gd name="T78" fmla="*/ 18 w 104"/>
                    <a:gd name="T79" fmla="*/ 29 h 95"/>
                    <a:gd name="T80" fmla="*/ 20 w 104"/>
                    <a:gd name="T81" fmla="*/ 21 h 95"/>
                    <a:gd name="T82" fmla="*/ 29 w 104"/>
                    <a:gd name="T83" fmla="*/ 23 h 95"/>
                    <a:gd name="T84" fmla="*/ 34 w 104"/>
                    <a:gd name="T85" fmla="*/ 29 h 95"/>
                    <a:gd name="T86" fmla="*/ 39 w 104"/>
                    <a:gd name="T87" fmla="*/ 39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4" h="95">
                      <a:moveTo>
                        <a:pt x="39" y="39"/>
                      </a:moveTo>
                      <a:lnTo>
                        <a:pt x="41" y="26"/>
                      </a:lnTo>
                      <a:lnTo>
                        <a:pt x="39" y="13"/>
                      </a:lnTo>
                      <a:lnTo>
                        <a:pt x="49" y="5"/>
                      </a:lnTo>
                      <a:lnTo>
                        <a:pt x="58" y="0"/>
                      </a:lnTo>
                      <a:lnTo>
                        <a:pt x="65" y="5"/>
                      </a:lnTo>
                      <a:lnTo>
                        <a:pt x="70" y="11"/>
                      </a:lnTo>
                      <a:lnTo>
                        <a:pt x="68" y="20"/>
                      </a:lnTo>
                      <a:lnTo>
                        <a:pt x="61" y="29"/>
                      </a:lnTo>
                      <a:lnTo>
                        <a:pt x="57" y="38"/>
                      </a:lnTo>
                      <a:lnTo>
                        <a:pt x="65" y="37"/>
                      </a:lnTo>
                      <a:lnTo>
                        <a:pt x="75" y="31"/>
                      </a:lnTo>
                      <a:lnTo>
                        <a:pt x="85" y="29"/>
                      </a:lnTo>
                      <a:lnTo>
                        <a:pt x="89" y="30"/>
                      </a:lnTo>
                      <a:lnTo>
                        <a:pt x="99" y="32"/>
                      </a:lnTo>
                      <a:lnTo>
                        <a:pt x="104" y="39"/>
                      </a:lnTo>
                      <a:lnTo>
                        <a:pt x="104" y="51"/>
                      </a:lnTo>
                      <a:lnTo>
                        <a:pt x="96" y="60"/>
                      </a:lnTo>
                      <a:lnTo>
                        <a:pt x="84" y="62"/>
                      </a:lnTo>
                      <a:lnTo>
                        <a:pt x="70" y="59"/>
                      </a:lnTo>
                      <a:lnTo>
                        <a:pt x="60" y="53"/>
                      </a:lnTo>
                      <a:lnTo>
                        <a:pt x="58" y="61"/>
                      </a:lnTo>
                      <a:lnTo>
                        <a:pt x="69" y="67"/>
                      </a:lnTo>
                      <a:lnTo>
                        <a:pt x="76" y="75"/>
                      </a:lnTo>
                      <a:lnTo>
                        <a:pt x="68" y="87"/>
                      </a:lnTo>
                      <a:lnTo>
                        <a:pt x="54" y="95"/>
                      </a:lnTo>
                      <a:lnTo>
                        <a:pt x="39" y="93"/>
                      </a:lnTo>
                      <a:lnTo>
                        <a:pt x="31" y="85"/>
                      </a:lnTo>
                      <a:lnTo>
                        <a:pt x="27" y="74"/>
                      </a:lnTo>
                      <a:lnTo>
                        <a:pt x="37" y="66"/>
                      </a:lnTo>
                      <a:lnTo>
                        <a:pt x="45" y="59"/>
                      </a:lnTo>
                      <a:lnTo>
                        <a:pt x="39" y="54"/>
                      </a:lnTo>
                      <a:lnTo>
                        <a:pt x="33" y="63"/>
                      </a:lnTo>
                      <a:lnTo>
                        <a:pt x="22" y="69"/>
                      </a:lnTo>
                      <a:lnTo>
                        <a:pt x="7" y="66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10" y="42"/>
                      </a:lnTo>
                      <a:lnTo>
                        <a:pt x="18" y="38"/>
                      </a:lnTo>
                      <a:lnTo>
                        <a:pt x="18" y="29"/>
                      </a:lnTo>
                      <a:lnTo>
                        <a:pt x="20" y="21"/>
                      </a:lnTo>
                      <a:lnTo>
                        <a:pt x="29" y="23"/>
                      </a:lnTo>
                      <a:lnTo>
                        <a:pt x="34" y="29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12" name="Freeform 48"/>
                <p:cNvSpPr>
                  <a:spLocks/>
                </p:cNvSpPr>
                <p:nvPr/>
              </p:nvSpPr>
              <p:spPr bwMode="auto">
                <a:xfrm>
                  <a:off x="2310" y="3916"/>
                  <a:ext cx="20" cy="18"/>
                </a:xfrm>
                <a:custGeom>
                  <a:avLst/>
                  <a:gdLst>
                    <a:gd name="T0" fmla="*/ 2 w 20"/>
                    <a:gd name="T1" fmla="*/ 3 h 18"/>
                    <a:gd name="T2" fmla="*/ 14 w 20"/>
                    <a:gd name="T3" fmla="*/ 0 h 18"/>
                    <a:gd name="T4" fmla="*/ 20 w 20"/>
                    <a:gd name="T5" fmla="*/ 5 h 18"/>
                    <a:gd name="T6" fmla="*/ 19 w 20"/>
                    <a:gd name="T7" fmla="*/ 16 h 18"/>
                    <a:gd name="T8" fmla="*/ 8 w 20"/>
                    <a:gd name="T9" fmla="*/ 18 h 18"/>
                    <a:gd name="T10" fmla="*/ 0 w 20"/>
                    <a:gd name="T11" fmla="*/ 11 h 18"/>
                    <a:gd name="T12" fmla="*/ 2 w 20"/>
                    <a:gd name="T13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8">
                      <a:moveTo>
                        <a:pt x="2" y="3"/>
                      </a:moveTo>
                      <a:lnTo>
                        <a:pt x="14" y="0"/>
                      </a:lnTo>
                      <a:lnTo>
                        <a:pt x="20" y="5"/>
                      </a:lnTo>
                      <a:lnTo>
                        <a:pt x="19" y="16"/>
                      </a:lnTo>
                      <a:lnTo>
                        <a:pt x="8" y="18"/>
                      </a:lnTo>
                      <a:lnTo>
                        <a:pt x="0" y="1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0113" name="Group 49"/>
              <p:cNvGrpSpPr>
                <a:grpSpLocks/>
              </p:cNvGrpSpPr>
              <p:nvPr/>
            </p:nvGrpSpPr>
            <p:grpSpPr bwMode="auto">
              <a:xfrm>
                <a:off x="2388" y="3814"/>
                <a:ext cx="132" cy="123"/>
                <a:chOff x="2388" y="3814"/>
                <a:chExt cx="132" cy="123"/>
              </a:xfrm>
            </p:grpSpPr>
            <p:sp>
              <p:nvSpPr>
                <p:cNvPr id="600114" name="Freeform 50"/>
                <p:cNvSpPr>
                  <a:spLocks/>
                </p:cNvSpPr>
                <p:nvPr/>
              </p:nvSpPr>
              <p:spPr bwMode="auto">
                <a:xfrm>
                  <a:off x="2388" y="3814"/>
                  <a:ext cx="132" cy="123"/>
                </a:xfrm>
                <a:custGeom>
                  <a:avLst/>
                  <a:gdLst>
                    <a:gd name="T0" fmla="*/ 44 w 132"/>
                    <a:gd name="T1" fmla="*/ 20 h 123"/>
                    <a:gd name="T2" fmla="*/ 55 w 132"/>
                    <a:gd name="T3" fmla="*/ 5 h 123"/>
                    <a:gd name="T4" fmla="*/ 71 w 132"/>
                    <a:gd name="T5" fmla="*/ 0 h 123"/>
                    <a:gd name="T6" fmla="*/ 84 w 132"/>
                    <a:gd name="T7" fmla="*/ 3 h 123"/>
                    <a:gd name="T8" fmla="*/ 93 w 132"/>
                    <a:gd name="T9" fmla="*/ 16 h 123"/>
                    <a:gd name="T10" fmla="*/ 94 w 132"/>
                    <a:gd name="T11" fmla="*/ 32 h 123"/>
                    <a:gd name="T12" fmla="*/ 113 w 132"/>
                    <a:gd name="T13" fmla="*/ 35 h 123"/>
                    <a:gd name="T14" fmla="*/ 128 w 132"/>
                    <a:gd name="T15" fmla="*/ 46 h 123"/>
                    <a:gd name="T16" fmla="*/ 132 w 132"/>
                    <a:gd name="T17" fmla="*/ 48 h 123"/>
                    <a:gd name="T18" fmla="*/ 131 w 132"/>
                    <a:gd name="T19" fmla="*/ 65 h 123"/>
                    <a:gd name="T20" fmla="*/ 121 w 132"/>
                    <a:gd name="T21" fmla="*/ 76 h 123"/>
                    <a:gd name="T22" fmla="*/ 105 w 132"/>
                    <a:gd name="T23" fmla="*/ 84 h 123"/>
                    <a:gd name="T24" fmla="*/ 98 w 132"/>
                    <a:gd name="T25" fmla="*/ 85 h 123"/>
                    <a:gd name="T26" fmla="*/ 96 w 132"/>
                    <a:gd name="T27" fmla="*/ 97 h 123"/>
                    <a:gd name="T28" fmla="*/ 86 w 132"/>
                    <a:gd name="T29" fmla="*/ 110 h 123"/>
                    <a:gd name="T30" fmla="*/ 74 w 132"/>
                    <a:gd name="T31" fmla="*/ 117 h 123"/>
                    <a:gd name="T32" fmla="*/ 56 w 132"/>
                    <a:gd name="T33" fmla="*/ 121 h 123"/>
                    <a:gd name="T34" fmla="*/ 52 w 132"/>
                    <a:gd name="T35" fmla="*/ 123 h 123"/>
                    <a:gd name="T36" fmla="*/ 37 w 132"/>
                    <a:gd name="T37" fmla="*/ 115 h 123"/>
                    <a:gd name="T38" fmla="*/ 27 w 132"/>
                    <a:gd name="T39" fmla="*/ 101 h 123"/>
                    <a:gd name="T40" fmla="*/ 23 w 132"/>
                    <a:gd name="T41" fmla="*/ 95 h 123"/>
                    <a:gd name="T42" fmla="*/ 8 w 132"/>
                    <a:gd name="T43" fmla="*/ 89 h 123"/>
                    <a:gd name="T44" fmla="*/ 0 w 132"/>
                    <a:gd name="T45" fmla="*/ 70 h 123"/>
                    <a:gd name="T46" fmla="*/ 4 w 132"/>
                    <a:gd name="T47" fmla="*/ 53 h 123"/>
                    <a:gd name="T48" fmla="*/ 13 w 132"/>
                    <a:gd name="T49" fmla="*/ 40 h 123"/>
                    <a:gd name="T50" fmla="*/ 20 w 132"/>
                    <a:gd name="T51" fmla="*/ 38 h 123"/>
                    <a:gd name="T52" fmla="*/ 18 w 132"/>
                    <a:gd name="T53" fmla="*/ 25 h 123"/>
                    <a:gd name="T54" fmla="*/ 28 w 132"/>
                    <a:gd name="T55" fmla="*/ 18 h 123"/>
                    <a:gd name="T56" fmla="*/ 37 w 132"/>
                    <a:gd name="T57" fmla="*/ 17 h 123"/>
                    <a:gd name="T58" fmla="*/ 44 w 132"/>
                    <a:gd name="T59" fmla="*/ 2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2" h="123">
                      <a:moveTo>
                        <a:pt x="44" y="20"/>
                      </a:moveTo>
                      <a:lnTo>
                        <a:pt x="55" y="5"/>
                      </a:lnTo>
                      <a:lnTo>
                        <a:pt x="71" y="0"/>
                      </a:lnTo>
                      <a:lnTo>
                        <a:pt x="84" y="3"/>
                      </a:lnTo>
                      <a:lnTo>
                        <a:pt x="93" y="16"/>
                      </a:lnTo>
                      <a:lnTo>
                        <a:pt x="94" y="32"/>
                      </a:lnTo>
                      <a:lnTo>
                        <a:pt x="113" y="35"/>
                      </a:lnTo>
                      <a:lnTo>
                        <a:pt x="128" y="46"/>
                      </a:lnTo>
                      <a:lnTo>
                        <a:pt x="132" y="48"/>
                      </a:lnTo>
                      <a:lnTo>
                        <a:pt x="131" y="65"/>
                      </a:lnTo>
                      <a:lnTo>
                        <a:pt x="121" y="76"/>
                      </a:lnTo>
                      <a:lnTo>
                        <a:pt x="105" y="84"/>
                      </a:lnTo>
                      <a:lnTo>
                        <a:pt x="98" y="85"/>
                      </a:lnTo>
                      <a:lnTo>
                        <a:pt x="96" y="97"/>
                      </a:lnTo>
                      <a:lnTo>
                        <a:pt x="86" y="110"/>
                      </a:lnTo>
                      <a:lnTo>
                        <a:pt x="74" y="117"/>
                      </a:lnTo>
                      <a:lnTo>
                        <a:pt x="56" y="121"/>
                      </a:lnTo>
                      <a:lnTo>
                        <a:pt x="52" y="123"/>
                      </a:lnTo>
                      <a:lnTo>
                        <a:pt x="37" y="115"/>
                      </a:lnTo>
                      <a:lnTo>
                        <a:pt x="27" y="101"/>
                      </a:lnTo>
                      <a:lnTo>
                        <a:pt x="23" y="95"/>
                      </a:lnTo>
                      <a:lnTo>
                        <a:pt x="8" y="89"/>
                      </a:lnTo>
                      <a:lnTo>
                        <a:pt x="0" y="70"/>
                      </a:lnTo>
                      <a:lnTo>
                        <a:pt x="4" y="53"/>
                      </a:lnTo>
                      <a:lnTo>
                        <a:pt x="13" y="40"/>
                      </a:lnTo>
                      <a:lnTo>
                        <a:pt x="20" y="38"/>
                      </a:lnTo>
                      <a:lnTo>
                        <a:pt x="18" y="25"/>
                      </a:lnTo>
                      <a:lnTo>
                        <a:pt x="28" y="18"/>
                      </a:lnTo>
                      <a:lnTo>
                        <a:pt x="37" y="17"/>
                      </a:lnTo>
                      <a:lnTo>
                        <a:pt x="44" y="20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15" name="Freeform 51"/>
                <p:cNvSpPr>
                  <a:spLocks/>
                </p:cNvSpPr>
                <p:nvPr/>
              </p:nvSpPr>
              <p:spPr bwMode="auto">
                <a:xfrm>
                  <a:off x="2406" y="3824"/>
                  <a:ext cx="97" cy="100"/>
                </a:xfrm>
                <a:custGeom>
                  <a:avLst/>
                  <a:gdLst>
                    <a:gd name="T0" fmla="*/ 36 w 97"/>
                    <a:gd name="T1" fmla="*/ 42 h 100"/>
                    <a:gd name="T2" fmla="*/ 38 w 97"/>
                    <a:gd name="T3" fmla="*/ 28 h 100"/>
                    <a:gd name="T4" fmla="*/ 36 w 97"/>
                    <a:gd name="T5" fmla="*/ 14 h 100"/>
                    <a:gd name="T6" fmla="*/ 45 w 97"/>
                    <a:gd name="T7" fmla="*/ 5 h 100"/>
                    <a:gd name="T8" fmla="*/ 54 w 97"/>
                    <a:gd name="T9" fmla="*/ 0 h 100"/>
                    <a:gd name="T10" fmla="*/ 60 w 97"/>
                    <a:gd name="T11" fmla="*/ 5 h 100"/>
                    <a:gd name="T12" fmla="*/ 65 w 97"/>
                    <a:gd name="T13" fmla="*/ 12 h 100"/>
                    <a:gd name="T14" fmla="*/ 63 w 97"/>
                    <a:gd name="T15" fmla="*/ 22 h 100"/>
                    <a:gd name="T16" fmla="*/ 56 w 97"/>
                    <a:gd name="T17" fmla="*/ 31 h 100"/>
                    <a:gd name="T18" fmla="*/ 53 w 97"/>
                    <a:gd name="T19" fmla="*/ 41 h 100"/>
                    <a:gd name="T20" fmla="*/ 60 w 97"/>
                    <a:gd name="T21" fmla="*/ 39 h 100"/>
                    <a:gd name="T22" fmla="*/ 69 w 97"/>
                    <a:gd name="T23" fmla="*/ 33 h 100"/>
                    <a:gd name="T24" fmla="*/ 79 w 97"/>
                    <a:gd name="T25" fmla="*/ 31 h 100"/>
                    <a:gd name="T26" fmla="*/ 83 w 97"/>
                    <a:gd name="T27" fmla="*/ 32 h 100"/>
                    <a:gd name="T28" fmla="*/ 92 w 97"/>
                    <a:gd name="T29" fmla="*/ 34 h 100"/>
                    <a:gd name="T30" fmla="*/ 97 w 97"/>
                    <a:gd name="T31" fmla="*/ 42 h 100"/>
                    <a:gd name="T32" fmla="*/ 97 w 97"/>
                    <a:gd name="T33" fmla="*/ 55 h 100"/>
                    <a:gd name="T34" fmla="*/ 89 w 97"/>
                    <a:gd name="T35" fmla="*/ 64 h 100"/>
                    <a:gd name="T36" fmla="*/ 78 w 97"/>
                    <a:gd name="T37" fmla="*/ 66 h 100"/>
                    <a:gd name="T38" fmla="*/ 65 w 97"/>
                    <a:gd name="T39" fmla="*/ 62 h 100"/>
                    <a:gd name="T40" fmla="*/ 55 w 97"/>
                    <a:gd name="T41" fmla="*/ 56 h 100"/>
                    <a:gd name="T42" fmla="*/ 54 w 97"/>
                    <a:gd name="T43" fmla="*/ 65 h 100"/>
                    <a:gd name="T44" fmla="*/ 64 w 97"/>
                    <a:gd name="T45" fmla="*/ 71 h 100"/>
                    <a:gd name="T46" fmla="*/ 70 w 97"/>
                    <a:gd name="T47" fmla="*/ 80 h 100"/>
                    <a:gd name="T48" fmla="*/ 63 w 97"/>
                    <a:gd name="T49" fmla="*/ 93 h 100"/>
                    <a:gd name="T50" fmla="*/ 50 w 97"/>
                    <a:gd name="T51" fmla="*/ 100 h 100"/>
                    <a:gd name="T52" fmla="*/ 36 w 97"/>
                    <a:gd name="T53" fmla="*/ 99 h 100"/>
                    <a:gd name="T54" fmla="*/ 29 w 97"/>
                    <a:gd name="T55" fmla="*/ 90 h 100"/>
                    <a:gd name="T56" fmla="*/ 25 w 97"/>
                    <a:gd name="T57" fmla="*/ 79 h 100"/>
                    <a:gd name="T58" fmla="*/ 34 w 97"/>
                    <a:gd name="T59" fmla="*/ 70 h 100"/>
                    <a:gd name="T60" fmla="*/ 41 w 97"/>
                    <a:gd name="T61" fmla="*/ 62 h 100"/>
                    <a:gd name="T62" fmla="*/ 36 w 97"/>
                    <a:gd name="T63" fmla="*/ 57 h 100"/>
                    <a:gd name="T64" fmla="*/ 30 w 97"/>
                    <a:gd name="T65" fmla="*/ 67 h 100"/>
                    <a:gd name="T66" fmla="*/ 20 w 97"/>
                    <a:gd name="T67" fmla="*/ 74 h 100"/>
                    <a:gd name="T68" fmla="*/ 6 w 97"/>
                    <a:gd name="T69" fmla="*/ 70 h 100"/>
                    <a:gd name="T70" fmla="*/ 0 w 97"/>
                    <a:gd name="T71" fmla="*/ 60 h 100"/>
                    <a:gd name="T72" fmla="*/ 2 w 97"/>
                    <a:gd name="T73" fmla="*/ 51 h 100"/>
                    <a:gd name="T74" fmla="*/ 9 w 97"/>
                    <a:gd name="T75" fmla="*/ 45 h 100"/>
                    <a:gd name="T76" fmla="*/ 16 w 97"/>
                    <a:gd name="T77" fmla="*/ 41 h 100"/>
                    <a:gd name="T78" fmla="*/ 16 w 97"/>
                    <a:gd name="T79" fmla="*/ 31 h 100"/>
                    <a:gd name="T80" fmla="*/ 19 w 97"/>
                    <a:gd name="T81" fmla="*/ 23 h 100"/>
                    <a:gd name="T82" fmla="*/ 26 w 97"/>
                    <a:gd name="T83" fmla="*/ 24 h 100"/>
                    <a:gd name="T84" fmla="*/ 31 w 97"/>
                    <a:gd name="T85" fmla="*/ 31 h 100"/>
                    <a:gd name="T86" fmla="*/ 36 w 97"/>
                    <a:gd name="T87" fmla="*/ 4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7" h="100">
                      <a:moveTo>
                        <a:pt x="36" y="42"/>
                      </a:moveTo>
                      <a:lnTo>
                        <a:pt x="38" y="28"/>
                      </a:lnTo>
                      <a:lnTo>
                        <a:pt x="36" y="14"/>
                      </a:lnTo>
                      <a:lnTo>
                        <a:pt x="45" y="5"/>
                      </a:lnTo>
                      <a:lnTo>
                        <a:pt x="54" y="0"/>
                      </a:lnTo>
                      <a:lnTo>
                        <a:pt x="60" y="5"/>
                      </a:lnTo>
                      <a:lnTo>
                        <a:pt x="65" y="12"/>
                      </a:lnTo>
                      <a:lnTo>
                        <a:pt x="63" y="22"/>
                      </a:lnTo>
                      <a:lnTo>
                        <a:pt x="56" y="31"/>
                      </a:lnTo>
                      <a:lnTo>
                        <a:pt x="53" y="41"/>
                      </a:lnTo>
                      <a:lnTo>
                        <a:pt x="60" y="39"/>
                      </a:lnTo>
                      <a:lnTo>
                        <a:pt x="69" y="33"/>
                      </a:lnTo>
                      <a:lnTo>
                        <a:pt x="79" y="31"/>
                      </a:lnTo>
                      <a:lnTo>
                        <a:pt x="83" y="32"/>
                      </a:lnTo>
                      <a:lnTo>
                        <a:pt x="92" y="34"/>
                      </a:lnTo>
                      <a:lnTo>
                        <a:pt x="97" y="42"/>
                      </a:lnTo>
                      <a:lnTo>
                        <a:pt x="97" y="55"/>
                      </a:lnTo>
                      <a:lnTo>
                        <a:pt x="89" y="64"/>
                      </a:lnTo>
                      <a:lnTo>
                        <a:pt x="78" y="66"/>
                      </a:lnTo>
                      <a:lnTo>
                        <a:pt x="65" y="62"/>
                      </a:lnTo>
                      <a:lnTo>
                        <a:pt x="55" y="56"/>
                      </a:lnTo>
                      <a:lnTo>
                        <a:pt x="54" y="65"/>
                      </a:lnTo>
                      <a:lnTo>
                        <a:pt x="64" y="71"/>
                      </a:lnTo>
                      <a:lnTo>
                        <a:pt x="70" y="80"/>
                      </a:lnTo>
                      <a:lnTo>
                        <a:pt x="63" y="93"/>
                      </a:lnTo>
                      <a:lnTo>
                        <a:pt x="50" y="100"/>
                      </a:lnTo>
                      <a:lnTo>
                        <a:pt x="36" y="99"/>
                      </a:lnTo>
                      <a:lnTo>
                        <a:pt x="29" y="90"/>
                      </a:lnTo>
                      <a:lnTo>
                        <a:pt x="25" y="79"/>
                      </a:lnTo>
                      <a:lnTo>
                        <a:pt x="34" y="70"/>
                      </a:lnTo>
                      <a:lnTo>
                        <a:pt x="41" y="62"/>
                      </a:lnTo>
                      <a:lnTo>
                        <a:pt x="36" y="57"/>
                      </a:lnTo>
                      <a:lnTo>
                        <a:pt x="30" y="67"/>
                      </a:lnTo>
                      <a:lnTo>
                        <a:pt x="20" y="74"/>
                      </a:lnTo>
                      <a:lnTo>
                        <a:pt x="6" y="70"/>
                      </a:lnTo>
                      <a:lnTo>
                        <a:pt x="0" y="60"/>
                      </a:lnTo>
                      <a:lnTo>
                        <a:pt x="2" y="51"/>
                      </a:lnTo>
                      <a:lnTo>
                        <a:pt x="9" y="45"/>
                      </a:lnTo>
                      <a:lnTo>
                        <a:pt x="16" y="41"/>
                      </a:lnTo>
                      <a:lnTo>
                        <a:pt x="16" y="31"/>
                      </a:lnTo>
                      <a:lnTo>
                        <a:pt x="19" y="23"/>
                      </a:lnTo>
                      <a:lnTo>
                        <a:pt x="26" y="24"/>
                      </a:lnTo>
                      <a:lnTo>
                        <a:pt x="31" y="31"/>
                      </a:lnTo>
                      <a:lnTo>
                        <a:pt x="36" y="42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16" name="Freeform 52"/>
                <p:cNvSpPr>
                  <a:spLocks/>
                </p:cNvSpPr>
                <p:nvPr/>
              </p:nvSpPr>
              <p:spPr bwMode="auto">
                <a:xfrm>
                  <a:off x="2443" y="3865"/>
                  <a:ext cx="18" cy="18"/>
                </a:xfrm>
                <a:custGeom>
                  <a:avLst/>
                  <a:gdLst>
                    <a:gd name="T0" fmla="*/ 1 w 18"/>
                    <a:gd name="T1" fmla="*/ 3 h 18"/>
                    <a:gd name="T2" fmla="*/ 12 w 18"/>
                    <a:gd name="T3" fmla="*/ 0 h 18"/>
                    <a:gd name="T4" fmla="*/ 18 w 18"/>
                    <a:gd name="T5" fmla="*/ 5 h 18"/>
                    <a:gd name="T6" fmla="*/ 17 w 18"/>
                    <a:gd name="T7" fmla="*/ 16 h 18"/>
                    <a:gd name="T8" fmla="*/ 7 w 18"/>
                    <a:gd name="T9" fmla="*/ 18 h 18"/>
                    <a:gd name="T10" fmla="*/ 0 w 18"/>
                    <a:gd name="T11" fmla="*/ 11 h 18"/>
                    <a:gd name="T12" fmla="*/ 1 w 18"/>
                    <a:gd name="T13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1" y="3"/>
                      </a:moveTo>
                      <a:lnTo>
                        <a:pt x="12" y="0"/>
                      </a:lnTo>
                      <a:lnTo>
                        <a:pt x="18" y="5"/>
                      </a:lnTo>
                      <a:lnTo>
                        <a:pt x="17" y="16"/>
                      </a:lnTo>
                      <a:lnTo>
                        <a:pt x="7" y="18"/>
                      </a:lnTo>
                      <a:lnTo>
                        <a:pt x="0" y="1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0117" name="Group 53"/>
              <p:cNvGrpSpPr>
                <a:grpSpLocks/>
              </p:cNvGrpSpPr>
              <p:nvPr/>
            </p:nvGrpSpPr>
            <p:grpSpPr bwMode="auto">
              <a:xfrm>
                <a:off x="2908" y="3881"/>
                <a:ext cx="139" cy="113"/>
                <a:chOff x="2908" y="3881"/>
                <a:chExt cx="139" cy="113"/>
              </a:xfrm>
            </p:grpSpPr>
            <p:sp>
              <p:nvSpPr>
                <p:cNvPr id="600118" name="Freeform 54"/>
                <p:cNvSpPr>
                  <a:spLocks/>
                </p:cNvSpPr>
                <p:nvPr/>
              </p:nvSpPr>
              <p:spPr bwMode="auto">
                <a:xfrm>
                  <a:off x="2908" y="3881"/>
                  <a:ext cx="139" cy="113"/>
                </a:xfrm>
                <a:custGeom>
                  <a:avLst/>
                  <a:gdLst>
                    <a:gd name="T0" fmla="*/ 63 w 139"/>
                    <a:gd name="T1" fmla="*/ 10 h 113"/>
                    <a:gd name="T2" fmla="*/ 78 w 139"/>
                    <a:gd name="T3" fmla="*/ 0 h 113"/>
                    <a:gd name="T4" fmla="*/ 97 w 139"/>
                    <a:gd name="T5" fmla="*/ 1 h 113"/>
                    <a:gd name="T6" fmla="*/ 108 w 139"/>
                    <a:gd name="T7" fmla="*/ 10 h 113"/>
                    <a:gd name="T8" fmla="*/ 112 w 139"/>
                    <a:gd name="T9" fmla="*/ 25 h 113"/>
                    <a:gd name="T10" fmla="*/ 107 w 139"/>
                    <a:gd name="T11" fmla="*/ 41 h 113"/>
                    <a:gd name="T12" fmla="*/ 125 w 139"/>
                    <a:gd name="T13" fmla="*/ 51 h 113"/>
                    <a:gd name="T14" fmla="*/ 136 w 139"/>
                    <a:gd name="T15" fmla="*/ 68 h 113"/>
                    <a:gd name="T16" fmla="*/ 139 w 139"/>
                    <a:gd name="T17" fmla="*/ 72 h 113"/>
                    <a:gd name="T18" fmla="*/ 131 w 139"/>
                    <a:gd name="T19" fmla="*/ 87 h 113"/>
                    <a:gd name="T20" fmla="*/ 117 w 139"/>
                    <a:gd name="T21" fmla="*/ 93 h 113"/>
                    <a:gd name="T22" fmla="*/ 99 w 139"/>
                    <a:gd name="T23" fmla="*/ 94 h 113"/>
                    <a:gd name="T24" fmla="*/ 91 w 139"/>
                    <a:gd name="T25" fmla="*/ 92 h 113"/>
                    <a:gd name="T26" fmla="*/ 85 w 139"/>
                    <a:gd name="T27" fmla="*/ 103 h 113"/>
                    <a:gd name="T28" fmla="*/ 70 w 139"/>
                    <a:gd name="T29" fmla="*/ 111 h 113"/>
                    <a:gd name="T30" fmla="*/ 55 w 139"/>
                    <a:gd name="T31" fmla="*/ 113 h 113"/>
                    <a:gd name="T32" fmla="*/ 36 w 139"/>
                    <a:gd name="T33" fmla="*/ 109 h 113"/>
                    <a:gd name="T34" fmla="*/ 31 w 139"/>
                    <a:gd name="T35" fmla="*/ 109 h 113"/>
                    <a:gd name="T36" fmla="*/ 19 w 139"/>
                    <a:gd name="T37" fmla="*/ 96 h 113"/>
                    <a:gd name="T38" fmla="*/ 14 w 139"/>
                    <a:gd name="T39" fmla="*/ 79 h 113"/>
                    <a:gd name="T40" fmla="*/ 13 w 139"/>
                    <a:gd name="T41" fmla="*/ 71 h 113"/>
                    <a:gd name="T42" fmla="*/ 0 w 139"/>
                    <a:gd name="T43" fmla="*/ 60 h 113"/>
                    <a:gd name="T44" fmla="*/ 0 w 139"/>
                    <a:gd name="T45" fmla="*/ 39 h 113"/>
                    <a:gd name="T46" fmla="*/ 10 w 139"/>
                    <a:gd name="T47" fmla="*/ 25 h 113"/>
                    <a:gd name="T48" fmla="*/ 24 w 139"/>
                    <a:gd name="T49" fmla="*/ 16 h 113"/>
                    <a:gd name="T50" fmla="*/ 32 w 139"/>
                    <a:gd name="T51" fmla="*/ 18 h 113"/>
                    <a:gd name="T52" fmla="*/ 35 w 139"/>
                    <a:gd name="T53" fmla="*/ 4 h 113"/>
                    <a:gd name="T54" fmla="*/ 47 w 139"/>
                    <a:gd name="T55" fmla="*/ 2 h 113"/>
                    <a:gd name="T56" fmla="*/ 56 w 139"/>
                    <a:gd name="T57" fmla="*/ 4 h 113"/>
                    <a:gd name="T58" fmla="*/ 63 w 139"/>
                    <a:gd name="T59" fmla="*/ 1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9" h="113">
                      <a:moveTo>
                        <a:pt x="63" y="10"/>
                      </a:moveTo>
                      <a:lnTo>
                        <a:pt x="78" y="0"/>
                      </a:lnTo>
                      <a:lnTo>
                        <a:pt x="97" y="1"/>
                      </a:lnTo>
                      <a:lnTo>
                        <a:pt x="108" y="10"/>
                      </a:lnTo>
                      <a:lnTo>
                        <a:pt x="112" y="25"/>
                      </a:lnTo>
                      <a:lnTo>
                        <a:pt x="107" y="41"/>
                      </a:lnTo>
                      <a:lnTo>
                        <a:pt x="125" y="51"/>
                      </a:lnTo>
                      <a:lnTo>
                        <a:pt x="136" y="68"/>
                      </a:lnTo>
                      <a:lnTo>
                        <a:pt x="139" y="72"/>
                      </a:lnTo>
                      <a:lnTo>
                        <a:pt x="131" y="87"/>
                      </a:lnTo>
                      <a:lnTo>
                        <a:pt x="117" y="93"/>
                      </a:lnTo>
                      <a:lnTo>
                        <a:pt x="99" y="94"/>
                      </a:lnTo>
                      <a:lnTo>
                        <a:pt x="91" y="92"/>
                      </a:lnTo>
                      <a:lnTo>
                        <a:pt x="85" y="103"/>
                      </a:lnTo>
                      <a:lnTo>
                        <a:pt x="70" y="111"/>
                      </a:lnTo>
                      <a:lnTo>
                        <a:pt x="55" y="113"/>
                      </a:lnTo>
                      <a:lnTo>
                        <a:pt x="36" y="109"/>
                      </a:lnTo>
                      <a:lnTo>
                        <a:pt x="31" y="109"/>
                      </a:lnTo>
                      <a:lnTo>
                        <a:pt x="19" y="96"/>
                      </a:lnTo>
                      <a:lnTo>
                        <a:pt x="14" y="79"/>
                      </a:lnTo>
                      <a:lnTo>
                        <a:pt x="13" y="71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10" y="25"/>
                      </a:lnTo>
                      <a:lnTo>
                        <a:pt x="24" y="16"/>
                      </a:lnTo>
                      <a:lnTo>
                        <a:pt x="32" y="18"/>
                      </a:lnTo>
                      <a:lnTo>
                        <a:pt x="35" y="4"/>
                      </a:lnTo>
                      <a:lnTo>
                        <a:pt x="47" y="2"/>
                      </a:lnTo>
                      <a:lnTo>
                        <a:pt x="56" y="4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19" name="Freeform 55"/>
                <p:cNvSpPr>
                  <a:spLocks/>
                </p:cNvSpPr>
                <p:nvPr/>
              </p:nvSpPr>
              <p:spPr bwMode="auto">
                <a:xfrm>
                  <a:off x="2926" y="3893"/>
                  <a:ext cx="103" cy="91"/>
                </a:xfrm>
                <a:custGeom>
                  <a:avLst/>
                  <a:gdLst>
                    <a:gd name="T0" fmla="*/ 43 w 103"/>
                    <a:gd name="T1" fmla="*/ 31 h 91"/>
                    <a:gd name="T2" fmla="*/ 49 w 103"/>
                    <a:gd name="T3" fmla="*/ 19 h 91"/>
                    <a:gd name="T4" fmla="*/ 53 w 103"/>
                    <a:gd name="T5" fmla="*/ 6 h 91"/>
                    <a:gd name="T6" fmla="*/ 65 w 103"/>
                    <a:gd name="T7" fmla="*/ 1 h 91"/>
                    <a:gd name="T8" fmla="*/ 76 w 103"/>
                    <a:gd name="T9" fmla="*/ 0 h 91"/>
                    <a:gd name="T10" fmla="*/ 80 w 103"/>
                    <a:gd name="T11" fmla="*/ 7 h 91"/>
                    <a:gd name="T12" fmla="*/ 83 w 103"/>
                    <a:gd name="T13" fmla="*/ 15 h 91"/>
                    <a:gd name="T14" fmla="*/ 77 w 103"/>
                    <a:gd name="T15" fmla="*/ 23 h 91"/>
                    <a:gd name="T16" fmla="*/ 67 w 103"/>
                    <a:gd name="T17" fmla="*/ 29 h 91"/>
                    <a:gd name="T18" fmla="*/ 60 w 103"/>
                    <a:gd name="T19" fmla="*/ 37 h 91"/>
                    <a:gd name="T20" fmla="*/ 68 w 103"/>
                    <a:gd name="T21" fmla="*/ 39 h 91"/>
                    <a:gd name="T22" fmla="*/ 79 w 103"/>
                    <a:gd name="T23" fmla="*/ 36 h 91"/>
                    <a:gd name="T24" fmla="*/ 90 w 103"/>
                    <a:gd name="T25" fmla="*/ 38 h 91"/>
                    <a:gd name="T26" fmla="*/ 93 w 103"/>
                    <a:gd name="T27" fmla="*/ 41 h 91"/>
                    <a:gd name="T28" fmla="*/ 101 w 103"/>
                    <a:gd name="T29" fmla="*/ 47 h 91"/>
                    <a:gd name="T30" fmla="*/ 103 w 103"/>
                    <a:gd name="T31" fmla="*/ 56 h 91"/>
                    <a:gd name="T32" fmla="*/ 98 w 103"/>
                    <a:gd name="T33" fmla="*/ 67 h 91"/>
                    <a:gd name="T34" fmla="*/ 88 w 103"/>
                    <a:gd name="T35" fmla="*/ 73 h 91"/>
                    <a:gd name="T36" fmla="*/ 75 w 103"/>
                    <a:gd name="T37" fmla="*/ 71 h 91"/>
                    <a:gd name="T38" fmla="*/ 64 w 103"/>
                    <a:gd name="T39" fmla="*/ 62 h 91"/>
                    <a:gd name="T40" fmla="*/ 56 w 103"/>
                    <a:gd name="T41" fmla="*/ 52 h 91"/>
                    <a:gd name="T42" fmla="*/ 52 w 103"/>
                    <a:gd name="T43" fmla="*/ 60 h 91"/>
                    <a:gd name="T44" fmla="*/ 60 w 103"/>
                    <a:gd name="T45" fmla="*/ 70 h 91"/>
                    <a:gd name="T46" fmla="*/ 62 w 103"/>
                    <a:gd name="T47" fmla="*/ 80 h 91"/>
                    <a:gd name="T48" fmla="*/ 50 w 103"/>
                    <a:gd name="T49" fmla="*/ 89 h 91"/>
                    <a:gd name="T50" fmla="*/ 35 w 103"/>
                    <a:gd name="T51" fmla="*/ 91 h 91"/>
                    <a:gd name="T52" fmla="*/ 22 w 103"/>
                    <a:gd name="T53" fmla="*/ 84 h 91"/>
                    <a:gd name="T54" fmla="*/ 17 w 103"/>
                    <a:gd name="T55" fmla="*/ 73 h 91"/>
                    <a:gd name="T56" fmla="*/ 18 w 103"/>
                    <a:gd name="T57" fmla="*/ 61 h 91"/>
                    <a:gd name="T58" fmla="*/ 30 w 103"/>
                    <a:gd name="T59" fmla="*/ 56 h 91"/>
                    <a:gd name="T60" fmla="*/ 40 w 103"/>
                    <a:gd name="T61" fmla="*/ 52 h 91"/>
                    <a:gd name="T62" fmla="*/ 37 w 103"/>
                    <a:gd name="T63" fmla="*/ 46 h 91"/>
                    <a:gd name="T64" fmla="*/ 27 w 103"/>
                    <a:gd name="T65" fmla="*/ 53 h 91"/>
                    <a:gd name="T66" fmla="*/ 14 w 103"/>
                    <a:gd name="T67" fmla="*/ 54 h 91"/>
                    <a:gd name="T68" fmla="*/ 2 w 103"/>
                    <a:gd name="T69" fmla="*/ 45 h 91"/>
                    <a:gd name="T70" fmla="*/ 0 w 103"/>
                    <a:gd name="T71" fmla="*/ 33 h 91"/>
                    <a:gd name="T72" fmla="*/ 6 w 103"/>
                    <a:gd name="T73" fmla="*/ 26 h 91"/>
                    <a:gd name="T74" fmla="*/ 14 w 103"/>
                    <a:gd name="T75" fmla="*/ 23 h 91"/>
                    <a:gd name="T76" fmla="*/ 23 w 103"/>
                    <a:gd name="T77" fmla="*/ 22 h 91"/>
                    <a:gd name="T78" fmla="*/ 27 w 103"/>
                    <a:gd name="T79" fmla="*/ 13 h 91"/>
                    <a:gd name="T80" fmla="*/ 32 w 103"/>
                    <a:gd name="T81" fmla="*/ 7 h 91"/>
                    <a:gd name="T82" fmla="*/ 40 w 103"/>
                    <a:gd name="T83" fmla="*/ 11 h 91"/>
                    <a:gd name="T84" fmla="*/ 42 w 103"/>
                    <a:gd name="T85" fmla="*/ 19 h 91"/>
                    <a:gd name="T86" fmla="*/ 43 w 103"/>
                    <a:gd name="T87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3" h="91">
                      <a:moveTo>
                        <a:pt x="43" y="31"/>
                      </a:moveTo>
                      <a:lnTo>
                        <a:pt x="49" y="19"/>
                      </a:lnTo>
                      <a:lnTo>
                        <a:pt x="53" y="6"/>
                      </a:lnTo>
                      <a:lnTo>
                        <a:pt x="65" y="1"/>
                      </a:lnTo>
                      <a:lnTo>
                        <a:pt x="76" y="0"/>
                      </a:lnTo>
                      <a:lnTo>
                        <a:pt x="80" y="7"/>
                      </a:lnTo>
                      <a:lnTo>
                        <a:pt x="83" y="15"/>
                      </a:lnTo>
                      <a:lnTo>
                        <a:pt x="77" y="23"/>
                      </a:lnTo>
                      <a:lnTo>
                        <a:pt x="67" y="29"/>
                      </a:lnTo>
                      <a:lnTo>
                        <a:pt x="60" y="37"/>
                      </a:lnTo>
                      <a:lnTo>
                        <a:pt x="68" y="39"/>
                      </a:lnTo>
                      <a:lnTo>
                        <a:pt x="79" y="36"/>
                      </a:lnTo>
                      <a:lnTo>
                        <a:pt x="90" y="38"/>
                      </a:lnTo>
                      <a:lnTo>
                        <a:pt x="93" y="41"/>
                      </a:lnTo>
                      <a:lnTo>
                        <a:pt x="101" y="47"/>
                      </a:lnTo>
                      <a:lnTo>
                        <a:pt x="103" y="56"/>
                      </a:lnTo>
                      <a:lnTo>
                        <a:pt x="98" y="67"/>
                      </a:lnTo>
                      <a:lnTo>
                        <a:pt x="88" y="73"/>
                      </a:lnTo>
                      <a:lnTo>
                        <a:pt x="75" y="71"/>
                      </a:lnTo>
                      <a:lnTo>
                        <a:pt x="64" y="62"/>
                      </a:lnTo>
                      <a:lnTo>
                        <a:pt x="56" y="52"/>
                      </a:lnTo>
                      <a:lnTo>
                        <a:pt x="52" y="60"/>
                      </a:lnTo>
                      <a:lnTo>
                        <a:pt x="60" y="70"/>
                      </a:lnTo>
                      <a:lnTo>
                        <a:pt x="62" y="80"/>
                      </a:lnTo>
                      <a:lnTo>
                        <a:pt x="50" y="89"/>
                      </a:lnTo>
                      <a:lnTo>
                        <a:pt x="35" y="91"/>
                      </a:lnTo>
                      <a:lnTo>
                        <a:pt x="22" y="84"/>
                      </a:lnTo>
                      <a:lnTo>
                        <a:pt x="17" y="73"/>
                      </a:lnTo>
                      <a:lnTo>
                        <a:pt x="18" y="61"/>
                      </a:lnTo>
                      <a:lnTo>
                        <a:pt x="30" y="56"/>
                      </a:lnTo>
                      <a:lnTo>
                        <a:pt x="40" y="52"/>
                      </a:lnTo>
                      <a:lnTo>
                        <a:pt x="37" y="46"/>
                      </a:lnTo>
                      <a:lnTo>
                        <a:pt x="27" y="53"/>
                      </a:lnTo>
                      <a:lnTo>
                        <a:pt x="14" y="54"/>
                      </a:lnTo>
                      <a:lnTo>
                        <a:pt x="2" y="45"/>
                      </a:lnTo>
                      <a:lnTo>
                        <a:pt x="0" y="33"/>
                      </a:lnTo>
                      <a:lnTo>
                        <a:pt x="6" y="26"/>
                      </a:lnTo>
                      <a:lnTo>
                        <a:pt x="14" y="23"/>
                      </a:lnTo>
                      <a:lnTo>
                        <a:pt x="23" y="22"/>
                      </a:lnTo>
                      <a:lnTo>
                        <a:pt x="27" y="13"/>
                      </a:lnTo>
                      <a:lnTo>
                        <a:pt x="32" y="7"/>
                      </a:lnTo>
                      <a:lnTo>
                        <a:pt x="40" y="11"/>
                      </a:lnTo>
                      <a:lnTo>
                        <a:pt x="42" y="19"/>
                      </a:lnTo>
                      <a:lnTo>
                        <a:pt x="43" y="31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20" name="Freeform 56"/>
                <p:cNvSpPr>
                  <a:spLocks/>
                </p:cNvSpPr>
                <p:nvPr/>
              </p:nvSpPr>
              <p:spPr bwMode="auto">
                <a:xfrm>
                  <a:off x="2965" y="3927"/>
                  <a:ext cx="21" cy="19"/>
                </a:xfrm>
                <a:custGeom>
                  <a:avLst/>
                  <a:gdLst>
                    <a:gd name="T0" fmla="*/ 4 w 21"/>
                    <a:gd name="T1" fmla="*/ 0 h 19"/>
                    <a:gd name="T2" fmla="*/ 16 w 21"/>
                    <a:gd name="T3" fmla="*/ 2 h 19"/>
                    <a:gd name="T4" fmla="*/ 21 w 21"/>
                    <a:gd name="T5" fmla="*/ 9 h 19"/>
                    <a:gd name="T6" fmla="*/ 15 w 21"/>
                    <a:gd name="T7" fmla="*/ 19 h 19"/>
                    <a:gd name="T8" fmla="*/ 5 w 21"/>
                    <a:gd name="T9" fmla="*/ 17 h 19"/>
                    <a:gd name="T10" fmla="*/ 0 w 21"/>
                    <a:gd name="T11" fmla="*/ 7 h 19"/>
                    <a:gd name="T12" fmla="*/ 4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4" y="0"/>
                      </a:moveTo>
                      <a:lnTo>
                        <a:pt x="16" y="2"/>
                      </a:lnTo>
                      <a:lnTo>
                        <a:pt x="21" y="9"/>
                      </a:lnTo>
                      <a:lnTo>
                        <a:pt x="15" y="19"/>
                      </a:lnTo>
                      <a:lnTo>
                        <a:pt x="5" y="17"/>
                      </a:lnTo>
                      <a:lnTo>
                        <a:pt x="0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0121" name="Group 57"/>
              <p:cNvGrpSpPr>
                <a:grpSpLocks/>
              </p:cNvGrpSpPr>
              <p:nvPr/>
            </p:nvGrpSpPr>
            <p:grpSpPr bwMode="auto">
              <a:xfrm>
                <a:off x="3256" y="3888"/>
                <a:ext cx="130" cy="123"/>
                <a:chOff x="3256" y="3888"/>
                <a:chExt cx="130" cy="123"/>
              </a:xfrm>
            </p:grpSpPr>
            <p:sp>
              <p:nvSpPr>
                <p:cNvPr id="600122" name="Freeform 58"/>
                <p:cNvSpPr>
                  <a:spLocks/>
                </p:cNvSpPr>
                <p:nvPr/>
              </p:nvSpPr>
              <p:spPr bwMode="auto">
                <a:xfrm>
                  <a:off x="3256" y="3888"/>
                  <a:ext cx="130" cy="123"/>
                </a:xfrm>
                <a:custGeom>
                  <a:avLst/>
                  <a:gdLst>
                    <a:gd name="T0" fmla="*/ 23 w 130"/>
                    <a:gd name="T1" fmla="*/ 36 h 123"/>
                    <a:gd name="T2" fmla="*/ 26 w 130"/>
                    <a:gd name="T3" fmla="*/ 17 h 123"/>
                    <a:gd name="T4" fmla="*/ 40 w 130"/>
                    <a:gd name="T5" fmla="*/ 4 h 123"/>
                    <a:gd name="T6" fmla="*/ 54 w 130"/>
                    <a:gd name="T7" fmla="*/ 0 h 123"/>
                    <a:gd name="T8" fmla="*/ 69 w 130"/>
                    <a:gd name="T9" fmla="*/ 6 h 123"/>
                    <a:gd name="T10" fmla="*/ 78 w 130"/>
                    <a:gd name="T11" fmla="*/ 20 h 123"/>
                    <a:gd name="T12" fmla="*/ 98 w 130"/>
                    <a:gd name="T13" fmla="*/ 12 h 123"/>
                    <a:gd name="T14" fmla="*/ 119 w 130"/>
                    <a:gd name="T15" fmla="*/ 13 h 123"/>
                    <a:gd name="T16" fmla="*/ 123 w 130"/>
                    <a:gd name="T17" fmla="*/ 13 h 123"/>
                    <a:gd name="T18" fmla="*/ 130 w 130"/>
                    <a:gd name="T19" fmla="*/ 28 h 123"/>
                    <a:gd name="T20" fmla="*/ 126 w 130"/>
                    <a:gd name="T21" fmla="*/ 44 h 123"/>
                    <a:gd name="T22" fmla="*/ 115 w 130"/>
                    <a:gd name="T23" fmla="*/ 58 h 123"/>
                    <a:gd name="T24" fmla="*/ 108 w 130"/>
                    <a:gd name="T25" fmla="*/ 64 h 123"/>
                    <a:gd name="T26" fmla="*/ 113 w 130"/>
                    <a:gd name="T27" fmla="*/ 76 h 123"/>
                    <a:gd name="T28" fmla="*/ 109 w 130"/>
                    <a:gd name="T29" fmla="*/ 92 h 123"/>
                    <a:gd name="T30" fmla="*/ 100 w 130"/>
                    <a:gd name="T31" fmla="*/ 105 h 123"/>
                    <a:gd name="T32" fmla="*/ 85 w 130"/>
                    <a:gd name="T33" fmla="*/ 118 h 123"/>
                    <a:gd name="T34" fmla="*/ 81 w 130"/>
                    <a:gd name="T35" fmla="*/ 121 h 123"/>
                    <a:gd name="T36" fmla="*/ 63 w 130"/>
                    <a:gd name="T37" fmla="*/ 123 h 123"/>
                    <a:gd name="T38" fmla="*/ 46 w 130"/>
                    <a:gd name="T39" fmla="*/ 116 h 123"/>
                    <a:gd name="T40" fmla="*/ 39 w 130"/>
                    <a:gd name="T41" fmla="*/ 112 h 123"/>
                    <a:gd name="T42" fmla="*/ 21 w 130"/>
                    <a:gd name="T43" fmla="*/ 115 h 123"/>
                    <a:gd name="T44" fmla="*/ 5 w 130"/>
                    <a:gd name="T45" fmla="*/ 103 h 123"/>
                    <a:gd name="T46" fmla="*/ 1 w 130"/>
                    <a:gd name="T47" fmla="*/ 87 h 123"/>
                    <a:gd name="T48" fmla="*/ 3 w 130"/>
                    <a:gd name="T49" fmla="*/ 70 h 123"/>
                    <a:gd name="T50" fmla="*/ 9 w 130"/>
                    <a:gd name="T51" fmla="*/ 65 h 123"/>
                    <a:gd name="T52" fmla="*/ 0 w 130"/>
                    <a:gd name="T53" fmla="*/ 54 h 123"/>
                    <a:gd name="T54" fmla="*/ 7 w 130"/>
                    <a:gd name="T55" fmla="*/ 43 h 123"/>
                    <a:gd name="T56" fmla="*/ 15 w 130"/>
                    <a:gd name="T57" fmla="*/ 37 h 123"/>
                    <a:gd name="T58" fmla="*/ 23 w 130"/>
                    <a:gd name="T59" fmla="*/ 36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0" h="123">
                      <a:moveTo>
                        <a:pt x="23" y="36"/>
                      </a:moveTo>
                      <a:lnTo>
                        <a:pt x="26" y="17"/>
                      </a:lnTo>
                      <a:lnTo>
                        <a:pt x="40" y="4"/>
                      </a:lnTo>
                      <a:lnTo>
                        <a:pt x="54" y="0"/>
                      </a:lnTo>
                      <a:lnTo>
                        <a:pt x="69" y="6"/>
                      </a:lnTo>
                      <a:lnTo>
                        <a:pt x="78" y="20"/>
                      </a:lnTo>
                      <a:lnTo>
                        <a:pt x="98" y="12"/>
                      </a:lnTo>
                      <a:lnTo>
                        <a:pt x="119" y="13"/>
                      </a:lnTo>
                      <a:lnTo>
                        <a:pt x="123" y="13"/>
                      </a:lnTo>
                      <a:lnTo>
                        <a:pt x="130" y="28"/>
                      </a:lnTo>
                      <a:lnTo>
                        <a:pt x="126" y="44"/>
                      </a:lnTo>
                      <a:lnTo>
                        <a:pt x="115" y="58"/>
                      </a:lnTo>
                      <a:lnTo>
                        <a:pt x="108" y="64"/>
                      </a:lnTo>
                      <a:lnTo>
                        <a:pt x="113" y="76"/>
                      </a:lnTo>
                      <a:lnTo>
                        <a:pt x="109" y="92"/>
                      </a:lnTo>
                      <a:lnTo>
                        <a:pt x="100" y="105"/>
                      </a:lnTo>
                      <a:lnTo>
                        <a:pt x="85" y="118"/>
                      </a:lnTo>
                      <a:lnTo>
                        <a:pt x="81" y="121"/>
                      </a:lnTo>
                      <a:lnTo>
                        <a:pt x="63" y="123"/>
                      </a:lnTo>
                      <a:lnTo>
                        <a:pt x="46" y="116"/>
                      </a:lnTo>
                      <a:lnTo>
                        <a:pt x="39" y="112"/>
                      </a:lnTo>
                      <a:lnTo>
                        <a:pt x="21" y="115"/>
                      </a:lnTo>
                      <a:lnTo>
                        <a:pt x="5" y="103"/>
                      </a:lnTo>
                      <a:lnTo>
                        <a:pt x="1" y="87"/>
                      </a:lnTo>
                      <a:lnTo>
                        <a:pt x="3" y="70"/>
                      </a:lnTo>
                      <a:lnTo>
                        <a:pt x="9" y="65"/>
                      </a:lnTo>
                      <a:lnTo>
                        <a:pt x="0" y="54"/>
                      </a:lnTo>
                      <a:lnTo>
                        <a:pt x="7" y="43"/>
                      </a:lnTo>
                      <a:lnTo>
                        <a:pt x="15" y="37"/>
                      </a:lnTo>
                      <a:lnTo>
                        <a:pt x="23" y="36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23" name="Freeform 59"/>
                <p:cNvSpPr>
                  <a:spLocks/>
                </p:cNvSpPr>
                <p:nvPr/>
              </p:nvSpPr>
              <p:spPr bwMode="auto">
                <a:xfrm>
                  <a:off x="3276" y="3899"/>
                  <a:ext cx="94" cy="96"/>
                </a:xfrm>
                <a:custGeom>
                  <a:avLst/>
                  <a:gdLst>
                    <a:gd name="T0" fmla="*/ 29 w 94"/>
                    <a:gd name="T1" fmla="*/ 46 h 96"/>
                    <a:gd name="T2" fmla="*/ 24 w 94"/>
                    <a:gd name="T3" fmla="*/ 33 h 96"/>
                    <a:gd name="T4" fmla="*/ 15 w 94"/>
                    <a:gd name="T5" fmla="*/ 22 h 96"/>
                    <a:gd name="T6" fmla="*/ 20 w 94"/>
                    <a:gd name="T7" fmla="*/ 9 h 96"/>
                    <a:gd name="T8" fmla="*/ 26 w 94"/>
                    <a:gd name="T9" fmla="*/ 0 h 96"/>
                    <a:gd name="T10" fmla="*/ 35 w 94"/>
                    <a:gd name="T11" fmla="*/ 1 h 96"/>
                    <a:gd name="T12" fmla="*/ 43 w 94"/>
                    <a:gd name="T13" fmla="*/ 4 h 96"/>
                    <a:gd name="T14" fmla="*/ 45 w 94"/>
                    <a:gd name="T15" fmla="*/ 14 h 96"/>
                    <a:gd name="T16" fmla="*/ 43 w 94"/>
                    <a:gd name="T17" fmla="*/ 25 h 96"/>
                    <a:gd name="T18" fmla="*/ 45 w 94"/>
                    <a:gd name="T19" fmla="*/ 36 h 96"/>
                    <a:gd name="T20" fmla="*/ 51 w 94"/>
                    <a:gd name="T21" fmla="*/ 31 h 96"/>
                    <a:gd name="T22" fmla="*/ 57 w 94"/>
                    <a:gd name="T23" fmla="*/ 21 h 96"/>
                    <a:gd name="T24" fmla="*/ 65 w 94"/>
                    <a:gd name="T25" fmla="*/ 13 h 96"/>
                    <a:gd name="T26" fmla="*/ 70 w 94"/>
                    <a:gd name="T27" fmla="*/ 12 h 96"/>
                    <a:gd name="T28" fmla="*/ 80 w 94"/>
                    <a:gd name="T29" fmla="*/ 9 h 96"/>
                    <a:gd name="T30" fmla="*/ 88 w 94"/>
                    <a:gd name="T31" fmla="*/ 13 h 96"/>
                    <a:gd name="T32" fmla="*/ 94 w 94"/>
                    <a:gd name="T33" fmla="*/ 25 h 96"/>
                    <a:gd name="T34" fmla="*/ 92 w 94"/>
                    <a:gd name="T35" fmla="*/ 36 h 96"/>
                    <a:gd name="T36" fmla="*/ 81 w 94"/>
                    <a:gd name="T37" fmla="*/ 45 h 96"/>
                    <a:gd name="T38" fmla="*/ 67 w 94"/>
                    <a:gd name="T39" fmla="*/ 48 h 96"/>
                    <a:gd name="T40" fmla="*/ 55 w 94"/>
                    <a:gd name="T41" fmla="*/ 48 h 96"/>
                    <a:gd name="T42" fmla="*/ 57 w 94"/>
                    <a:gd name="T43" fmla="*/ 57 h 96"/>
                    <a:gd name="T44" fmla="*/ 70 w 94"/>
                    <a:gd name="T45" fmla="*/ 57 h 96"/>
                    <a:gd name="T46" fmla="*/ 81 w 94"/>
                    <a:gd name="T47" fmla="*/ 61 h 96"/>
                    <a:gd name="T48" fmla="*/ 80 w 94"/>
                    <a:gd name="T49" fmla="*/ 76 h 96"/>
                    <a:gd name="T50" fmla="*/ 71 w 94"/>
                    <a:gd name="T51" fmla="*/ 89 h 96"/>
                    <a:gd name="T52" fmla="*/ 57 w 94"/>
                    <a:gd name="T53" fmla="*/ 96 h 96"/>
                    <a:gd name="T54" fmla="*/ 45 w 94"/>
                    <a:gd name="T55" fmla="*/ 92 h 96"/>
                    <a:gd name="T56" fmla="*/ 36 w 94"/>
                    <a:gd name="T57" fmla="*/ 85 h 96"/>
                    <a:gd name="T58" fmla="*/ 40 w 94"/>
                    <a:gd name="T59" fmla="*/ 72 h 96"/>
                    <a:gd name="T60" fmla="*/ 44 w 94"/>
                    <a:gd name="T61" fmla="*/ 61 h 96"/>
                    <a:gd name="T62" fmla="*/ 37 w 94"/>
                    <a:gd name="T63" fmla="*/ 59 h 96"/>
                    <a:gd name="T64" fmla="*/ 35 w 94"/>
                    <a:gd name="T65" fmla="*/ 72 h 96"/>
                    <a:gd name="T66" fmla="*/ 29 w 94"/>
                    <a:gd name="T67" fmla="*/ 83 h 96"/>
                    <a:gd name="T68" fmla="*/ 13 w 94"/>
                    <a:gd name="T69" fmla="*/ 87 h 96"/>
                    <a:gd name="T70" fmla="*/ 2 w 94"/>
                    <a:gd name="T71" fmla="*/ 82 h 96"/>
                    <a:gd name="T72" fmla="*/ 0 w 94"/>
                    <a:gd name="T73" fmla="*/ 73 h 96"/>
                    <a:gd name="T74" fmla="*/ 3 w 94"/>
                    <a:gd name="T75" fmla="*/ 64 h 96"/>
                    <a:gd name="T76" fmla="*/ 9 w 94"/>
                    <a:gd name="T77" fmla="*/ 56 h 96"/>
                    <a:gd name="T78" fmla="*/ 4 w 94"/>
                    <a:gd name="T79" fmla="*/ 47 h 96"/>
                    <a:gd name="T80" fmla="*/ 2 w 94"/>
                    <a:gd name="T81" fmla="*/ 39 h 96"/>
                    <a:gd name="T82" fmla="*/ 11 w 94"/>
                    <a:gd name="T83" fmla="*/ 37 h 96"/>
                    <a:gd name="T84" fmla="*/ 19 w 94"/>
                    <a:gd name="T85" fmla="*/ 39 h 96"/>
                    <a:gd name="T86" fmla="*/ 29 w 94"/>
                    <a:gd name="T87" fmla="*/ 4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4" h="96">
                      <a:moveTo>
                        <a:pt x="29" y="46"/>
                      </a:moveTo>
                      <a:lnTo>
                        <a:pt x="24" y="33"/>
                      </a:lnTo>
                      <a:lnTo>
                        <a:pt x="15" y="22"/>
                      </a:lnTo>
                      <a:lnTo>
                        <a:pt x="20" y="9"/>
                      </a:lnTo>
                      <a:lnTo>
                        <a:pt x="26" y="0"/>
                      </a:lnTo>
                      <a:lnTo>
                        <a:pt x="35" y="1"/>
                      </a:lnTo>
                      <a:lnTo>
                        <a:pt x="43" y="4"/>
                      </a:lnTo>
                      <a:lnTo>
                        <a:pt x="45" y="14"/>
                      </a:lnTo>
                      <a:lnTo>
                        <a:pt x="43" y="25"/>
                      </a:lnTo>
                      <a:lnTo>
                        <a:pt x="45" y="36"/>
                      </a:lnTo>
                      <a:lnTo>
                        <a:pt x="51" y="31"/>
                      </a:lnTo>
                      <a:lnTo>
                        <a:pt x="57" y="21"/>
                      </a:lnTo>
                      <a:lnTo>
                        <a:pt x="65" y="13"/>
                      </a:lnTo>
                      <a:lnTo>
                        <a:pt x="70" y="12"/>
                      </a:lnTo>
                      <a:lnTo>
                        <a:pt x="80" y="9"/>
                      </a:lnTo>
                      <a:lnTo>
                        <a:pt x="88" y="13"/>
                      </a:lnTo>
                      <a:lnTo>
                        <a:pt x="94" y="25"/>
                      </a:lnTo>
                      <a:lnTo>
                        <a:pt x="92" y="36"/>
                      </a:lnTo>
                      <a:lnTo>
                        <a:pt x="81" y="45"/>
                      </a:lnTo>
                      <a:lnTo>
                        <a:pt x="67" y="48"/>
                      </a:lnTo>
                      <a:lnTo>
                        <a:pt x="55" y="48"/>
                      </a:lnTo>
                      <a:lnTo>
                        <a:pt x="57" y="57"/>
                      </a:lnTo>
                      <a:lnTo>
                        <a:pt x="70" y="57"/>
                      </a:lnTo>
                      <a:lnTo>
                        <a:pt x="81" y="61"/>
                      </a:lnTo>
                      <a:lnTo>
                        <a:pt x="80" y="76"/>
                      </a:lnTo>
                      <a:lnTo>
                        <a:pt x="71" y="89"/>
                      </a:lnTo>
                      <a:lnTo>
                        <a:pt x="57" y="96"/>
                      </a:lnTo>
                      <a:lnTo>
                        <a:pt x="45" y="92"/>
                      </a:lnTo>
                      <a:lnTo>
                        <a:pt x="36" y="85"/>
                      </a:lnTo>
                      <a:lnTo>
                        <a:pt x="40" y="72"/>
                      </a:lnTo>
                      <a:lnTo>
                        <a:pt x="44" y="61"/>
                      </a:lnTo>
                      <a:lnTo>
                        <a:pt x="37" y="59"/>
                      </a:lnTo>
                      <a:lnTo>
                        <a:pt x="35" y="72"/>
                      </a:lnTo>
                      <a:lnTo>
                        <a:pt x="29" y="83"/>
                      </a:lnTo>
                      <a:lnTo>
                        <a:pt x="13" y="87"/>
                      </a:lnTo>
                      <a:lnTo>
                        <a:pt x="2" y="82"/>
                      </a:lnTo>
                      <a:lnTo>
                        <a:pt x="0" y="73"/>
                      </a:lnTo>
                      <a:lnTo>
                        <a:pt x="3" y="64"/>
                      </a:lnTo>
                      <a:lnTo>
                        <a:pt x="9" y="56"/>
                      </a:lnTo>
                      <a:lnTo>
                        <a:pt x="4" y="47"/>
                      </a:lnTo>
                      <a:lnTo>
                        <a:pt x="2" y="39"/>
                      </a:lnTo>
                      <a:lnTo>
                        <a:pt x="11" y="37"/>
                      </a:lnTo>
                      <a:lnTo>
                        <a:pt x="19" y="39"/>
                      </a:lnTo>
                      <a:lnTo>
                        <a:pt x="29" y="46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24" name="Freeform 60"/>
                <p:cNvSpPr>
                  <a:spLocks/>
                </p:cNvSpPr>
                <p:nvPr/>
              </p:nvSpPr>
              <p:spPr bwMode="auto">
                <a:xfrm>
                  <a:off x="3307" y="3937"/>
                  <a:ext cx="22" cy="20"/>
                </a:xfrm>
                <a:custGeom>
                  <a:avLst/>
                  <a:gdLst>
                    <a:gd name="T0" fmla="*/ 0 w 22"/>
                    <a:gd name="T1" fmla="*/ 9 h 20"/>
                    <a:gd name="T2" fmla="*/ 10 w 22"/>
                    <a:gd name="T3" fmla="*/ 0 h 20"/>
                    <a:gd name="T4" fmla="*/ 19 w 22"/>
                    <a:gd name="T5" fmla="*/ 1 h 20"/>
                    <a:gd name="T6" fmla="*/ 22 w 22"/>
                    <a:gd name="T7" fmla="*/ 12 h 20"/>
                    <a:gd name="T8" fmla="*/ 14 w 22"/>
                    <a:gd name="T9" fmla="*/ 20 h 20"/>
                    <a:gd name="T10" fmla="*/ 3 w 22"/>
                    <a:gd name="T11" fmla="*/ 18 h 20"/>
                    <a:gd name="T12" fmla="*/ 0 w 22"/>
                    <a:gd name="T1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0" y="9"/>
                      </a:moveTo>
                      <a:lnTo>
                        <a:pt x="10" y="0"/>
                      </a:lnTo>
                      <a:lnTo>
                        <a:pt x="19" y="1"/>
                      </a:lnTo>
                      <a:lnTo>
                        <a:pt x="22" y="12"/>
                      </a:lnTo>
                      <a:lnTo>
                        <a:pt x="14" y="20"/>
                      </a:lnTo>
                      <a:lnTo>
                        <a:pt x="3" y="1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0125" name="Group 61"/>
              <p:cNvGrpSpPr>
                <a:grpSpLocks/>
              </p:cNvGrpSpPr>
              <p:nvPr/>
            </p:nvGrpSpPr>
            <p:grpSpPr bwMode="auto">
              <a:xfrm>
                <a:off x="3460" y="3659"/>
                <a:ext cx="123" cy="163"/>
                <a:chOff x="3460" y="3659"/>
                <a:chExt cx="123" cy="163"/>
              </a:xfrm>
            </p:grpSpPr>
            <p:sp>
              <p:nvSpPr>
                <p:cNvPr id="600126" name="Freeform 62"/>
                <p:cNvSpPr>
                  <a:spLocks/>
                </p:cNvSpPr>
                <p:nvPr/>
              </p:nvSpPr>
              <p:spPr bwMode="auto">
                <a:xfrm>
                  <a:off x="3460" y="3659"/>
                  <a:ext cx="123" cy="163"/>
                </a:xfrm>
                <a:custGeom>
                  <a:avLst/>
                  <a:gdLst>
                    <a:gd name="T0" fmla="*/ 41 w 123"/>
                    <a:gd name="T1" fmla="*/ 26 h 163"/>
                    <a:gd name="T2" fmla="*/ 50 w 123"/>
                    <a:gd name="T3" fmla="*/ 6 h 163"/>
                    <a:gd name="T4" fmla="*/ 66 w 123"/>
                    <a:gd name="T5" fmla="*/ 0 h 163"/>
                    <a:gd name="T6" fmla="*/ 78 w 123"/>
                    <a:gd name="T7" fmla="*/ 4 h 163"/>
                    <a:gd name="T8" fmla="*/ 86 w 123"/>
                    <a:gd name="T9" fmla="*/ 21 h 163"/>
                    <a:gd name="T10" fmla="*/ 87 w 123"/>
                    <a:gd name="T11" fmla="*/ 43 h 163"/>
                    <a:gd name="T12" fmla="*/ 105 w 123"/>
                    <a:gd name="T13" fmla="*/ 46 h 163"/>
                    <a:gd name="T14" fmla="*/ 119 w 123"/>
                    <a:gd name="T15" fmla="*/ 61 h 163"/>
                    <a:gd name="T16" fmla="*/ 123 w 123"/>
                    <a:gd name="T17" fmla="*/ 64 h 163"/>
                    <a:gd name="T18" fmla="*/ 121 w 123"/>
                    <a:gd name="T19" fmla="*/ 86 h 163"/>
                    <a:gd name="T20" fmla="*/ 112 w 123"/>
                    <a:gd name="T21" fmla="*/ 101 h 163"/>
                    <a:gd name="T22" fmla="*/ 98 w 123"/>
                    <a:gd name="T23" fmla="*/ 111 h 163"/>
                    <a:gd name="T24" fmla="*/ 91 w 123"/>
                    <a:gd name="T25" fmla="*/ 113 h 163"/>
                    <a:gd name="T26" fmla="*/ 89 w 123"/>
                    <a:gd name="T27" fmla="*/ 129 h 163"/>
                    <a:gd name="T28" fmla="*/ 80 w 123"/>
                    <a:gd name="T29" fmla="*/ 146 h 163"/>
                    <a:gd name="T30" fmla="*/ 68 w 123"/>
                    <a:gd name="T31" fmla="*/ 156 h 163"/>
                    <a:gd name="T32" fmla="*/ 52 w 123"/>
                    <a:gd name="T33" fmla="*/ 161 h 163"/>
                    <a:gd name="T34" fmla="*/ 48 w 123"/>
                    <a:gd name="T35" fmla="*/ 163 h 163"/>
                    <a:gd name="T36" fmla="*/ 34 w 123"/>
                    <a:gd name="T37" fmla="*/ 153 h 163"/>
                    <a:gd name="T38" fmla="*/ 24 w 123"/>
                    <a:gd name="T39" fmla="*/ 134 h 163"/>
                    <a:gd name="T40" fmla="*/ 21 w 123"/>
                    <a:gd name="T41" fmla="*/ 126 h 163"/>
                    <a:gd name="T42" fmla="*/ 7 w 123"/>
                    <a:gd name="T43" fmla="*/ 118 h 163"/>
                    <a:gd name="T44" fmla="*/ 0 w 123"/>
                    <a:gd name="T45" fmla="*/ 93 h 163"/>
                    <a:gd name="T46" fmla="*/ 3 w 123"/>
                    <a:gd name="T47" fmla="*/ 71 h 163"/>
                    <a:gd name="T48" fmla="*/ 11 w 123"/>
                    <a:gd name="T49" fmla="*/ 53 h 163"/>
                    <a:gd name="T50" fmla="*/ 18 w 123"/>
                    <a:gd name="T51" fmla="*/ 51 h 163"/>
                    <a:gd name="T52" fmla="*/ 16 w 123"/>
                    <a:gd name="T53" fmla="*/ 33 h 163"/>
                    <a:gd name="T54" fmla="*/ 26 w 123"/>
                    <a:gd name="T55" fmla="*/ 24 h 163"/>
                    <a:gd name="T56" fmla="*/ 34 w 123"/>
                    <a:gd name="T57" fmla="*/ 23 h 163"/>
                    <a:gd name="T58" fmla="*/ 41 w 123"/>
                    <a:gd name="T59" fmla="*/ 26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3" h="163">
                      <a:moveTo>
                        <a:pt x="41" y="26"/>
                      </a:moveTo>
                      <a:lnTo>
                        <a:pt x="50" y="6"/>
                      </a:lnTo>
                      <a:lnTo>
                        <a:pt x="66" y="0"/>
                      </a:lnTo>
                      <a:lnTo>
                        <a:pt x="78" y="4"/>
                      </a:lnTo>
                      <a:lnTo>
                        <a:pt x="86" y="21"/>
                      </a:lnTo>
                      <a:lnTo>
                        <a:pt x="87" y="43"/>
                      </a:lnTo>
                      <a:lnTo>
                        <a:pt x="105" y="46"/>
                      </a:lnTo>
                      <a:lnTo>
                        <a:pt x="119" y="61"/>
                      </a:lnTo>
                      <a:lnTo>
                        <a:pt x="123" y="64"/>
                      </a:lnTo>
                      <a:lnTo>
                        <a:pt x="121" y="86"/>
                      </a:lnTo>
                      <a:lnTo>
                        <a:pt x="112" y="101"/>
                      </a:lnTo>
                      <a:lnTo>
                        <a:pt x="98" y="111"/>
                      </a:lnTo>
                      <a:lnTo>
                        <a:pt x="91" y="113"/>
                      </a:lnTo>
                      <a:lnTo>
                        <a:pt x="89" y="129"/>
                      </a:lnTo>
                      <a:lnTo>
                        <a:pt x="80" y="146"/>
                      </a:lnTo>
                      <a:lnTo>
                        <a:pt x="68" y="156"/>
                      </a:lnTo>
                      <a:lnTo>
                        <a:pt x="52" y="161"/>
                      </a:lnTo>
                      <a:lnTo>
                        <a:pt x="48" y="163"/>
                      </a:lnTo>
                      <a:lnTo>
                        <a:pt x="34" y="153"/>
                      </a:lnTo>
                      <a:lnTo>
                        <a:pt x="24" y="134"/>
                      </a:lnTo>
                      <a:lnTo>
                        <a:pt x="21" y="126"/>
                      </a:lnTo>
                      <a:lnTo>
                        <a:pt x="7" y="118"/>
                      </a:lnTo>
                      <a:lnTo>
                        <a:pt x="0" y="93"/>
                      </a:lnTo>
                      <a:lnTo>
                        <a:pt x="3" y="71"/>
                      </a:lnTo>
                      <a:lnTo>
                        <a:pt x="11" y="53"/>
                      </a:lnTo>
                      <a:lnTo>
                        <a:pt x="18" y="51"/>
                      </a:lnTo>
                      <a:lnTo>
                        <a:pt x="16" y="33"/>
                      </a:lnTo>
                      <a:lnTo>
                        <a:pt x="26" y="24"/>
                      </a:lnTo>
                      <a:lnTo>
                        <a:pt x="34" y="23"/>
                      </a:lnTo>
                      <a:lnTo>
                        <a:pt x="41" y="26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27" name="Freeform 63"/>
                <p:cNvSpPr>
                  <a:spLocks/>
                </p:cNvSpPr>
                <p:nvPr/>
              </p:nvSpPr>
              <p:spPr bwMode="auto">
                <a:xfrm>
                  <a:off x="3477" y="3672"/>
                  <a:ext cx="91" cy="132"/>
                </a:xfrm>
                <a:custGeom>
                  <a:avLst/>
                  <a:gdLst>
                    <a:gd name="T0" fmla="*/ 34 w 91"/>
                    <a:gd name="T1" fmla="*/ 55 h 132"/>
                    <a:gd name="T2" fmla="*/ 35 w 91"/>
                    <a:gd name="T3" fmla="*/ 37 h 132"/>
                    <a:gd name="T4" fmla="*/ 34 w 91"/>
                    <a:gd name="T5" fmla="*/ 19 h 132"/>
                    <a:gd name="T6" fmla="*/ 42 w 91"/>
                    <a:gd name="T7" fmla="*/ 7 h 132"/>
                    <a:gd name="T8" fmla="*/ 51 w 91"/>
                    <a:gd name="T9" fmla="*/ 0 h 132"/>
                    <a:gd name="T10" fmla="*/ 56 w 91"/>
                    <a:gd name="T11" fmla="*/ 7 h 132"/>
                    <a:gd name="T12" fmla="*/ 61 w 91"/>
                    <a:gd name="T13" fmla="*/ 15 h 132"/>
                    <a:gd name="T14" fmla="*/ 59 w 91"/>
                    <a:gd name="T15" fmla="*/ 29 h 132"/>
                    <a:gd name="T16" fmla="*/ 53 w 91"/>
                    <a:gd name="T17" fmla="*/ 40 h 132"/>
                    <a:gd name="T18" fmla="*/ 49 w 91"/>
                    <a:gd name="T19" fmla="*/ 54 h 132"/>
                    <a:gd name="T20" fmla="*/ 56 w 91"/>
                    <a:gd name="T21" fmla="*/ 52 h 132"/>
                    <a:gd name="T22" fmla="*/ 65 w 91"/>
                    <a:gd name="T23" fmla="*/ 44 h 132"/>
                    <a:gd name="T24" fmla="*/ 74 w 91"/>
                    <a:gd name="T25" fmla="*/ 40 h 132"/>
                    <a:gd name="T26" fmla="*/ 78 w 91"/>
                    <a:gd name="T27" fmla="*/ 42 h 132"/>
                    <a:gd name="T28" fmla="*/ 86 w 91"/>
                    <a:gd name="T29" fmla="*/ 45 h 132"/>
                    <a:gd name="T30" fmla="*/ 91 w 91"/>
                    <a:gd name="T31" fmla="*/ 55 h 132"/>
                    <a:gd name="T32" fmla="*/ 91 w 91"/>
                    <a:gd name="T33" fmla="*/ 72 h 132"/>
                    <a:gd name="T34" fmla="*/ 84 w 91"/>
                    <a:gd name="T35" fmla="*/ 84 h 132"/>
                    <a:gd name="T36" fmla="*/ 73 w 91"/>
                    <a:gd name="T37" fmla="*/ 87 h 132"/>
                    <a:gd name="T38" fmla="*/ 61 w 91"/>
                    <a:gd name="T39" fmla="*/ 82 h 132"/>
                    <a:gd name="T40" fmla="*/ 52 w 91"/>
                    <a:gd name="T41" fmla="*/ 74 h 132"/>
                    <a:gd name="T42" fmla="*/ 51 w 91"/>
                    <a:gd name="T43" fmla="*/ 85 h 132"/>
                    <a:gd name="T44" fmla="*/ 60 w 91"/>
                    <a:gd name="T45" fmla="*/ 94 h 132"/>
                    <a:gd name="T46" fmla="*/ 66 w 91"/>
                    <a:gd name="T47" fmla="*/ 106 h 132"/>
                    <a:gd name="T48" fmla="*/ 59 w 91"/>
                    <a:gd name="T49" fmla="*/ 122 h 132"/>
                    <a:gd name="T50" fmla="*/ 47 w 91"/>
                    <a:gd name="T51" fmla="*/ 132 h 132"/>
                    <a:gd name="T52" fmla="*/ 34 w 91"/>
                    <a:gd name="T53" fmla="*/ 131 h 132"/>
                    <a:gd name="T54" fmla="*/ 27 w 91"/>
                    <a:gd name="T55" fmla="*/ 119 h 132"/>
                    <a:gd name="T56" fmla="*/ 23 w 91"/>
                    <a:gd name="T57" fmla="*/ 104 h 132"/>
                    <a:gd name="T58" fmla="*/ 32 w 91"/>
                    <a:gd name="T59" fmla="*/ 92 h 132"/>
                    <a:gd name="T60" fmla="*/ 39 w 91"/>
                    <a:gd name="T61" fmla="*/ 82 h 132"/>
                    <a:gd name="T62" fmla="*/ 34 w 91"/>
                    <a:gd name="T63" fmla="*/ 75 h 132"/>
                    <a:gd name="T64" fmla="*/ 28 w 91"/>
                    <a:gd name="T65" fmla="*/ 89 h 132"/>
                    <a:gd name="T66" fmla="*/ 19 w 91"/>
                    <a:gd name="T67" fmla="*/ 97 h 132"/>
                    <a:gd name="T68" fmla="*/ 6 w 91"/>
                    <a:gd name="T69" fmla="*/ 92 h 132"/>
                    <a:gd name="T70" fmla="*/ 0 w 91"/>
                    <a:gd name="T71" fmla="*/ 79 h 132"/>
                    <a:gd name="T72" fmla="*/ 2 w 91"/>
                    <a:gd name="T73" fmla="*/ 67 h 132"/>
                    <a:gd name="T74" fmla="*/ 8 w 91"/>
                    <a:gd name="T75" fmla="*/ 59 h 132"/>
                    <a:gd name="T76" fmla="*/ 15 w 91"/>
                    <a:gd name="T77" fmla="*/ 54 h 132"/>
                    <a:gd name="T78" fmla="*/ 15 w 91"/>
                    <a:gd name="T79" fmla="*/ 40 h 132"/>
                    <a:gd name="T80" fmla="*/ 17 w 91"/>
                    <a:gd name="T81" fmla="*/ 30 h 132"/>
                    <a:gd name="T82" fmla="*/ 25 w 91"/>
                    <a:gd name="T83" fmla="*/ 32 h 132"/>
                    <a:gd name="T84" fmla="*/ 29 w 91"/>
                    <a:gd name="T85" fmla="*/ 40 h 132"/>
                    <a:gd name="T86" fmla="*/ 34 w 91"/>
                    <a:gd name="T87" fmla="*/ 55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" h="132">
                      <a:moveTo>
                        <a:pt x="34" y="55"/>
                      </a:moveTo>
                      <a:lnTo>
                        <a:pt x="35" y="37"/>
                      </a:lnTo>
                      <a:lnTo>
                        <a:pt x="34" y="19"/>
                      </a:lnTo>
                      <a:lnTo>
                        <a:pt x="42" y="7"/>
                      </a:lnTo>
                      <a:lnTo>
                        <a:pt x="51" y="0"/>
                      </a:lnTo>
                      <a:lnTo>
                        <a:pt x="56" y="7"/>
                      </a:lnTo>
                      <a:lnTo>
                        <a:pt x="61" y="15"/>
                      </a:lnTo>
                      <a:lnTo>
                        <a:pt x="59" y="29"/>
                      </a:lnTo>
                      <a:lnTo>
                        <a:pt x="53" y="40"/>
                      </a:lnTo>
                      <a:lnTo>
                        <a:pt x="49" y="54"/>
                      </a:lnTo>
                      <a:lnTo>
                        <a:pt x="56" y="52"/>
                      </a:lnTo>
                      <a:lnTo>
                        <a:pt x="65" y="44"/>
                      </a:lnTo>
                      <a:lnTo>
                        <a:pt x="74" y="40"/>
                      </a:lnTo>
                      <a:lnTo>
                        <a:pt x="78" y="42"/>
                      </a:lnTo>
                      <a:lnTo>
                        <a:pt x="86" y="45"/>
                      </a:lnTo>
                      <a:lnTo>
                        <a:pt x="91" y="55"/>
                      </a:lnTo>
                      <a:lnTo>
                        <a:pt x="91" y="72"/>
                      </a:lnTo>
                      <a:lnTo>
                        <a:pt x="84" y="84"/>
                      </a:lnTo>
                      <a:lnTo>
                        <a:pt x="73" y="87"/>
                      </a:lnTo>
                      <a:lnTo>
                        <a:pt x="61" y="82"/>
                      </a:lnTo>
                      <a:lnTo>
                        <a:pt x="52" y="74"/>
                      </a:lnTo>
                      <a:lnTo>
                        <a:pt x="51" y="85"/>
                      </a:lnTo>
                      <a:lnTo>
                        <a:pt x="60" y="94"/>
                      </a:lnTo>
                      <a:lnTo>
                        <a:pt x="66" y="106"/>
                      </a:lnTo>
                      <a:lnTo>
                        <a:pt x="59" y="122"/>
                      </a:lnTo>
                      <a:lnTo>
                        <a:pt x="47" y="132"/>
                      </a:lnTo>
                      <a:lnTo>
                        <a:pt x="34" y="131"/>
                      </a:lnTo>
                      <a:lnTo>
                        <a:pt x="27" y="119"/>
                      </a:lnTo>
                      <a:lnTo>
                        <a:pt x="23" y="104"/>
                      </a:lnTo>
                      <a:lnTo>
                        <a:pt x="32" y="92"/>
                      </a:lnTo>
                      <a:lnTo>
                        <a:pt x="39" y="82"/>
                      </a:lnTo>
                      <a:lnTo>
                        <a:pt x="34" y="75"/>
                      </a:lnTo>
                      <a:lnTo>
                        <a:pt x="28" y="89"/>
                      </a:lnTo>
                      <a:lnTo>
                        <a:pt x="19" y="97"/>
                      </a:lnTo>
                      <a:lnTo>
                        <a:pt x="6" y="92"/>
                      </a:lnTo>
                      <a:lnTo>
                        <a:pt x="0" y="79"/>
                      </a:lnTo>
                      <a:lnTo>
                        <a:pt x="2" y="67"/>
                      </a:lnTo>
                      <a:lnTo>
                        <a:pt x="8" y="59"/>
                      </a:lnTo>
                      <a:lnTo>
                        <a:pt x="15" y="54"/>
                      </a:lnTo>
                      <a:lnTo>
                        <a:pt x="15" y="40"/>
                      </a:lnTo>
                      <a:lnTo>
                        <a:pt x="17" y="30"/>
                      </a:lnTo>
                      <a:lnTo>
                        <a:pt x="25" y="32"/>
                      </a:lnTo>
                      <a:lnTo>
                        <a:pt x="29" y="40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28" name="Freeform 64"/>
                <p:cNvSpPr>
                  <a:spLocks/>
                </p:cNvSpPr>
                <p:nvPr/>
              </p:nvSpPr>
              <p:spPr bwMode="auto">
                <a:xfrm>
                  <a:off x="3511" y="3726"/>
                  <a:ext cx="17" cy="25"/>
                </a:xfrm>
                <a:custGeom>
                  <a:avLst/>
                  <a:gdLst>
                    <a:gd name="T0" fmla="*/ 1 w 17"/>
                    <a:gd name="T1" fmla="*/ 3 h 25"/>
                    <a:gd name="T2" fmla="*/ 11 w 17"/>
                    <a:gd name="T3" fmla="*/ 0 h 25"/>
                    <a:gd name="T4" fmla="*/ 17 w 17"/>
                    <a:gd name="T5" fmla="*/ 6 h 25"/>
                    <a:gd name="T6" fmla="*/ 16 w 17"/>
                    <a:gd name="T7" fmla="*/ 21 h 25"/>
                    <a:gd name="T8" fmla="*/ 6 w 17"/>
                    <a:gd name="T9" fmla="*/ 25 h 25"/>
                    <a:gd name="T10" fmla="*/ 0 w 17"/>
                    <a:gd name="T11" fmla="*/ 15 h 25"/>
                    <a:gd name="T12" fmla="*/ 1 w 17"/>
                    <a:gd name="T1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5">
                      <a:moveTo>
                        <a:pt x="1" y="3"/>
                      </a:moveTo>
                      <a:lnTo>
                        <a:pt x="11" y="0"/>
                      </a:lnTo>
                      <a:lnTo>
                        <a:pt x="17" y="6"/>
                      </a:lnTo>
                      <a:lnTo>
                        <a:pt x="16" y="21"/>
                      </a:lnTo>
                      <a:lnTo>
                        <a:pt x="6" y="25"/>
                      </a:lnTo>
                      <a:lnTo>
                        <a:pt x="0" y="15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00129" name="Group 65"/>
            <p:cNvGrpSpPr>
              <a:grpSpLocks/>
            </p:cNvGrpSpPr>
            <p:nvPr/>
          </p:nvGrpSpPr>
          <p:grpSpPr bwMode="auto">
            <a:xfrm>
              <a:off x="2166" y="3758"/>
              <a:ext cx="1426" cy="273"/>
              <a:chOff x="2166" y="3758"/>
              <a:chExt cx="1426" cy="273"/>
            </a:xfrm>
          </p:grpSpPr>
          <p:sp>
            <p:nvSpPr>
              <p:cNvPr id="600130" name="Freeform 66"/>
              <p:cNvSpPr>
                <a:spLocks/>
              </p:cNvSpPr>
              <p:nvPr/>
            </p:nvSpPr>
            <p:spPr bwMode="auto">
              <a:xfrm>
                <a:off x="2785" y="3830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9 w 90"/>
                  <a:gd name="T3" fmla="*/ 112 h 170"/>
                  <a:gd name="T4" fmla="*/ 90 w 90"/>
                  <a:gd name="T5" fmla="*/ 86 h 170"/>
                  <a:gd name="T6" fmla="*/ 89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3 w 90"/>
                  <a:gd name="T33" fmla="*/ 26 h 170"/>
                  <a:gd name="T34" fmla="*/ 0 w 90"/>
                  <a:gd name="T35" fmla="*/ 36 h 170"/>
                  <a:gd name="T36" fmla="*/ 13 w 90"/>
                  <a:gd name="T37" fmla="*/ 68 h 170"/>
                  <a:gd name="T38" fmla="*/ 26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0" h="170">
                    <a:moveTo>
                      <a:pt x="81" y="148"/>
                    </a:moveTo>
                    <a:lnTo>
                      <a:pt x="89" y="112"/>
                    </a:lnTo>
                    <a:lnTo>
                      <a:pt x="90" y="86"/>
                    </a:lnTo>
                    <a:lnTo>
                      <a:pt x="89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3" y="26"/>
                    </a:lnTo>
                    <a:lnTo>
                      <a:pt x="0" y="36"/>
                    </a:lnTo>
                    <a:lnTo>
                      <a:pt x="13" y="68"/>
                    </a:lnTo>
                    <a:lnTo>
                      <a:pt x="26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1" name="Freeform 67"/>
              <p:cNvSpPr>
                <a:spLocks/>
              </p:cNvSpPr>
              <p:nvPr/>
            </p:nvSpPr>
            <p:spPr bwMode="auto">
              <a:xfrm>
                <a:off x="2742" y="3907"/>
                <a:ext cx="38" cy="124"/>
              </a:xfrm>
              <a:custGeom>
                <a:avLst/>
                <a:gdLst>
                  <a:gd name="T0" fmla="*/ 6 w 38"/>
                  <a:gd name="T1" fmla="*/ 0 h 124"/>
                  <a:gd name="T2" fmla="*/ 23 w 38"/>
                  <a:gd name="T3" fmla="*/ 32 h 124"/>
                  <a:gd name="T4" fmla="*/ 34 w 38"/>
                  <a:gd name="T5" fmla="*/ 66 h 124"/>
                  <a:gd name="T6" fmla="*/ 38 w 38"/>
                  <a:gd name="T7" fmla="*/ 91 h 124"/>
                  <a:gd name="T8" fmla="*/ 37 w 38"/>
                  <a:gd name="T9" fmla="*/ 94 h 124"/>
                  <a:gd name="T10" fmla="*/ 38 w 38"/>
                  <a:gd name="T11" fmla="*/ 112 h 124"/>
                  <a:gd name="T12" fmla="*/ 31 w 38"/>
                  <a:gd name="T13" fmla="*/ 122 h 124"/>
                  <a:gd name="T14" fmla="*/ 23 w 38"/>
                  <a:gd name="T15" fmla="*/ 124 h 124"/>
                  <a:gd name="T16" fmla="*/ 13 w 38"/>
                  <a:gd name="T17" fmla="*/ 120 h 124"/>
                  <a:gd name="T18" fmla="*/ 9 w 38"/>
                  <a:gd name="T19" fmla="*/ 106 h 124"/>
                  <a:gd name="T20" fmla="*/ 13 w 38"/>
                  <a:gd name="T21" fmla="*/ 86 h 124"/>
                  <a:gd name="T22" fmla="*/ 15 w 38"/>
                  <a:gd name="T23" fmla="*/ 63 h 124"/>
                  <a:gd name="T24" fmla="*/ 11 w 38"/>
                  <a:gd name="T25" fmla="*/ 43 h 124"/>
                  <a:gd name="T26" fmla="*/ 4 w 38"/>
                  <a:gd name="T27" fmla="*/ 22 h 124"/>
                  <a:gd name="T28" fmla="*/ 0 w 38"/>
                  <a:gd name="T29" fmla="*/ 3 h 124"/>
                  <a:gd name="T30" fmla="*/ 6 w 38"/>
                  <a:gd name="T3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124">
                    <a:moveTo>
                      <a:pt x="6" y="0"/>
                    </a:moveTo>
                    <a:lnTo>
                      <a:pt x="23" y="32"/>
                    </a:lnTo>
                    <a:lnTo>
                      <a:pt x="34" y="66"/>
                    </a:lnTo>
                    <a:lnTo>
                      <a:pt x="38" y="91"/>
                    </a:lnTo>
                    <a:lnTo>
                      <a:pt x="37" y="94"/>
                    </a:lnTo>
                    <a:lnTo>
                      <a:pt x="38" y="112"/>
                    </a:lnTo>
                    <a:lnTo>
                      <a:pt x="31" y="122"/>
                    </a:lnTo>
                    <a:lnTo>
                      <a:pt x="23" y="124"/>
                    </a:lnTo>
                    <a:lnTo>
                      <a:pt x="13" y="120"/>
                    </a:lnTo>
                    <a:lnTo>
                      <a:pt x="9" y="106"/>
                    </a:lnTo>
                    <a:lnTo>
                      <a:pt x="13" y="86"/>
                    </a:lnTo>
                    <a:lnTo>
                      <a:pt x="15" y="63"/>
                    </a:lnTo>
                    <a:lnTo>
                      <a:pt x="11" y="43"/>
                    </a:lnTo>
                    <a:lnTo>
                      <a:pt x="4" y="22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2" name="Freeform 68"/>
              <p:cNvSpPr>
                <a:spLocks/>
              </p:cNvSpPr>
              <p:nvPr/>
            </p:nvSpPr>
            <p:spPr bwMode="auto">
              <a:xfrm>
                <a:off x="2663" y="3850"/>
                <a:ext cx="39" cy="137"/>
              </a:xfrm>
              <a:custGeom>
                <a:avLst/>
                <a:gdLst>
                  <a:gd name="T0" fmla="*/ 2 w 39"/>
                  <a:gd name="T1" fmla="*/ 111 h 137"/>
                  <a:gd name="T2" fmla="*/ 5 w 39"/>
                  <a:gd name="T3" fmla="*/ 76 h 137"/>
                  <a:gd name="T4" fmla="*/ 15 w 39"/>
                  <a:gd name="T5" fmla="*/ 42 h 137"/>
                  <a:gd name="T6" fmla="*/ 24 w 39"/>
                  <a:gd name="T7" fmla="*/ 18 h 137"/>
                  <a:gd name="T8" fmla="*/ 34 w 39"/>
                  <a:gd name="T9" fmla="*/ 0 h 137"/>
                  <a:gd name="T10" fmla="*/ 39 w 39"/>
                  <a:gd name="T11" fmla="*/ 3 h 137"/>
                  <a:gd name="T12" fmla="*/ 32 w 39"/>
                  <a:gd name="T13" fmla="*/ 35 h 137"/>
                  <a:gd name="T14" fmla="*/ 25 w 39"/>
                  <a:gd name="T15" fmla="*/ 77 h 137"/>
                  <a:gd name="T16" fmla="*/ 21 w 39"/>
                  <a:gd name="T17" fmla="*/ 108 h 137"/>
                  <a:gd name="T18" fmla="*/ 19 w 39"/>
                  <a:gd name="T19" fmla="*/ 128 h 137"/>
                  <a:gd name="T20" fmla="*/ 12 w 39"/>
                  <a:gd name="T21" fmla="*/ 137 h 137"/>
                  <a:gd name="T22" fmla="*/ 3 w 39"/>
                  <a:gd name="T23" fmla="*/ 133 h 137"/>
                  <a:gd name="T24" fmla="*/ 0 w 39"/>
                  <a:gd name="T25" fmla="*/ 122 h 137"/>
                  <a:gd name="T26" fmla="*/ 2 w 39"/>
                  <a:gd name="T27" fmla="*/ 11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37">
                    <a:moveTo>
                      <a:pt x="2" y="111"/>
                    </a:moveTo>
                    <a:lnTo>
                      <a:pt x="5" y="76"/>
                    </a:lnTo>
                    <a:lnTo>
                      <a:pt x="15" y="42"/>
                    </a:lnTo>
                    <a:lnTo>
                      <a:pt x="24" y="18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5"/>
                    </a:lnTo>
                    <a:lnTo>
                      <a:pt x="25" y="77"/>
                    </a:lnTo>
                    <a:lnTo>
                      <a:pt x="21" y="108"/>
                    </a:lnTo>
                    <a:lnTo>
                      <a:pt x="19" y="128"/>
                    </a:lnTo>
                    <a:lnTo>
                      <a:pt x="12" y="137"/>
                    </a:lnTo>
                    <a:lnTo>
                      <a:pt x="3" y="133"/>
                    </a:lnTo>
                    <a:lnTo>
                      <a:pt x="0" y="122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3" name="Freeform 69"/>
              <p:cNvSpPr>
                <a:spLocks/>
              </p:cNvSpPr>
              <p:nvPr/>
            </p:nvSpPr>
            <p:spPr bwMode="auto">
              <a:xfrm>
                <a:off x="2625" y="3812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4" name="Freeform 70"/>
              <p:cNvSpPr>
                <a:spLocks/>
              </p:cNvSpPr>
              <p:nvPr/>
            </p:nvSpPr>
            <p:spPr bwMode="auto">
              <a:xfrm>
                <a:off x="2572" y="3836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5" name="Freeform 71"/>
              <p:cNvSpPr>
                <a:spLocks/>
              </p:cNvSpPr>
              <p:nvPr/>
            </p:nvSpPr>
            <p:spPr bwMode="auto">
              <a:xfrm>
                <a:off x="2485" y="3809"/>
                <a:ext cx="36" cy="179"/>
              </a:xfrm>
              <a:custGeom>
                <a:avLst/>
                <a:gdLst>
                  <a:gd name="T0" fmla="*/ 16 w 36"/>
                  <a:gd name="T1" fmla="*/ 0 h 179"/>
                  <a:gd name="T2" fmla="*/ 28 w 36"/>
                  <a:gd name="T3" fmla="*/ 32 h 179"/>
                  <a:gd name="T4" fmla="*/ 35 w 36"/>
                  <a:gd name="T5" fmla="*/ 61 h 179"/>
                  <a:gd name="T6" fmla="*/ 36 w 36"/>
                  <a:gd name="T7" fmla="*/ 92 h 179"/>
                  <a:gd name="T8" fmla="*/ 35 w 36"/>
                  <a:gd name="T9" fmla="*/ 121 h 179"/>
                  <a:gd name="T10" fmla="*/ 29 w 36"/>
                  <a:gd name="T11" fmla="*/ 149 h 179"/>
                  <a:gd name="T12" fmla="*/ 22 w 36"/>
                  <a:gd name="T13" fmla="*/ 169 h 179"/>
                  <a:gd name="T14" fmla="*/ 13 w 36"/>
                  <a:gd name="T15" fmla="*/ 179 h 179"/>
                  <a:gd name="T16" fmla="*/ 5 w 36"/>
                  <a:gd name="T17" fmla="*/ 176 h 179"/>
                  <a:gd name="T18" fmla="*/ 0 w 36"/>
                  <a:gd name="T19" fmla="*/ 169 h 179"/>
                  <a:gd name="T20" fmla="*/ 1 w 36"/>
                  <a:gd name="T21" fmla="*/ 158 h 179"/>
                  <a:gd name="T22" fmla="*/ 8 w 36"/>
                  <a:gd name="T23" fmla="*/ 144 h 179"/>
                  <a:gd name="T24" fmla="*/ 17 w 36"/>
                  <a:gd name="T25" fmla="*/ 123 h 179"/>
                  <a:gd name="T26" fmla="*/ 21 w 36"/>
                  <a:gd name="T27" fmla="*/ 98 h 179"/>
                  <a:gd name="T28" fmla="*/ 22 w 36"/>
                  <a:gd name="T29" fmla="*/ 74 h 179"/>
                  <a:gd name="T30" fmla="*/ 21 w 36"/>
                  <a:gd name="T31" fmla="*/ 50 h 179"/>
                  <a:gd name="T32" fmla="*/ 17 w 36"/>
                  <a:gd name="T33" fmla="*/ 31 h 179"/>
                  <a:gd name="T34" fmla="*/ 13 w 36"/>
                  <a:gd name="T35" fmla="*/ 9 h 179"/>
                  <a:gd name="T36" fmla="*/ 16 w 36"/>
                  <a:gd name="T3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79">
                    <a:moveTo>
                      <a:pt x="16" y="0"/>
                    </a:moveTo>
                    <a:lnTo>
                      <a:pt x="28" y="32"/>
                    </a:lnTo>
                    <a:lnTo>
                      <a:pt x="35" y="61"/>
                    </a:lnTo>
                    <a:lnTo>
                      <a:pt x="36" y="92"/>
                    </a:lnTo>
                    <a:lnTo>
                      <a:pt x="35" y="121"/>
                    </a:lnTo>
                    <a:lnTo>
                      <a:pt x="29" y="149"/>
                    </a:lnTo>
                    <a:lnTo>
                      <a:pt x="22" y="169"/>
                    </a:lnTo>
                    <a:lnTo>
                      <a:pt x="13" y="179"/>
                    </a:lnTo>
                    <a:lnTo>
                      <a:pt x="5" y="176"/>
                    </a:lnTo>
                    <a:lnTo>
                      <a:pt x="0" y="169"/>
                    </a:lnTo>
                    <a:lnTo>
                      <a:pt x="1" y="158"/>
                    </a:lnTo>
                    <a:lnTo>
                      <a:pt x="8" y="144"/>
                    </a:lnTo>
                    <a:lnTo>
                      <a:pt x="17" y="123"/>
                    </a:lnTo>
                    <a:lnTo>
                      <a:pt x="21" y="98"/>
                    </a:lnTo>
                    <a:lnTo>
                      <a:pt x="22" y="74"/>
                    </a:lnTo>
                    <a:lnTo>
                      <a:pt x="21" y="50"/>
                    </a:lnTo>
                    <a:lnTo>
                      <a:pt x="17" y="31"/>
                    </a:lnTo>
                    <a:lnTo>
                      <a:pt x="13" y="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6" name="Freeform 72"/>
              <p:cNvSpPr>
                <a:spLocks/>
              </p:cNvSpPr>
              <p:nvPr/>
            </p:nvSpPr>
            <p:spPr bwMode="auto">
              <a:xfrm>
                <a:off x="2455" y="3864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7" name="Freeform 73"/>
              <p:cNvSpPr>
                <a:spLocks/>
              </p:cNvSpPr>
              <p:nvPr/>
            </p:nvSpPr>
            <p:spPr bwMode="auto">
              <a:xfrm>
                <a:off x="2352" y="3812"/>
                <a:ext cx="68" cy="174"/>
              </a:xfrm>
              <a:custGeom>
                <a:avLst/>
                <a:gdLst>
                  <a:gd name="T0" fmla="*/ 35 w 68"/>
                  <a:gd name="T1" fmla="*/ 0 h 174"/>
                  <a:gd name="T2" fmla="*/ 44 w 68"/>
                  <a:gd name="T3" fmla="*/ 33 h 174"/>
                  <a:gd name="T4" fmla="*/ 46 w 68"/>
                  <a:gd name="T5" fmla="*/ 69 h 174"/>
                  <a:gd name="T6" fmla="*/ 41 w 68"/>
                  <a:gd name="T7" fmla="*/ 108 h 174"/>
                  <a:gd name="T8" fmla="*/ 33 w 68"/>
                  <a:gd name="T9" fmla="*/ 136 h 174"/>
                  <a:gd name="T10" fmla="*/ 36 w 68"/>
                  <a:gd name="T11" fmla="*/ 100 h 174"/>
                  <a:gd name="T12" fmla="*/ 29 w 68"/>
                  <a:gd name="T13" fmla="*/ 73 h 174"/>
                  <a:gd name="T14" fmla="*/ 16 w 68"/>
                  <a:gd name="T15" fmla="*/ 48 h 174"/>
                  <a:gd name="T16" fmla="*/ 3 w 68"/>
                  <a:gd name="T17" fmla="*/ 36 h 174"/>
                  <a:gd name="T18" fmla="*/ 0 w 68"/>
                  <a:gd name="T19" fmla="*/ 44 h 174"/>
                  <a:gd name="T20" fmla="*/ 15 w 68"/>
                  <a:gd name="T21" fmla="*/ 77 h 174"/>
                  <a:gd name="T22" fmla="*/ 21 w 68"/>
                  <a:gd name="T23" fmla="*/ 103 h 174"/>
                  <a:gd name="T24" fmla="*/ 19 w 68"/>
                  <a:gd name="T25" fmla="*/ 128 h 174"/>
                  <a:gd name="T26" fmla="*/ 12 w 68"/>
                  <a:gd name="T27" fmla="*/ 158 h 174"/>
                  <a:gd name="T28" fmla="*/ 16 w 68"/>
                  <a:gd name="T29" fmla="*/ 170 h 174"/>
                  <a:gd name="T30" fmla="*/ 27 w 68"/>
                  <a:gd name="T31" fmla="*/ 174 h 174"/>
                  <a:gd name="T32" fmla="*/ 36 w 68"/>
                  <a:gd name="T33" fmla="*/ 162 h 174"/>
                  <a:gd name="T34" fmla="*/ 44 w 68"/>
                  <a:gd name="T35" fmla="*/ 169 h 174"/>
                  <a:gd name="T36" fmla="*/ 58 w 68"/>
                  <a:gd name="T37" fmla="*/ 166 h 174"/>
                  <a:gd name="T38" fmla="*/ 65 w 68"/>
                  <a:gd name="T39" fmla="*/ 150 h 174"/>
                  <a:gd name="T40" fmla="*/ 68 w 68"/>
                  <a:gd name="T41" fmla="*/ 126 h 174"/>
                  <a:gd name="T42" fmla="*/ 65 w 68"/>
                  <a:gd name="T43" fmla="*/ 83 h 174"/>
                  <a:gd name="T44" fmla="*/ 56 w 68"/>
                  <a:gd name="T45" fmla="*/ 37 h 174"/>
                  <a:gd name="T46" fmla="*/ 43 w 68"/>
                  <a:gd name="T47" fmla="*/ 0 h 174"/>
                  <a:gd name="T48" fmla="*/ 35 w 68"/>
                  <a:gd name="T4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1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6" y="4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15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6" y="170"/>
                    </a:lnTo>
                    <a:lnTo>
                      <a:pt x="27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5" y="150"/>
                    </a:lnTo>
                    <a:lnTo>
                      <a:pt x="68" y="126"/>
                    </a:lnTo>
                    <a:lnTo>
                      <a:pt x="65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8" name="Freeform 74"/>
              <p:cNvSpPr>
                <a:spLocks/>
              </p:cNvSpPr>
              <p:nvPr/>
            </p:nvSpPr>
            <p:spPr bwMode="auto">
              <a:xfrm>
                <a:off x="2257" y="3842"/>
                <a:ext cx="39" cy="138"/>
              </a:xfrm>
              <a:custGeom>
                <a:avLst/>
                <a:gdLst>
                  <a:gd name="T0" fmla="*/ 2 w 39"/>
                  <a:gd name="T1" fmla="*/ 113 h 138"/>
                  <a:gd name="T2" fmla="*/ 5 w 39"/>
                  <a:gd name="T3" fmla="*/ 77 h 138"/>
                  <a:gd name="T4" fmla="*/ 15 w 39"/>
                  <a:gd name="T5" fmla="*/ 43 h 138"/>
                  <a:gd name="T6" fmla="*/ 24 w 39"/>
                  <a:gd name="T7" fmla="*/ 19 h 138"/>
                  <a:gd name="T8" fmla="*/ 34 w 39"/>
                  <a:gd name="T9" fmla="*/ 0 h 138"/>
                  <a:gd name="T10" fmla="*/ 39 w 39"/>
                  <a:gd name="T11" fmla="*/ 3 h 138"/>
                  <a:gd name="T12" fmla="*/ 32 w 39"/>
                  <a:gd name="T13" fmla="*/ 36 h 138"/>
                  <a:gd name="T14" fmla="*/ 25 w 39"/>
                  <a:gd name="T15" fmla="*/ 78 h 138"/>
                  <a:gd name="T16" fmla="*/ 21 w 39"/>
                  <a:gd name="T17" fmla="*/ 110 h 138"/>
                  <a:gd name="T18" fmla="*/ 19 w 39"/>
                  <a:gd name="T19" fmla="*/ 129 h 138"/>
                  <a:gd name="T20" fmla="*/ 12 w 39"/>
                  <a:gd name="T21" fmla="*/ 138 h 138"/>
                  <a:gd name="T22" fmla="*/ 3 w 39"/>
                  <a:gd name="T23" fmla="*/ 135 h 138"/>
                  <a:gd name="T24" fmla="*/ 0 w 39"/>
                  <a:gd name="T25" fmla="*/ 124 h 138"/>
                  <a:gd name="T26" fmla="*/ 2 w 39"/>
                  <a:gd name="T27" fmla="*/ 1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38">
                    <a:moveTo>
                      <a:pt x="2" y="113"/>
                    </a:moveTo>
                    <a:lnTo>
                      <a:pt x="5" y="77"/>
                    </a:lnTo>
                    <a:lnTo>
                      <a:pt x="15" y="43"/>
                    </a:lnTo>
                    <a:lnTo>
                      <a:pt x="24" y="19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6"/>
                    </a:lnTo>
                    <a:lnTo>
                      <a:pt x="25" y="78"/>
                    </a:lnTo>
                    <a:lnTo>
                      <a:pt x="21" y="110"/>
                    </a:lnTo>
                    <a:lnTo>
                      <a:pt x="19" y="129"/>
                    </a:lnTo>
                    <a:lnTo>
                      <a:pt x="12" y="138"/>
                    </a:lnTo>
                    <a:lnTo>
                      <a:pt x="3" y="135"/>
                    </a:lnTo>
                    <a:lnTo>
                      <a:pt x="0" y="124"/>
                    </a:lnTo>
                    <a:lnTo>
                      <a:pt x="2" y="11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39" name="Freeform 75"/>
              <p:cNvSpPr>
                <a:spLocks/>
              </p:cNvSpPr>
              <p:nvPr/>
            </p:nvSpPr>
            <p:spPr bwMode="auto">
              <a:xfrm>
                <a:off x="2219" y="3804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0" name="Freeform 76"/>
              <p:cNvSpPr>
                <a:spLocks/>
              </p:cNvSpPr>
              <p:nvPr/>
            </p:nvSpPr>
            <p:spPr bwMode="auto">
              <a:xfrm>
                <a:off x="2166" y="3828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1" name="Freeform 77"/>
              <p:cNvSpPr>
                <a:spLocks/>
              </p:cNvSpPr>
              <p:nvPr/>
            </p:nvSpPr>
            <p:spPr bwMode="auto">
              <a:xfrm>
                <a:off x="3497" y="3799"/>
                <a:ext cx="95" cy="208"/>
              </a:xfrm>
              <a:custGeom>
                <a:avLst/>
                <a:gdLst>
                  <a:gd name="T0" fmla="*/ 1 w 95"/>
                  <a:gd name="T1" fmla="*/ 172 h 208"/>
                  <a:gd name="T2" fmla="*/ 8 w 95"/>
                  <a:gd name="T3" fmla="*/ 128 h 208"/>
                  <a:gd name="T4" fmla="*/ 16 w 95"/>
                  <a:gd name="T5" fmla="*/ 97 h 208"/>
                  <a:gd name="T6" fmla="*/ 27 w 95"/>
                  <a:gd name="T7" fmla="*/ 62 h 208"/>
                  <a:gd name="T8" fmla="*/ 40 w 95"/>
                  <a:gd name="T9" fmla="*/ 31 h 208"/>
                  <a:gd name="T10" fmla="*/ 57 w 95"/>
                  <a:gd name="T11" fmla="*/ 0 h 208"/>
                  <a:gd name="T12" fmla="*/ 64 w 95"/>
                  <a:gd name="T13" fmla="*/ 3 h 208"/>
                  <a:gd name="T14" fmla="*/ 58 w 95"/>
                  <a:gd name="T15" fmla="*/ 25 h 208"/>
                  <a:gd name="T16" fmla="*/ 38 w 95"/>
                  <a:gd name="T17" fmla="*/ 73 h 208"/>
                  <a:gd name="T18" fmla="*/ 28 w 95"/>
                  <a:gd name="T19" fmla="*/ 110 h 208"/>
                  <a:gd name="T20" fmla="*/ 20 w 95"/>
                  <a:gd name="T21" fmla="*/ 152 h 208"/>
                  <a:gd name="T22" fmla="*/ 19 w 95"/>
                  <a:gd name="T23" fmla="*/ 179 h 208"/>
                  <a:gd name="T24" fmla="*/ 28 w 95"/>
                  <a:gd name="T25" fmla="*/ 149 h 208"/>
                  <a:gd name="T26" fmla="*/ 42 w 95"/>
                  <a:gd name="T27" fmla="*/ 118 h 208"/>
                  <a:gd name="T28" fmla="*/ 59 w 95"/>
                  <a:gd name="T29" fmla="*/ 89 h 208"/>
                  <a:gd name="T30" fmla="*/ 77 w 95"/>
                  <a:gd name="T31" fmla="*/ 67 h 208"/>
                  <a:gd name="T32" fmla="*/ 95 w 95"/>
                  <a:gd name="T33" fmla="*/ 49 h 208"/>
                  <a:gd name="T34" fmla="*/ 94 w 95"/>
                  <a:gd name="T35" fmla="*/ 61 h 208"/>
                  <a:gd name="T36" fmla="*/ 74 w 95"/>
                  <a:gd name="T37" fmla="*/ 95 h 208"/>
                  <a:gd name="T38" fmla="*/ 54 w 95"/>
                  <a:gd name="T39" fmla="*/ 132 h 208"/>
                  <a:gd name="T40" fmla="*/ 54 w 95"/>
                  <a:gd name="T41" fmla="*/ 136 h 208"/>
                  <a:gd name="T42" fmla="*/ 40 w 95"/>
                  <a:gd name="T43" fmla="*/ 173 h 208"/>
                  <a:gd name="T44" fmla="*/ 32 w 95"/>
                  <a:gd name="T45" fmla="*/ 199 h 208"/>
                  <a:gd name="T46" fmla="*/ 24 w 95"/>
                  <a:gd name="T47" fmla="*/ 206 h 208"/>
                  <a:gd name="T48" fmla="*/ 21 w 95"/>
                  <a:gd name="T49" fmla="*/ 208 h 208"/>
                  <a:gd name="T50" fmla="*/ 14 w 95"/>
                  <a:gd name="T51" fmla="*/ 200 h 208"/>
                  <a:gd name="T52" fmla="*/ 16 w 95"/>
                  <a:gd name="T53" fmla="*/ 188 h 208"/>
                  <a:gd name="T54" fmla="*/ 7 w 95"/>
                  <a:gd name="T55" fmla="*/ 195 h 208"/>
                  <a:gd name="T56" fmla="*/ 0 w 95"/>
                  <a:gd name="T57" fmla="*/ 186 h 208"/>
                  <a:gd name="T58" fmla="*/ 1 w 95"/>
                  <a:gd name="T59" fmla="*/ 17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" h="208">
                    <a:moveTo>
                      <a:pt x="1" y="172"/>
                    </a:moveTo>
                    <a:lnTo>
                      <a:pt x="8" y="128"/>
                    </a:lnTo>
                    <a:lnTo>
                      <a:pt x="16" y="97"/>
                    </a:lnTo>
                    <a:lnTo>
                      <a:pt x="27" y="62"/>
                    </a:lnTo>
                    <a:lnTo>
                      <a:pt x="40" y="31"/>
                    </a:lnTo>
                    <a:lnTo>
                      <a:pt x="57" y="0"/>
                    </a:lnTo>
                    <a:lnTo>
                      <a:pt x="64" y="3"/>
                    </a:lnTo>
                    <a:lnTo>
                      <a:pt x="58" y="25"/>
                    </a:lnTo>
                    <a:lnTo>
                      <a:pt x="38" y="73"/>
                    </a:lnTo>
                    <a:lnTo>
                      <a:pt x="28" y="110"/>
                    </a:lnTo>
                    <a:lnTo>
                      <a:pt x="20" y="152"/>
                    </a:lnTo>
                    <a:lnTo>
                      <a:pt x="19" y="179"/>
                    </a:lnTo>
                    <a:lnTo>
                      <a:pt x="28" y="149"/>
                    </a:lnTo>
                    <a:lnTo>
                      <a:pt x="42" y="118"/>
                    </a:lnTo>
                    <a:lnTo>
                      <a:pt x="59" y="89"/>
                    </a:lnTo>
                    <a:lnTo>
                      <a:pt x="77" y="67"/>
                    </a:lnTo>
                    <a:lnTo>
                      <a:pt x="95" y="49"/>
                    </a:lnTo>
                    <a:lnTo>
                      <a:pt x="94" y="61"/>
                    </a:lnTo>
                    <a:lnTo>
                      <a:pt x="74" y="95"/>
                    </a:lnTo>
                    <a:lnTo>
                      <a:pt x="54" y="132"/>
                    </a:lnTo>
                    <a:lnTo>
                      <a:pt x="54" y="136"/>
                    </a:lnTo>
                    <a:lnTo>
                      <a:pt x="40" y="173"/>
                    </a:lnTo>
                    <a:lnTo>
                      <a:pt x="32" y="199"/>
                    </a:lnTo>
                    <a:lnTo>
                      <a:pt x="24" y="206"/>
                    </a:lnTo>
                    <a:lnTo>
                      <a:pt x="21" y="208"/>
                    </a:lnTo>
                    <a:lnTo>
                      <a:pt x="14" y="200"/>
                    </a:lnTo>
                    <a:lnTo>
                      <a:pt x="16" y="188"/>
                    </a:lnTo>
                    <a:lnTo>
                      <a:pt x="7" y="195"/>
                    </a:lnTo>
                    <a:lnTo>
                      <a:pt x="0" y="186"/>
                    </a:lnTo>
                    <a:lnTo>
                      <a:pt x="1" y="172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2" name="Freeform 78"/>
              <p:cNvSpPr>
                <a:spLocks/>
              </p:cNvSpPr>
              <p:nvPr/>
            </p:nvSpPr>
            <p:spPr bwMode="auto">
              <a:xfrm>
                <a:off x="3236" y="3802"/>
                <a:ext cx="49" cy="224"/>
              </a:xfrm>
              <a:custGeom>
                <a:avLst/>
                <a:gdLst>
                  <a:gd name="T0" fmla="*/ 2 w 49"/>
                  <a:gd name="T1" fmla="*/ 191 h 224"/>
                  <a:gd name="T2" fmla="*/ 6 w 49"/>
                  <a:gd name="T3" fmla="*/ 142 h 224"/>
                  <a:gd name="T4" fmla="*/ 11 w 49"/>
                  <a:gd name="T5" fmla="*/ 111 h 224"/>
                  <a:gd name="T6" fmla="*/ 17 w 49"/>
                  <a:gd name="T7" fmla="*/ 78 h 224"/>
                  <a:gd name="T8" fmla="*/ 25 w 49"/>
                  <a:gd name="T9" fmla="*/ 47 h 224"/>
                  <a:gd name="T10" fmla="*/ 35 w 49"/>
                  <a:gd name="T11" fmla="*/ 18 h 224"/>
                  <a:gd name="T12" fmla="*/ 44 w 49"/>
                  <a:gd name="T13" fmla="*/ 0 h 224"/>
                  <a:gd name="T14" fmla="*/ 49 w 49"/>
                  <a:gd name="T15" fmla="*/ 5 h 224"/>
                  <a:gd name="T16" fmla="*/ 39 w 49"/>
                  <a:gd name="T17" fmla="*/ 50 h 224"/>
                  <a:gd name="T18" fmla="*/ 30 w 49"/>
                  <a:gd name="T19" fmla="*/ 101 h 224"/>
                  <a:gd name="T20" fmla="*/ 27 w 49"/>
                  <a:gd name="T21" fmla="*/ 142 h 224"/>
                  <a:gd name="T22" fmla="*/ 25 w 49"/>
                  <a:gd name="T23" fmla="*/ 176 h 224"/>
                  <a:gd name="T24" fmla="*/ 25 w 49"/>
                  <a:gd name="T25" fmla="*/ 208 h 224"/>
                  <a:gd name="T26" fmla="*/ 22 w 49"/>
                  <a:gd name="T27" fmla="*/ 218 h 224"/>
                  <a:gd name="T28" fmla="*/ 16 w 49"/>
                  <a:gd name="T29" fmla="*/ 224 h 224"/>
                  <a:gd name="T30" fmla="*/ 5 w 49"/>
                  <a:gd name="T31" fmla="*/ 220 h 224"/>
                  <a:gd name="T32" fmla="*/ 3 w 49"/>
                  <a:gd name="T33" fmla="*/ 213 h 224"/>
                  <a:gd name="T34" fmla="*/ 0 w 49"/>
                  <a:gd name="T35" fmla="*/ 198 h 224"/>
                  <a:gd name="T36" fmla="*/ 2 w 49"/>
                  <a:gd name="T37" fmla="*/ 19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4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8"/>
                    </a:lnTo>
                    <a:lnTo>
                      <a:pt x="25" y="47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5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4"/>
                    </a:lnTo>
                    <a:lnTo>
                      <a:pt x="5" y="220"/>
                    </a:lnTo>
                    <a:lnTo>
                      <a:pt x="3" y="213"/>
                    </a:lnTo>
                    <a:lnTo>
                      <a:pt x="0" y="198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3" name="Freeform 79"/>
              <p:cNvSpPr>
                <a:spLocks/>
              </p:cNvSpPr>
              <p:nvPr/>
            </p:nvSpPr>
            <p:spPr bwMode="auto">
              <a:xfrm>
                <a:off x="3095" y="3825"/>
                <a:ext cx="36" cy="180"/>
              </a:xfrm>
              <a:custGeom>
                <a:avLst/>
                <a:gdLst>
                  <a:gd name="T0" fmla="*/ 16 w 36"/>
                  <a:gd name="T1" fmla="*/ 0 h 180"/>
                  <a:gd name="T2" fmla="*/ 28 w 36"/>
                  <a:gd name="T3" fmla="*/ 33 h 180"/>
                  <a:gd name="T4" fmla="*/ 35 w 36"/>
                  <a:gd name="T5" fmla="*/ 62 h 180"/>
                  <a:gd name="T6" fmla="*/ 36 w 36"/>
                  <a:gd name="T7" fmla="*/ 93 h 180"/>
                  <a:gd name="T8" fmla="*/ 35 w 36"/>
                  <a:gd name="T9" fmla="*/ 122 h 180"/>
                  <a:gd name="T10" fmla="*/ 29 w 36"/>
                  <a:gd name="T11" fmla="*/ 151 h 180"/>
                  <a:gd name="T12" fmla="*/ 22 w 36"/>
                  <a:gd name="T13" fmla="*/ 170 h 180"/>
                  <a:gd name="T14" fmla="*/ 13 w 36"/>
                  <a:gd name="T15" fmla="*/ 180 h 180"/>
                  <a:gd name="T16" fmla="*/ 5 w 36"/>
                  <a:gd name="T17" fmla="*/ 178 h 180"/>
                  <a:gd name="T18" fmla="*/ 0 w 36"/>
                  <a:gd name="T19" fmla="*/ 170 h 180"/>
                  <a:gd name="T20" fmla="*/ 1 w 36"/>
                  <a:gd name="T21" fmla="*/ 159 h 180"/>
                  <a:gd name="T22" fmla="*/ 8 w 36"/>
                  <a:gd name="T23" fmla="*/ 145 h 180"/>
                  <a:gd name="T24" fmla="*/ 17 w 36"/>
                  <a:gd name="T25" fmla="*/ 124 h 180"/>
                  <a:gd name="T26" fmla="*/ 21 w 36"/>
                  <a:gd name="T27" fmla="*/ 99 h 180"/>
                  <a:gd name="T28" fmla="*/ 22 w 36"/>
                  <a:gd name="T29" fmla="*/ 75 h 180"/>
                  <a:gd name="T30" fmla="*/ 21 w 36"/>
                  <a:gd name="T31" fmla="*/ 51 h 180"/>
                  <a:gd name="T32" fmla="*/ 17 w 36"/>
                  <a:gd name="T33" fmla="*/ 32 h 180"/>
                  <a:gd name="T34" fmla="*/ 13 w 36"/>
                  <a:gd name="T35" fmla="*/ 10 h 180"/>
                  <a:gd name="T36" fmla="*/ 16 w 36"/>
                  <a:gd name="T37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80">
                    <a:moveTo>
                      <a:pt x="16" y="0"/>
                    </a:moveTo>
                    <a:lnTo>
                      <a:pt x="28" y="33"/>
                    </a:lnTo>
                    <a:lnTo>
                      <a:pt x="35" y="62"/>
                    </a:lnTo>
                    <a:lnTo>
                      <a:pt x="36" y="93"/>
                    </a:lnTo>
                    <a:lnTo>
                      <a:pt x="35" y="122"/>
                    </a:lnTo>
                    <a:lnTo>
                      <a:pt x="29" y="151"/>
                    </a:lnTo>
                    <a:lnTo>
                      <a:pt x="22" y="170"/>
                    </a:lnTo>
                    <a:lnTo>
                      <a:pt x="13" y="180"/>
                    </a:lnTo>
                    <a:lnTo>
                      <a:pt x="5" y="178"/>
                    </a:lnTo>
                    <a:lnTo>
                      <a:pt x="0" y="170"/>
                    </a:lnTo>
                    <a:lnTo>
                      <a:pt x="1" y="159"/>
                    </a:lnTo>
                    <a:lnTo>
                      <a:pt x="8" y="145"/>
                    </a:lnTo>
                    <a:lnTo>
                      <a:pt x="17" y="124"/>
                    </a:lnTo>
                    <a:lnTo>
                      <a:pt x="21" y="99"/>
                    </a:lnTo>
                    <a:lnTo>
                      <a:pt x="22" y="75"/>
                    </a:lnTo>
                    <a:lnTo>
                      <a:pt x="21" y="51"/>
                    </a:lnTo>
                    <a:lnTo>
                      <a:pt x="17" y="32"/>
                    </a:lnTo>
                    <a:lnTo>
                      <a:pt x="13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4" name="Freeform 80"/>
              <p:cNvSpPr>
                <a:spLocks/>
              </p:cNvSpPr>
              <p:nvPr/>
            </p:nvSpPr>
            <p:spPr bwMode="auto">
              <a:xfrm>
                <a:off x="3065" y="3880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5" name="Freeform 81"/>
              <p:cNvSpPr>
                <a:spLocks/>
              </p:cNvSpPr>
              <p:nvPr/>
            </p:nvSpPr>
            <p:spPr bwMode="auto">
              <a:xfrm>
                <a:off x="2983" y="3843"/>
                <a:ext cx="67" cy="174"/>
              </a:xfrm>
              <a:custGeom>
                <a:avLst/>
                <a:gdLst>
                  <a:gd name="T0" fmla="*/ 35 w 67"/>
                  <a:gd name="T1" fmla="*/ 0 h 174"/>
                  <a:gd name="T2" fmla="*/ 44 w 67"/>
                  <a:gd name="T3" fmla="*/ 33 h 174"/>
                  <a:gd name="T4" fmla="*/ 46 w 67"/>
                  <a:gd name="T5" fmla="*/ 69 h 174"/>
                  <a:gd name="T6" fmla="*/ 40 w 67"/>
                  <a:gd name="T7" fmla="*/ 108 h 174"/>
                  <a:gd name="T8" fmla="*/ 33 w 67"/>
                  <a:gd name="T9" fmla="*/ 136 h 174"/>
                  <a:gd name="T10" fmla="*/ 36 w 67"/>
                  <a:gd name="T11" fmla="*/ 100 h 174"/>
                  <a:gd name="T12" fmla="*/ 29 w 67"/>
                  <a:gd name="T13" fmla="*/ 73 h 174"/>
                  <a:gd name="T14" fmla="*/ 17 w 67"/>
                  <a:gd name="T15" fmla="*/ 48 h 174"/>
                  <a:gd name="T16" fmla="*/ 4 w 67"/>
                  <a:gd name="T17" fmla="*/ 36 h 174"/>
                  <a:gd name="T18" fmla="*/ 0 w 67"/>
                  <a:gd name="T19" fmla="*/ 44 h 174"/>
                  <a:gd name="T20" fmla="*/ 16 w 67"/>
                  <a:gd name="T21" fmla="*/ 77 h 174"/>
                  <a:gd name="T22" fmla="*/ 21 w 67"/>
                  <a:gd name="T23" fmla="*/ 103 h 174"/>
                  <a:gd name="T24" fmla="*/ 19 w 67"/>
                  <a:gd name="T25" fmla="*/ 128 h 174"/>
                  <a:gd name="T26" fmla="*/ 12 w 67"/>
                  <a:gd name="T27" fmla="*/ 158 h 174"/>
                  <a:gd name="T28" fmla="*/ 17 w 67"/>
                  <a:gd name="T29" fmla="*/ 170 h 174"/>
                  <a:gd name="T30" fmla="*/ 28 w 67"/>
                  <a:gd name="T31" fmla="*/ 174 h 174"/>
                  <a:gd name="T32" fmla="*/ 36 w 67"/>
                  <a:gd name="T33" fmla="*/ 162 h 174"/>
                  <a:gd name="T34" fmla="*/ 44 w 67"/>
                  <a:gd name="T35" fmla="*/ 169 h 174"/>
                  <a:gd name="T36" fmla="*/ 58 w 67"/>
                  <a:gd name="T37" fmla="*/ 166 h 174"/>
                  <a:gd name="T38" fmla="*/ 64 w 67"/>
                  <a:gd name="T39" fmla="*/ 150 h 174"/>
                  <a:gd name="T40" fmla="*/ 67 w 67"/>
                  <a:gd name="T41" fmla="*/ 126 h 174"/>
                  <a:gd name="T42" fmla="*/ 64 w 67"/>
                  <a:gd name="T43" fmla="*/ 83 h 174"/>
                  <a:gd name="T44" fmla="*/ 56 w 67"/>
                  <a:gd name="T45" fmla="*/ 37 h 174"/>
                  <a:gd name="T46" fmla="*/ 43 w 67"/>
                  <a:gd name="T47" fmla="*/ 0 h 174"/>
                  <a:gd name="T48" fmla="*/ 35 w 67"/>
                  <a:gd name="T4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0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7" y="48"/>
                    </a:lnTo>
                    <a:lnTo>
                      <a:pt x="4" y="36"/>
                    </a:lnTo>
                    <a:lnTo>
                      <a:pt x="0" y="44"/>
                    </a:lnTo>
                    <a:lnTo>
                      <a:pt x="16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7" y="170"/>
                    </a:lnTo>
                    <a:lnTo>
                      <a:pt x="28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4" y="150"/>
                    </a:lnTo>
                    <a:lnTo>
                      <a:pt x="67" y="126"/>
                    </a:lnTo>
                    <a:lnTo>
                      <a:pt x="64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6" name="Freeform 82"/>
              <p:cNvSpPr>
                <a:spLocks/>
              </p:cNvSpPr>
              <p:nvPr/>
            </p:nvSpPr>
            <p:spPr bwMode="auto">
              <a:xfrm>
                <a:off x="3197" y="3884"/>
                <a:ext cx="44" cy="140"/>
              </a:xfrm>
              <a:custGeom>
                <a:avLst/>
                <a:gdLst>
                  <a:gd name="T0" fmla="*/ 0 w 44"/>
                  <a:gd name="T1" fmla="*/ 0 h 140"/>
                  <a:gd name="T2" fmla="*/ 17 w 44"/>
                  <a:gd name="T3" fmla="*/ 20 h 140"/>
                  <a:gd name="T4" fmla="*/ 28 w 44"/>
                  <a:gd name="T5" fmla="*/ 45 h 140"/>
                  <a:gd name="T6" fmla="*/ 35 w 44"/>
                  <a:gd name="T7" fmla="*/ 71 h 140"/>
                  <a:gd name="T8" fmla="*/ 40 w 44"/>
                  <a:gd name="T9" fmla="*/ 98 h 140"/>
                  <a:gd name="T10" fmla="*/ 44 w 44"/>
                  <a:gd name="T11" fmla="*/ 122 h 140"/>
                  <a:gd name="T12" fmla="*/ 44 w 44"/>
                  <a:gd name="T13" fmla="*/ 138 h 140"/>
                  <a:gd name="T14" fmla="*/ 34 w 44"/>
                  <a:gd name="T15" fmla="*/ 140 h 140"/>
                  <a:gd name="T16" fmla="*/ 28 w 44"/>
                  <a:gd name="T17" fmla="*/ 133 h 140"/>
                  <a:gd name="T18" fmla="*/ 24 w 44"/>
                  <a:gd name="T19" fmla="*/ 121 h 140"/>
                  <a:gd name="T20" fmla="*/ 21 w 44"/>
                  <a:gd name="T21" fmla="*/ 97 h 140"/>
                  <a:gd name="T22" fmla="*/ 15 w 44"/>
                  <a:gd name="T23" fmla="*/ 64 h 140"/>
                  <a:gd name="T24" fmla="*/ 8 w 44"/>
                  <a:gd name="T25" fmla="*/ 33 h 140"/>
                  <a:gd name="T26" fmla="*/ 1 w 44"/>
                  <a:gd name="T27" fmla="*/ 9 h 140"/>
                  <a:gd name="T28" fmla="*/ 0 w 44"/>
                  <a:gd name="T2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140">
                    <a:moveTo>
                      <a:pt x="0" y="0"/>
                    </a:moveTo>
                    <a:lnTo>
                      <a:pt x="17" y="20"/>
                    </a:lnTo>
                    <a:lnTo>
                      <a:pt x="28" y="45"/>
                    </a:lnTo>
                    <a:lnTo>
                      <a:pt x="35" y="71"/>
                    </a:lnTo>
                    <a:lnTo>
                      <a:pt x="40" y="98"/>
                    </a:lnTo>
                    <a:lnTo>
                      <a:pt x="44" y="122"/>
                    </a:lnTo>
                    <a:lnTo>
                      <a:pt x="44" y="138"/>
                    </a:lnTo>
                    <a:lnTo>
                      <a:pt x="34" y="140"/>
                    </a:lnTo>
                    <a:lnTo>
                      <a:pt x="28" y="133"/>
                    </a:lnTo>
                    <a:lnTo>
                      <a:pt x="24" y="121"/>
                    </a:lnTo>
                    <a:lnTo>
                      <a:pt x="21" y="97"/>
                    </a:lnTo>
                    <a:lnTo>
                      <a:pt x="15" y="64"/>
                    </a:lnTo>
                    <a:lnTo>
                      <a:pt x="8" y="33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7" name="Freeform 83"/>
              <p:cNvSpPr>
                <a:spLocks/>
              </p:cNvSpPr>
              <p:nvPr/>
            </p:nvSpPr>
            <p:spPr bwMode="auto">
              <a:xfrm>
                <a:off x="3338" y="3875"/>
                <a:ext cx="96" cy="144"/>
              </a:xfrm>
              <a:custGeom>
                <a:avLst/>
                <a:gdLst>
                  <a:gd name="T0" fmla="*/ 17 w 96"/>
                  <a:gd name="T1" fmla="*/ 3 h 144"/>
                  <a:gd name="T2" fmla="*/ 36 w 96"/>
                  <a:gd name="T3" fmla="*/ 26 h 144"/>
                  <a:gd name="T4" fmla="*/ 51 w 96"/>
                  <a:gd name="T5" fmla="*/ 54 h 144"/>
                  <a:gd name="T6" fmla="*/ 60 w 96"/>
                  <a:gd name="T7" fmla="*/ 87 h 144"/>
                  <a:gd name="T8" fmla="*/ 62 w 96"/>
                  <a:gd name="T9" fmla="*/ 112 h 144"/>
                  <a:gd name="T10" fmla="*/ 53 w 96"/>
                  <a:gd name="T11" fmla="*/ 82 h 144"/>
                  <a:gd name="T12" fmla="*/ 36 w 96"/>
                  <a:gd name="T13" fmla="*/ 63 h 144"/>
                  <a:gd name="T14" fmla="*/ 17 w 96"/>
                  <a:gd name="T15" fmla="*/ 46 h 144"/>
                  <a:gd name="T16" fmla="*/ 1 w 96"/>
                  <a:gd name="T17" fmla="*/ 41 h 144"/>
                  <a:gd name="T18" fmla="*/ 0 w 96"/>
                  <a:gd name="T19" fmla="*/ 48 h 144"/>
                  <a:gd name="T20" fmla="*/ 26 w 96"/>
                  <a:gd name="T21" fmla="*/ 70 h 144"/>
                  <a:gd name="T22" fmla="*/ 40 w 96"/>
                  <a:gd name="T23" fmla="*/ 90 h 144"/>
                  <a:gd name="T24" fmla="*/ 47 w 96"/>
                  <a:gd name="T25" fmla="*/ 110 h 144"/>
                  <a:gd name="T26" fmla="*/ 51 w 96"/>
                  <a:gd name="T27" fmla="*/ 136 h 144"/>
                  <a:gd name="T28" fmla="*/ 60 w 96"/>
                  <a:gd name="T29" fmla="*/ 144 h 144"/>
                  <a:gd name="T30" fmla="*/ 71 w 96"/>
                  <a:gd name="T31" fmla="*/ 144 h 144"/>
                  <a:gd name="T32" fmla="*/ 75 w 96"/>
                  <a:gd name="T33" fmla="*/ 132 h 144"/>
                  <a:gd name="T34" fmla="*/ 84 w 96"/>
                  <a:gd name="T35" fmla="*/ 135 h 144"/>
                  <a:gd name="T36" fmla="*/ 96 w 96"/>
                  <a:gd name="T37" fmla="*/ 129 h 144"/>
                  <a:gd name="T38" fmla="*/ 96 w 96"/>
                  <a:gd name="T39" fmla="*/ 113 h 144"/>
                  <a:gd name="T40" fmla="*/ 91 w 96"/>
                  <a:gd name="T41" fmla="*/ 93 h 144"/>
                  <a:gd name="T42" fmla="*/ 72 w 96"/>
                  <a:gd name="T43" fmla="*/ 59 h 144"/>
                  <a:gd name="T44" fmla="*/ 49 w 96"/>
                  <a:gd name="T45" fmla="*/ 26 h 144"/>
                  <a:gd name="T46" fmla="*/ 24 w 96"/>
                  <a:gd name="T47" fmla="*/ 0 h 144"/>
                  <a:gd name="T48" fmla="*/ 17 w 96"/>
                  <a:gd name="T49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4">
                    <a:moveTo>
                      <a:pt x="17" y="3"/>
                    </a:moveTo>
                    <a:lnTo>
                      <a:pt x="36" y="26"/>
                    </a:lnTo>
                    <a:lnTo>
                      <a:pt x="51" y="54"/>
                    </a:lnTo>
                    <a:lnTo>
                      <a:pt x="60" y="87"/>
                    </a:lnTo>
                    <a:lnTo>
                      <a:pt x="62" y="112"/>
                    </a:lnTo>
                    <a:lnTo>
                      <a:pt x="53" y="82"/>
                    </a:lnTo>
                    <a:lnTo>
                      <a:pt x="36" y="63"/>
                    </a:lnTo>
                    <a:lnTo>
                      <a:pt x="17" y="46"/>
                    </a:lnTo>
                    <a:lnTo>
                      <a:pt x="1" y="41"/>
                    </a:lnTo>
                    <a:lnTo>
                      <a:pt x="0" y="48"/>
                    </a:lnTo>
                    <a:lnTo>
                      <a:pt x="26" y="70"/>
                    </a:lnTo>
                    <a:lnTo>
                      <a:pt x="40" y="90"/>
                    </a:lnTo>
                    <a:lnTo>
                      <a:pt x="47" y="110"/>
                    </a:lnTo>
                    <a:lnTo>
                      <a:pt x="51" y="136"/>
                    </a:lnTo>
                    <a:lnTo>
                      <a:pt x="60" y="144"/>
                    </a:lnTo>
                    <a:lnTo>
                      <a:pt x="71" y="144"/>
                    </a:lnTo>
                    <a:lnTo>
                      <a:pt x="75" y="132"/>
                    </a:lnTo>
                    <a:lnTo>
                      <a:pt x="84" y="135"/>
                    </a:lnTo>
                    <a:lnTo>
                      <a:pt x="96" y="129"/>
                    </a:lnTo>
                    <a:lnTo>
                      <a:pt x="96" y="113"/>
                    </a:lnTo>
                    <a:lnTo>
                      <a:pt x="91" y="93"/>
                    </a:lnTo>
                    <a:lnTo>
                      <a:pt x="72" y="59"/>
                    </a:lnTo>
                    <a:lnTo>
                      <a:pt x="49" y="26"/>
                    </a:lnTo>
                    <a:lnTo>
                      <a:pt x="24" y="0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8" name="Freeform 84"/>
              <p:cNvSpPr>
                <a:spLocks/>
              </p:cNvSpPr>
              <p:nvPr/>
            </p:nvSpPr>
            <p:spPr bwMode="auto">
              <a:xfrm>
                <a:off x="3267" y="3795"/>
                <a:ext cx="49" cy="225"/>
              </a:xfrm>
              <a:custGeom>
                <a:avLst/>
                <a:gdLst>
                  <a:gd name="T0" fmla="*/ 2 w 49"/>
                  <a:gd name="T1" fmla="*/ 191 h 225"/>
                  <a:gd name="T2" fmla="*/ 6 w 49"/>
                  <a:gd name="T3" fmla="*/ 142 h 225"/>
                  <a:gd name="T4" fmla="*/ 11 w 49"/>
                  <a:gd name="T5" fmla="*/ 111 h 225"/>
                  <a:gd name="T6" fmla="*/ 17 w 49"/>
                  <a:gd name="T7" fmla="*/ 77 h 225"/>
                  <a:gd name="T8" fmla="*/ 25 w 49"/>
                  <a:gd name="T9" fmla="*/ 46 h 225"/>
                  <a:gd name="T10" fmla="*/ 35 w 49"/>
                  <a:gd name="T11" fmla="*/ 18 h 225"/>
                  <a:gd name="T12" fmla="*/ 44 w 49"/>
                  <a:gd name="T13" fmla="*/ 0 h 225"/>
                  <a:gd name="T14" fmla="*/ 49 w 49"/>
                  <a:gd name="T15" fmla="*/ 4 h 225"/>
                  <a:gd name="T16" fmla="*/ 39 w 49"/>
                  <a:gd name="T17" fmla="*/ 50 h 225"/>
                  <a:gd name="T18" fmla="*/ 30 w 49"/>
                  <a:gd name="T19" fmla="*/ 101 h 225"/>
                  <a:gd name="T20" fmla="*/ 27 w 49"/>
                  <a:gd name="T21" fmla="*/ 142 h 225"/>
                  <a:gd name="T22" fmla="*/ 25 w 49"/>
                  <a:gd name="T23" fmla="*/ 176 h 225"/>
                  <a:gd name="T24" fmla="*/ 25 w 49"/>
                  <a:gd name="T25" fmla="*/ 208 h 225"/>
                  <a:gd name="T26" fmla="*/ 22 w 49"/>
                  <a:gd name="T27" fmla="*/ 218 h 225"/>
                  <a:gd name="T28" fmla="*/ 16 w 49"/>
                  <a:gd name="T29" fmla="*/ 225 h 225"/>
                  <a:gd name="T30" fmla="*/ 5 w 49"/>
                  <a:gd name="T31" fmla="*/ 221 h 225"/>
                  <a:gd name="T32" fmla="*/ 3 w 49"/>
                  <a:gd name="T33" fmla="*/ 213 h 225"/>
                  <a:gd name="T34" fmla="*/ 0 w 49"/>
                  <a:gd name="T35" fmla="*/ 199 h 225"/>
                  <a:gd name="T36" fmla="*/ 2 w 49"/>
                  <a:gd name="T37" fmla="*/ 19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25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7"/>
                    </a:lnTo>
                    <a:lnTo>
                      <a:pt x="25" y="46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4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5"/>
                    </a:lnTo>
                    <a:lnTo>
                      <a:pt x="5" y="221"/>
                    </a:lnTo>
                    <a:lnTo>
                      <a:pt x="3" y="213"/>
                    </a:lnTo>
                    <a:lnTo>
                      <a:pt x="0" y="199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49" name="Freeform 85"/>
              <p:cNvSpPr>
                <a:spLocks/>
              </p:cNvSpPr>
              <p:nvPr/>
            </p:nvSpPr>
            <p:spPr bwMode="auto">
              <a:xfrm>
                <a:off x="2824" y="3851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8 w 90"/>
                  <a:gd name="T3" fmla="*/ 112 h 170"/>
                  <a:gd name="T4" fmla="*/ 90 w 90"/>
                  <a:gd name="T5" fmla="*/ 86 h 170"/>
                  <a:gd name="T6" fmla="*/ 88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4 w 90"/>
                  <a:gd name="T33" fmla="*/ 26 h 170"/>
                  <a:gd name="T34" fmla="*/ 0 w 90"/>
                  <a:gd name="T35" fmla="*/ 36 h 170"/>
                  <a:gd name="T36" fmla="*/ 14 w 90"/>
                  <a:gd name="T37" fmla="*/ 68 h 170"/>
                  <a:gd name="T38" fmla="*/ 27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0" h="170">
                    <a:moveTo>
                      <a:pt x="81" y="148"/>
                    </a:moveTo>
                    <a:lnTo>
                      <a:pt x="88" y="112"/>
                    </a:lnTo>
                    <a:lnTo>
                      <a:pt x="90" y="86"/>
                    </a:lnTo>
                    <a:lnTo>
                      <a:pt x="88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14" y="68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50" name="Freeform 86"/>
              <p:cNvSpPr>
                <a:spLocks/>
              </p:cNvSpPr>
              <p:nvPr/>
            </p:nvSpPr>
            <p:spPr bwMode="auto">
              <a:xfrm>
                <a:off x="3402" y="3758"/>
                <a:ext cx="90" cy="250"/>
              </a:xfrm>
              <a:custGeom>
                <a:avLst/>
                <a:gdLst>
                  <a:gd name="T0" fmla="*/ 81 w 90"/>
                  <a:gd name="T1" fmla="*/ 218 h 250"/>
                  <a:gd name="T2" fmla="*/ 89 w 90"/>
                  <a:gd name="T3" fmla="*/ 165 h 250"/>
                  <a:gd name="T4" fmla="*/ 90 w 90"/>
                  <a:gd name="T5" fmla="*/ 127 h 250"/>
                  <a:gd name="T6" fmla="*/ 89 w 90"/>
                  <a:gd name="T7" fmla="*/ 83 h 250"/>
                  <a:gd name="T8" fmla="*/ 83 w 90"/>
                  <a:gd name="T9" fmla="*/ 42 h 250"/>
                  <a:gd name="T10" fmla="*/ 71 w 90"/>
                  <a:gd name="T11" fmla="*/ 0 h 250"/>
                  <a:gd name="T12" fmla="*/ 60 w 90"/>
                  <a:gd name="T13" fmla="*/ 0 h 250"/>
                  <a:gd name="T14" fmla="*/ 60 w 90"/>
                  <a:gd name="T15" fmla="*/ 27 h 250"/>
                  <a:gd name="T16" fmla="*/ 69 w 90"/>
                  <a:gd name="T17" fmla="*/ 90 h 250"/>
                  <a:gd name="T18" fmla="*/ 69 w 90"/>
                  <a:gd name="T19" fmla="*/ 136 h 250"/>
                  <a:gd name="T20" fmla="*/ 65 w 90"/>
                  <a:gd name="T21" fmla="*/ 187 h 250"/>
                  <a:gd name="T22" fmla="*/ 56 w 90"/>
                  <a:gd name="T23" fmla="*/ 218 h 250"/>
                  <a:gd name="T24" fmla="*/ 55 w 90"/>
                  <a:gd name="T25" fmla="*/ 181 h 250"/>
                  <a:gd name="T26" fmla="*/ 47 w 90"/>
                  <a:gd name="T27" fmla="*/ 139 h 250"/>
                  <a:gd name="T28" fmla="*/ 36 w 90"/>
                  <a:gd name="T29" fmla="*/ 99 h 250"/>
                  <a:gd name="T30" fmla="*/ 20 w 90"/>
                  <a:gd name="T31" fmla="*/ 66 h 250"/>
                  <a:gd name="T32" fmla="*/ 3 w 90"/>
                  <a:gd name="T33" fmla="*/ 38 h 250"/>
                  <a:gd name="T34" fmla="*/ 0 w 90"/>
                  <a:gd name="T35" fmla="*/ 53 h 250"/>
                  <a:gd name="T36" fmla="*/ 13 w 90"/>
                  <a:gd name="T37" fmla="*/ 99 h 250"/>
                  <a:gd name="T38" fmla="*/ 26 w 90"/>
                  <a:gd name="T39" fmla="*/ 151 h 250"/>
                  <a:gd name="T40" fmla="*/ 25 w 90"/>
                  <a:gd name="T41" fmla="*/ 155 h 250"/>
                  <a:gd name="T42" fmla="*/ 30 w 90"/>
                  <a:gd name="T43" fmla="*/ 202 h 250"/>
                  <a:gd name="T44" fmla="*/ 31 w 90"/>
                  <a:gd name="T45" fmla="*/ 236 h 250"/>
                  <a:gd name="T46" fmla="*/ 38 w 90"/>
                  <a:gd name="T47" fmla="*/ 247 h 250"/>
                  <a:gd name="T48" fmla="*/ 42 w 90"/>
                  <a:gd name="T49" fmla="*/ 250 h 250"/>
                  <a:gd name="T50" fmla="*/ 55 w 90"/>
                  <a:gd name="T51" fmla="*/ 244 h 250"/>
                  <a:gd name="T52" fmla="*/ 57 w 90"/>
                  <a:gd name="T53" fmla="*/ 229 h 250"/>
                  <a:gd name="T54" fmla="*/ 65 w 90"/>
                  <a:gd name="T55" fmla="*/ 242 h 250"/>
                  <a:gd name="T56" fmla="*/ 79 w 90"/>
                  <a:gd name="T57" fmla="*/ 234 h 250"/>
                  <a:gd name="T58" fmla="*/ 81 w 90"/>
                  <a:gd name="T59" fmla="*/ 218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0" h="250">
                    <a:moveTo>
                      <a:pt x="81" y="218"/>
                    </a:moveTo>
                    <a:lnTo>
                      <a:pt x="89" y="165"/>
                    </a:lnTo>
                    <a:lnTo>
                      <a:pt x="90" y="127"/>
                    </a:lnTo>
                    <a:lnTo>
                      <a:pt x="89" y="83"/>
                    </a:lnTo>
                    <a:lnTo>
                      <a:pt x="83" y="42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7"/>
                    </a:lnTo>
                    <a:lnTo>
                      <a:pt x="69" y="90"/>
                    </a:lnTo>
                    <a:lnTo>
                      <a:pt x="69" y="136"/>
                    </a:lnTo>
                    <a:lnTo>
                      <a:pt x="65" y="187"/>
                    </a:lnTo>
                    <a:lnTo>
                      <a:pt x="56" y="218"/>
                    </a:lnTo>
                    <a:lnTo>
                      <a:pt x="55" y="181"/>
                    </a:lnTo>
                    <a:lnTo>
                      <a:pt x="47" y="139"/>
                    </a:lnTo>
                    <a:lnTo>
                      <a:pt x="36" y="99"/>
                    </a:lnTo>
                    <a:lnTo>
                      <a:pt x="20" y="66"/>
                    </a:lnTo>
                    <a:lnTo>
                      <a:pt x="3" y="38"/>
                    </a:lnTo>
                    <a:lnTo>
                      <a:pt x="0" y="53"/>
                    </a:lnTo>
                    <a:lnTo>
                      <a:pt x="13" y="99"/>
                    </a:lnTo>
                    <a:lnTo>
                      <a:pt x="26" y="151"/>
                    </a:lnTo>
                    <a:lnTo>
                      <a:pt x="25" y="155"/>
                    </a:lnTo>
                    <a:lnTo>
                      <a:pt x="30" y="202"/>
                    </a:lnTo>
                    <a:lnTo>
                      <a:pt x="31" y="236"/>
                    </a:lnTo>
                    <a:lnTo>
                      <a:pt x="38" y="247"/>
                    </a:lnTo>
                    <a:lnTo>
                      <a:pt x="42" y="250"/>
                    </a:lnTo>
                    <a:lnTo>
                      <a:pt x="55" y="244"/>
                    </a:lnTo>
                    <a:lnTo>
                      <a:pt x="57" y="229"/>
                    </a:lnTo>
                    <a:lnTo>
                      <a:pt x="65" y="242"/>
                    </a:lnTo>
                    <a:lnTo>
                      <a:pt x="79" y="234"/>
                    </a:lnTo>
                    <a:lnTo>
                      <a:pt x="81" y="21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CA" altLang="x-none"/>
              <a:t>Ask for 100%</a:t>
            </a:r>
          </a:p>
        </p:txBody>
      </p:sp>
      <p:sp>
        <p:nvSpPr>
          <p:cNvPr id="601091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219200"/>
            <a:ext cx="7772400" cy="4114800"/>
          </a:xfrm>
        </p:spPr>
        <p:txBody>
          <a:bodyPr/>
          <a:lstStyle/>
          <a:p>
            <a:pPr lvl="1"/>
            <a:r>
              <a:rPr lang="en-CA" altLang="x-none"/>
              <a:t>What would you like to be true in the middle of your computation? </a:t>
            </a:r>
          </a:p>
          <a:p>
            <a:pPr>
              <a:buFontTx/>
              <a:buNone/>
            </a:pPr>
            <a:endParaRPr lang="en-CA" altLang="x-none"/>
          </a:p>
        </p:txBody>
      </p:sp>
      <p:pic>
        <p:nvPicPr>
          <p:cNvPr id="601092" name="Picture 4" descr="j02261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505200"/>
            <a:ext cx="2390775" cy="3189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CA" altLang="x-none"/>
              <a:t>Ask for 100% </a:t>
            </a:r>
            <a:endParaRPr lang="en-US" altLang="x-none"/>
          </a:p>
        </p:txBody>
      </p:sp>
      <p:sp>
        <p:nvSpPr>
          <p:cNvPr id="602115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143000"/>
            <a:ext cx="7772400" cy="4114800"/>
          </a:xfrm>
        </p:spPr>
        <p:txBody>
          <a:bodyPr/>
          <a:lstStyle/>
          <a:p>
            <a:pPr algn="ctr">
              <a:buFontTx/>
              <a:buNone/>
            </a:pPr>
            <a:r>
              <a:rPr lang="en-CA" altLang="x-none"/>
              <a:t>Pretend that a genie has granted your wish.</a:t>
            </a:r>
            <a:endParaRPr lang="en-US" altLang="x-none"/>
          </a:p>
          <a:p>
            <a:pPr lvl="1"/>
            <a:r>
              <a:rPr lang="en-CA" altLang="x-none"/>
              <a:t>You are now in the middle of your computation and your dream loop invariant is true. </a:t>
            </a:r>
          </a:p>
          <a:p>
            <a:endParaRPr lang="en-CA" altLang="x-none"/>
          </a:p>
        </p:txBody>
      </p:sp>
      <p:pic>
        <p:nvPicPr>
          <p:cNvPr id="602116" name="Picture 4" descr="j012814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2200" y="2895600"/>
            <a:ext cx="1854200" cy="3894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Ask for 100% </a:t>
            </a:r>
            <a:endParaRPr lang="en-US" altLang="x-none"/>
          </a:p>
        </p:txBody>
      </p:sp>
      <p:sp>
        <p:nvSpPr>
          <p:cNvPr id="60313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buFontTx/>
              <a:buNone/>
            </a:pPr>
            <a:r>
              <a:rPr lang="en-CA" altLang="x-none"/>
              <a:t>Maintain the Loop Invariant:</a:t>
            </a:r>
            <a:endParaRPr lang="en-US" altLang="x-none"/>
          </a:p>
          <a:p>
            <a:pPr lvl="1"/>
            <a:r>
              <a:rPr lang="en-CA" altLang="x-none"/>
              <a:t> From here, are you able to take some computational steps that will make progress while maintaining the loop invariant?  </a:t>
            </a:r>
          </a:p>
          <a:p>
            <a:endParaRPr lang="en-CA" altLang="x-none"/>
          </a:p>
          <a:p>
            <a:endParaRPr lang="en-CA" altLang="x-none"/>
          </a:p>
        </p:txBody>
      </p:sp>
      <p:grpSp>
        <p:nvGrpSpPr>
          <p:cNvPr id="603140" name="Group 4"/>
          <p:cNvGrpSpPr>
            <a:grpSpLocks/>
          </p:cNvGrpSpPr>
          <p:nvPr/>
        </p:nvGrpSpPr>
        <p:grpSpPr bwMode="auto">
          <a:xfrm>
            <a:off x="3352800" y="4038600"/>
            <a:ext cx="2514600" cy="2590800"/>
            <a:chOff x="2496" y="1104"/>
            <a:chExt cx="912" cy="912"/>
          </a:xfrm>
        </p:grpSpPr>
        <p:grpSp>
          <p:nvGrpSpPr>
            <p:cNvPr id="603141" name="Group 5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603142" name="Freeform 6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143" name="Freeform 7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3144" name="Group 8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603145" name="Freeform 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46" name="Freeform 1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47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48" name="Freeform 1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4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5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03151" name="Oval 15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Ask for 100% </a:t>
            </a:r>
            <a:endParaRPr lang="en-US" altLang="x-none"/>
          </a:p>
        </p:txBody>
      </p:sp>
      <p:sp>
        <p:nvSpPr>
          <p:cNvPr id="60416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CA" altLang="x-none" sz="2800"/>
              <a:t>If</a:t>
            </a:r>
            <a:r>
              <a:rPr lang="en-US" altLang="x-none" sz="2800"/>
              <a:t> you can maintain the loop invariant</a:t>
            </a:r>
            <a:r>
              <a:rPr lang="en-CA" altLang="x-none" sz="2800"/>
              <a:t>, great. </a:t>
            </a:r>
            <a:endParaRPr lang="en-US" altLang="x-none" sz="2800"/>
          </a:p>
          <a:p>
            <a:r>
              <a:rPr lang="en-CA" altLang="x-none" sz="2800"/>
              <a:t>If not, </a:t>
            </a:r>
            <a:endParaRPr lang="en-US" altLang="x-none" sz="2800"/>
          </a:p>
          <a:p>
            <a:pPr lvl="1"/>
            <a:r>
              <a:rPr lang="en-CA" altLang="x-none" sz="2400"/>
              <a:t>Too Weak: If your loop invariant is too weak, then the genie has not provided you with everything you need to move on. </a:t>
            </a:r>
            <a:endParaRPr lang="en-US" altLang="x-none" sz="2400"/>
          </a:p>
          <a:p>
            <a:pPr lvl="1"/>
            <a:r>
              <a:rPr lang="en-CA" altLang="x-none" sz="2400"/>
              <a:t>Too Strong: If your loop invariant is too strong, then you will not be able to establish it initially or maintain it.  </a:t>
            </a:r>
            <a:br>
              <a:rPr lang="en-CA" altLang="x-none" sz="2400"/>
            </a:br>
            <a:endParaRPr lang="en-CA" altLang="x-none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No Assumptions: </a:t>
            </a:r>
            <a:endParaRPr lang="en-US" altLang="x-none"/>
          </a:p>
        </p:txBody>
      </p:sp>
      <p:sp>
        <p:nvSpPr>
          <p:cNvPr id="605187" name="Rectangle 3"/>
          <p:cNvSpPr>
            <a:spLocks noGrp="1" noChangeArrowheads="1"/>
          </p:cNvSpPr>
          <p:nvPr>
            <p:ph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>
              <a:buFontTx/>
              <a:buNone/>
            </a:pPr>
            <a:r>
              <a:rPr lang="en-CA" altLang="x-none"/>
              <a:t>Suppose a Martian jumped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into the top of the loop.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All you would know is that </a:t>
            </a:r>
            <a:r>
              <a:rPr lang="en-CA" altLang="x-none">
                <a:solidFill>
                  <a:srgbClr val="66FF33"/>
                </a:solidFill>
              </a:rPr>
              <a:t>&lt;loop-invariant&gt;</a:t>
            </a:r>
            <a:r>
              <a:rPr lang="en-CA" altLang="x-none"/>
              <a:t> was true.</a:t>
            </a:r>
            <a:r>
              <a:rPr lang="en-US" altLang="x-none"/>
              <a:t> </a:t>
            </a:r>
          </a:p>
          <a:p>
            <a:pPr algn="ctr">
              <a:buFontTx/>
              <a:buNone/>
            </a:pPr>
            <a:r>
              <a:rPr lang="en-US" altLang="x-none"/>
              <a:t>It alone</a:t>
            </a:r>
            <a:r>
              <a:rPr lang="en-CA" altLang="x-none"/>
              <a:t> must provide enough information </a:t>
            </a:r>
            <a:endParaRPr lang="en-US" altLang="x-none"/>
          </a:p>
          <a:p>
            <a:pPr algn="ctr">
              <a:buFontTx/>
              <a:buNone/>
            </a:pPr>
            <a:r>
              <a:rPr lang="en-CA" altLang="x-none"/>
              <a:t>so that, after going around the loop, you can establish that the loop invariant is again true. </a:t>
            </a:r>
            <a:endParaRPr lang="en-US" altLang="x-none"/>
          </a:p>
        </p:txBody>
      </p:sp>
      <p:pic>
        <p:nvPicPr>
          <p:cNvPr id="60518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Know What a LI Is</a:t>
            </a:r>
            <a:r>
              <a:rPr lang="en-US" altLang="x-none"/>
              <a:t> </a:t>
            </a:r>
            <a:r>
              <a:rPr lang="en-US" altLang="x-none">
                <a:solidFill>
                  <a:schemeClr val="hlink"/>
                </a:solidFill>
              </a:rPr>
              <a:t>Not</a:t>
            </a:r>
          </a:p>
        </p:txBody>
      </p:sp>
      <p:sp>
        <p:nvSpPr>
          <p:cNvPr id="60621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609600" indent="-609600">
              <a:buFontTx/>
              <a:buNone/>
            </a:pPr>
            <a:r>
              <a:rPr lang="en-CA" altLang="x-none"/>
              <a:t>``the LI is ...''</a:t>
            </a:r>
            <a:endParaRPr lang="en-US" altLang="x-none"/>
          </a:p>
          <a:p>
            <a:pPr marL="990600" lvl="1" indent="-533400"/>
            <a:r>
              <a:rPr lang="en-CA" altLang="x-none"/>
              <a:t> code</a:t>
            </a:r>
            <a:endParaRPr lang="en-US" altLang="x-none"/>
          </a:p>
          <a:p>
            <a:pPr marL="990600" lvl="1" indent="-533400"/>
            <a:r>
              <a:rPr lang="en-CA" altLang="x-none"/>
              <a:t>A precondition</a:t>
            </a:r>
            <a:endParaRPr lang="en-US" altLang="x-none"/>
          </a:p>
          <a:p>
            <a:pPr marL="990600" lvl="1" indent="-533400"/>
            <a:r>
              <a:rPr lang="en-CA" altLang="x-none"/>
              <a:t>A postcondition</a:t>
            </a:r>
            <a:endParaRPr lang="en-US" altLang="x-none"/>
          </a:p>
          <a:p>
            <a:pPr marL="990600" lvl="1" indent="-533400"/>
            <a:r>
              <a:rPr lang="en-US" altLang="x-none"/>
              <a:t>A statement that is always true</a:t>
            </a:r>
            <a:br>
              <a:rPr lang="en-US" altLang="x-none"/>
            </a:br>
            <a:r>
              <a:rPr lang="en-US" altLang="x-none"/>
              <a:t>Eg</a:t>
            </a:r>
            <a:r>
              <a:rPr lang="en-CA" altLang="x-none"/>
              <a:t>: “1+1=2”</a:t>
            </a:r>
            <a:endParaRPr lang="en-US" altLang="x-none"/>
          </a:p>
          <a:p>
            <a:pPr marL="990600" lvl="1" indent="-533400"/>
            <a:r>
              <a:rPr lang="en-CA" altLang="x-none"/>
              <a:t>The steps taken by the algorithm</a:t>
            </a:r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Differentiating between Iterations</a:t>
            </a:r>
            <a:endParaRPr lang="en-US" altLang="x-none"/>
          </a:p>
        </p:txBody>
      </p:sp>
      <p:sp>
        <p:nvSpPr>
          <p:cNvPr id="60723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  <a:buFontTx/>
              <a:buNone/>
            </a:pPr>
            <a:r>
              <a:rPr lang="en-CA" altLang="x-none" i="1"/>
              <a:t>x</a:t>
            </a:r>
            <a:r>
              <a:rPr lang="en-CA" altLang="x-none"/>
              <a:t>=</a:t>
            </a:r>
            <a:r>
              <a:rPr lang="en-CA" altLang="x-none" i="1"/>
              <a:t>x</a:t>
            </a:r>
            <a:r>
              <a:rPr lang="en-CA" altLang="x-none"/>
              <a:t>+2 </a:t>
            </a:r>
            <a:endParaRPr lang="en-US" altLang="x-none"/>
          </a:p>
          <a:p>
            <a:pPr lvl="1">
              <a:lnSpc>
                <a:spcPct val="90000"/>
              </a:lnSpc>
            </a:pPr>
            <a:r>
              <a:rPr lang="en-US" altLang="x-none"/>
              <a:t>M</a:t>
            </a:r>
            <a:r>
              <a:rPr lang="en-CA" altLang="x-none"/>
              <a:t>eaningful </a:t>
            </a:r>
            <a:r>
              <a:rPr lang="en-US" altLang="x-none"/>
              <a:t>as </a:t>
            </a:r>
            <a:r>
              <a:rPr lang="en-CA" altLang="x-none"/>
              <a:t>code</a:t>
            </a:r>
            <a:endParaRPr lang="en-US" altLang="x-none"/>
          </a:p>
          <a:p>
            <a:pPr lvl="1">
              <a:lnSpc>
                <a:spcPct val="90000"/>
              </a:lnSpc>
            </a:pPr>
            <a:r>
              <a:rPr lang="en-US" altLang="x-none"/>
              <a:t>False as a mathematical statement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i="1"/>
              <a:t>x’</a:t>
            </a:r>
            <a:r>
              <a:rPr lang="en-US" altLang="x-none"/>
              <a:t> = </a:t>
            </a:r>
            <a:r>
              <a:rPr lang="en-US" altLang="x-none" i="1"/>
              <a:t>x</a:t>
            </a:r>
            <a:r>
              <a:rPr lang="en-US" altLang="x-none" i="1" baseline="-25000"/>
              <a:t>i</a:t>
            </a:r>
            <a:r>
              <a:rPr lang="en-US" altLang="x-none" baseline="-25000"/>
              <a:t> </a:t>
            </a:r>
            <a:r>
              <a:rPr lang="en-US" altLang="x-none"/>
              <a:t>= </a:t>
            </a:r>
            <a:r>
              <a:rPr lang="en-CA" altLang="x-none"/>
              <a:t>value at the beginning of the iteration </a:t>
            </a:r>
            <a:endParaRPr lang="en-US" altLang="x-none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i="1"/>
              <a:t>x”</a:t>
            </a:r>
            <a:r>
              <a:rPr lang="en-US" altLang="x-none"/>
              <a:t> = </a:t>
            </a:r>
            <a:r>
              <a:rPr lang="en-US" altLang="x-none" i="1"/>
              <a:t>x</a:t>
            </a:r>
            <a:r>
              <a:rPr lang="en-US" altLang="x-none" i="1" baseline="-25000"/>
              <a:t>i</a:t>
            </a:r>
            <a:r>
              <a:rPr lang="en-US" altLang="x-none" baseline="-25000"/>
              <a:t>+1</a:t>
            </a:r>
            <a:r>
              <a:rPr lang="en-US" altLang="x-none"/>
              <a:t> = </a:t>
            </a:r>
            <a:r>
              <a:rPr lang="en-CA" altLang="x-none"/>
              <a:t>new value after going around the loop one more time. </a:t>
            </a:r>
            <a:endParaRPr lang="en-US" altLang="x-none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i="1"/>
              <a:t>x”</a:t>
            </a:r>
            <a:r>
              <a:rPr lang="en-CA" altLang="x-none"/>
              <a:t> = </a:t>
            </a:r>
            <a:r>
              <a:rPr lang="en-CA" altLang="x-none" i="1"/>
              <a:t>x’</a:t>
            </a:r>
            <a:r>
              <a:rPr lang="en-CA" altLang="x-none"/>
              <a:t>+2</a:t>
            </a:r>
            <a:endParaRPr lang="en-US" altLang="x-none"/>
          </a:p>
          <a:p>
            <a:pPr lvl="1">
              <a:lnSpc>
                <a:spcPct val="90000"/>
              </a:lnSpc>
            </a:pPr>
            <a:r>
              <a:rPr lang="en-US" altLang="x-none"/>
              <a:t>M</a:t>
            </a:r>
            <a:r>
              <a:rPr lang="en-CA" altLang="x-none"/>
              <a:t>eaningful </a:t>
            </a:r>
            <a:r>
              <a:rPr lang="en-US" altLang="x-none"/>
              <a:t>as a mathematical statement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Value Correctness</a:t>
            </a:r>
            <a:endParaRPr lang="en-CA" altLang="x-none"/>
          </a:p>
        </p:txBody>
      </p:sp>
      <p:sp>
        <p:nvSpPr>
          <p:cNvPr id="698371" name="Rectangle 3"/>
          <p:cNvSpPr>
            <a:spLocks noChangeArrowheads="1"/>
          </p:cNvSpPr>
          <p:nvPr/>
        </p:nvSpPr>
        <p:spPr bwMode="auto">
          <a:xfrm>
            <a:off x="838200" y="1828800"/>
            <a:ext cx="8077200" cy="472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x-none" i="0"/>
              <a:t>Don’t tack on a formal proof of correctness after coding to make the professor happy.</a:t>
            </a:r>
          </a:p>
          <a:p>
            <a:pPr>
              <a:lnSpc>
                <a:spcPct val="90000"/>
              </a:lnSpc>
            </a:pPr>
            <a:r>
              <a:rPr lang="en-US" altLang="x-none" i="0"/>
              <a:t>It need not be mathematical mumbo jumbo.</a:t>
            </a:r>
          </a:p>
          <a:p>
            <a:pPr>
              <a:lnSpc>
                <a:spcPct val="90000"/>
              </a:lnSpc>
            </a:pPr>
            <a:r>
              <a:rPr lang="en-US" altLang="x-none" i="0"/>
              <a:t>Goal: To think about algorithms in such way that their correctness is transparent.</a:t>
            </a:r>
          </a:p>
          <a:p>
            <a:pPr>
              <a:lnSpc>
                <a:spcPct val="90000"/>
              </a:lnSpc>
            </a:pPr>
            <a:endParaRPr lang="en-US" altLang="x-none" i="0"/>
          </a:p>
          <a:p>
            <a:pPr>
              <a:lnSpc>
                <a:spcPct val="90000"/>
              </a:lnSpc>
            </a:pP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5" name="Text Box 3"/>
          <p:cNvSpPr txBox="1">
            <a:spLocks noChangeArrowheads="1"/>
          </p:cNvSpPr>
          <p:nvPr/>
        </p:nvSpPr>
        <p:spPr bwMode="auto">
          <a:xfrm>
            <a:off x="4462463" y="2530475"/>
            <a:ext cx="4360862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Which of the steps </a:t>
            </a:r>
            <a:br>
              <a:rPr lang="en-US" altLang="x-none" sz="3200" i="0"/>
            </a:br>
            <a:r>
              <a:rPr lang="en-US" altLang="x-none" sz="3200" i="0"/>
              <a:t>to develop an iterative </a:t>
            </a:r>
            <a:br>
              <a:rPr lang="en-US" altLang="x-none" sz="3200" i="0"/>
            </a:br>
            <a:r>
              <a:rPr lang="en-US" altLang="x-none" sz="3200" i="0"/>
              <a:t>algorithm did the student 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fail to do correctly?</a:t>
            </a:r>
          </a:p>
        </p:txBody>
      </p:sp>
      <p:sp>
        <p:nvSpPr>
          <p:cNvPr id="617476" name="Rectangle 4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  <p:pic>
        <p:nvPicPr>
          <p:cNvPr id="617477" name="Picture 5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7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7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475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8508" name="Picture 12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8499" name="Group 3"/>
          <p:cNvGrpSpPr>
            <a:grpSpLocks/>
          </p:cNvGrpSpPr>
          <p:nvPr/>
        </p:nvGrpSpPr>
        <p:grpSpPr bwMode="auto">
          <a:xfrm>
            <a:off x="4524375" y="1066800"/>
            <a:ext cx="1876425" cy="850900"/>
            <a:chOff x="432" y="624"/>
            <a:chExt cx="1182" cy="536"/>
          </a:xfrm>
        </p:grpSpPr>
        <p:pic>
          <p:nvPicPr>
            <p:cNvPr id="618500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256" y="715"/>
              <a:ext cx="358" cy="3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618501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2" y="624"/>
              <a:ext cx="296" cy="4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618502" name="Freeform 6"/>
            <p:cNvSpPr>
              <a:spLocks/>
            </p:cNvSpPr>
            <p:nvPr/>
          </p:nvSpPr>
          <p:spPr bwMode="auto">
            <a:xfrm>
              <a:off x="576" y="1056"/>
              <a:ext cx="864" cy="104"/>
            </a:xfrm>
            <a:custGeom>
              <a:avLst/>
              <a:gdLst>
                <a:gd name="T0" fmla="*/ 0 w 864"/>
                <a:gd name="T1" fmla="*/ 48 h 104"/>
                <a:gd name="T2" fmla="*/ 240 w 864"/>
                <a:gd name="T3" fmla="*/ 96 h 104"/>
                <a:gd name="T4" fmla="*/ 480 w 864"/>
                <a:gd name="T5" fmla="*/ 0 h 104"/>
                <a:gd name="T6" fmla="*/ 768 w 864"/>
                <a:gd name="T7" fmla="*/ 96 h 104"/>
                <a:gd name="T8" fmla="*/ 864 w 86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4" h="104">
                  <a:moveTo>
                    <a:pt x="0" y="48"/>
                  </a:moveTo>
                  <a:cubicBezTo>
                    <a:pt x="80" y="76"/>
                    <a:pt x="160" y="104"/>
                    <a:pt x="240" y="96"/>
                  </a:cubicBezTo>
                  <a:cubicBezTo>
                    <a:pt x="320" y="88"/>
                    <a:pt x="392" y="0"/>
                    <a:pt x="480" y="0"/>
                  </a:cubicBezTo>
                  <a:cubicBezTo>
                    <a:pt x="568" y="0"/>
                    <a:pt x="704" y="96"/>
                    <a:pt x="768" y="96"/>
                  </a:cubicBezTo>
                  <a:cubicBezTo>
                    <a:pt x="832" y="96"/>
                    <a:pt x="848" y="48"/>
                    <a:pt x="864" y="0"/>
                  </a:cubicBezTo>
                </a:path>
              </a:pathLst>
            </a:custGeom>
            <a:noFill/>
            <a:ln w="9525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8503" name="Text Box 7"/>
          <p:cNvSpPr txBox="1">
            <a:spLocks noChangeArrowheads="1"/>
          </p:cNvSpPr>
          <p:nvPr/>
        </p:nvSpPr>
        <p:spPr bwMode="auto">
          <a:xfrm>
            <a:off x="4860925" y="3141663"/>
            <a:ext cx="36623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Fine: Describes input</a:t>
            </a:r>
            <a:br>
              <a:rPr lang="en-US" altLang="x-none" sz="3200" i="0"/>
            </a:br>
            <a:r>
              <a:rPr lang="en-US" altLang="x-none" sz="3200" i="0"/>
              <a:t>         and output.</a:t>
            </a:r>
          </a:p>
        </p:txBody>
      </p:sp>
      <p:sp>
        <p:nvSpPr>
          <p:cNvPr id="618504" name="Text Box 8"/>
          <p:cNvSpPr txBox="1">
            <a:spLocks noChangeArrowheads="1"/>
          </p:cNvSpPr>
          <p:nvPr/>
        </p:nvSpPr>
        <p:spPr bwMode="auto">
          <a:xfrm>
            <a:off x="4894263" y="2201863"/>
            <a:ext cx="31829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800" i="0"/>
              <a:t>If I = -5, </a:t>
            </a:r>
            <a:r>
              <a:rPr lang="en-US" altLang="x-none" sz="3200" i="0"/>
              <a:t>s </a:t>
            </a:r>
            <a:r>
              <a:rPr lang="en-US" altLang="x-none" sz="2800" i="0"/>
              <a:t>= </a:t>
            </a:r>
            <a:r>
              <a:rPr lang="en-US" altLang="x-none" sz="3200" i="0">
                <a:sym typeface="Symbol" charset="2"/>
              </a:rPr>
              <a:t></a:t>
            </a:r>
            <a:r>
              <a:rPr lang="en-US" altLang="x-none" sz="3200" i="0" baseline="-25000"/>
              <a:t>1</a:t>
            </a:r>
            <a:r>
              <a:rPr lang="en-US" altLang="x-none" sz="3200" i="0" baseline="30000"/>
              <a:t>-5</a:t>
            </a:r>
            <a:r>
              <a:rPr lang="en-US" altLang="x-none" sz="2800" i="0"/>
              <a:t> j</a:t>
            </a:r>
            <a:r>
              <a:rPr lang="en-US" altLang="x-none" sz="2800" b="1" i="0"/>
              <a:t> </a:t>
            </a:r>
            <a:r>
              <a:rPr lang="en-US" altLang="x-none" sz="3200" i="0"/>
              <a:t>=</a:t>
            </a:r>
          </a:p>
        </p:txBody>
      </p:sp>
      <p:sp>
        <p:nvSpPr>
          <p:cNvPr id="618505" name="Oval 9"/>
          <p:cNvSpPr>
            <a:spLocks noChangeArrowheads="1"/>
          </p:cNvSpPr>
          <p:nvPr/>
        </p:nvSpPr>
        <p:spPr bwMode="auto">
          <a:xfrm>
            <a:off x="-76200" y="1724025"/>
            <a:ext cx="3505200" cy="838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sp>
        <p:nvSpPr>
          <p:cNvPr id="618506" name="Rectangle 10"/>
          <p:cNvSpPr>
            <a:spLocks noChangeArrowheads="1"/>
          </p:cNvSpPr>
          <p:nvPr/>
        </p:nvSpPr>
        <p:spPr bwMode="auto">
          <a:xfrm>
            <a:off x="8153400" y="22240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800" i="0"/>
              <a:t>0</a:t>
            </a:r>
          </a:p>
        </p:txBody>
      </p:sp>
      <p:sp>
        <p:nvSpPr>
          <p:cNvPr id="618509" name="Rectangle 13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8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8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8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8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8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8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8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8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18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18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8503" grpId="0"/>
      <p:bldP spid="618504" grpId="0"/>
      <p:bldP spid="618505" grpId="0" animBg="1"/>
      <p:bldP spid="618506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9530" name="Picture 10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9524" name="Group 4"/>
          <p:cNvGrpSpPr>
            <a:grpSpLocks/>
          </p:cNvGrpSpPr>
          <p:nvPr/>
        </p:nvGrpSpPr>
        <p:grpSpPr bwMode="auto">
          <a:xfrm>
            <a:off x="2895600" y="2087563"/>
            <a:ext cx="5715000" cy="2408237"/>
            <a:chOff x="1824" y="1315"/>
            <a:chExt cx="3600" cy="1517"/>
          </a:xfrm>
        </p:grpSpPr>
        <p:sp>
          <p:nvSpPr>
            <p:cNvPr id="619525" name="Text Box 5"/>
            <p:cNvSpPr txBox="1">
              <a:spLocks noChangeArrowheads="1"/>
            </p:cNvSpPr>
            <p:nvPr/>
          </p:nvSpPr>
          <p:spPr bwMode="auto">
            <a:xfrm>
              <a:off x="2880" y="1315"/>
              <a:ext cx="2544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 i="0"/>
                <a:t>Fine: Purpose outlined </a:t>
              </a:r>
              <a:br>
                <a:rPr lang="en-US" altLang="x-none" sz="3200" i="0"/>
              </a:br>
              <a:r>
                <a:rPr lang="en-US" altLang="x-none" sz="3200" i="0"/>
                <a:t>         in LI</a:t>
              </a:r>
            </a:p>
          </p:txBody>
        </p:sp>
        <p:sp>
          <p:nvSpPr>
            <p:cNvPr id="619526" name="Oval 6"/>
            <p:cNvSpPr>
              <a:spLocks noChangeArrowheads="1"/>
            </p:cNvSpPr>
            <p:nvPr/>
          </p:nvSpPr>
          <p:spPr bwMode="auto">
            <a:xfrm>
              <a:off x="1824" y="2448"/>
              <a:ext cx="864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9529" name="Group 9"/>
          <p:cNvGrpSpPr>
            <a:grpSpLocks/>
          </p:cNvGrpSpPr>
          <p:nvPr/>
        </p:nvGrpSpPr>
        <p:grpSpPr bwMode="auto">
          <a:xfrm>
            <a:off x="533400" y="1066800"/>
            <a:ext cx="7696200" cy="2362200"/>
            <a:chOff x="336" y="672"/>
            <a:chExt cx="4848" cy="1488"/>
          </a:xfrm>
        </p:grpSpPr>
        <p:sp>
          <p:nvSpPr>
            <p:cNvPr id="619523" name="Oval 3"/>
            <p:cNvSpPr>
              <a:spLocks noChangeArrowheads="1"/>
            </p:cNvSpPr>
            <p:nvPr/>
          </p:nvSpPr>
          <p:spPr bwMode="auto">
            <a:xfrm>
              <a:off x="336" y="1824"/>
              <a:ext cx="480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sp>
          <p:nvSpPr>
            <p:cNvPr id="619527" name="Text Box 7"/>
            <p:cNvSpPr txBox="1">
              <a:spLocks noChangeArrowheads="1"/>
            </p:cNvSpPr>
            <p:nvPr/>
          </p:nvSpPr>
          <p:spPr bwMode="auto">
            <a:xfrm>
              <a:off x="3211" y="672"/>
              <a:ext cx="1973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 i="0"/>
                <a:t>Variables need to </a:t>
              </a:r>
              <a:br>
                <a:rPr lang="en-US" altLang="x-none" sz="3200" i="0"/>
              </a:br>
              <a:r>
                <a:rPr lang="en-US" altLang="x-none" sz="3200" i="0"/>
                <a:t>be  documented.</a:t>
              </a:r>
            </a:p>
          </p:txBody>
        </p:sp>
      </p:grpSp>
      <p:sp>
        <p:nvSpPr>
          <p:cNvPr id="619531" name="Rectangle 11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9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9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9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9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0606" name="Picture 62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20585" name="Group 41"/>
          <p:cNvGrpSpPr>
            <a:grpSpLocks/>
          </p:cNvGrpSpPr>
          <p:nvPr/>
        </p:nvGrpSpPr>
        <p:grpSpPr bwMode="auto">
          <a:xfrm>
            <a:off x="838200" y="1371600"/>
            <a:ext cx="4914900" cy="3200400"/>
            <a:chOff x="528" y="864"/>
            <a:chExt cx="3096" cy="2016"/>
          </a:xfrm>
        </p:grpSpPr>
        <p:sp>
          <p:nvSpPr>
            <p:cNvPr id="620547" name="Oval 3"/>
            <p:cNvSpPr>
              <a:spLocks noChangeArrowheads="1"/>
            </p:cNvSpPr>
            <p:nvPr/>
          </p:nvSpPr>
          <p:spPr bwMode="auto">
            <a:xfrm>
              <a:off x="528" y="2112"/>
              <a:ext cx="2256" cy="76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grpSp>
          <p:nvGrpSpPr>
            <p:cNvPr id="620548" name="Group 4"/>
            <p:cNvGrpSpPr>
              <a:grpSpLocks/>
            </p:cNvGrpSpPr>
            <p:nvPr/>
          </p:nvGrpSpPr>
          <p:grpSpPr bwMode="auto">
            <a:xfrm>
              <a:off x="2880" y="864"/>
              <a:ext cx="744" cy="672"/>
              <a:chOff x="1224" y="2539"/>
              <a:chExt cx="2280" cy="1785"/>
            </a:xfrm>
          </p:grpSpPr>
          <p:sp>
            <p:nvSpPr>
              <p:cNvPr id="620549" name="Freeform 5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0550" name="Group 6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20551" name="Group 7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0552" name="Freeform 8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53" name="Freeform 9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54" name="Freeform 10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55" name="Freeform 11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56" name="Freeform 12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57" name="Freeform 13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558" name="Group 14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20559" name="Freeform 15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60" name="Freeform 16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0561" name="Freeform 17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620586" name="Group 42"/>
          <p:cNvGrpSpPr>
            <a:grpSpLocks/>
          </p:cNvGrpSpPr>
          <p:nvPr/>
        </p:nvGrpSpPr>
        <p:grpSpPr bwMode="auto">
          <a:xfrm>
            <a:off x="4657725" y="1219200"/>
            <a:ext cx="4475163" cy="3551238"/>
            <a:chOff x="2934" y="768"/>
            <a:chExt cx="2819" cy="2237"/>
          </a:xfrm>
        </p:grpSpPr>
        <p:sp>
          <p:nvSpPr>
            <p:cNvPr id="620587" name="Rectangle 43"/>
            <p:cNvSpPr>
              <a:spLocks noChangeArrowheads="1"/>
            </p:cNvSpPr>
            <p:nvPr/>
          </p:nvSpPr>
          <p:spPr bwMode="auto">
            <a:xfrm>
              <a:off x="2934" y="1776"/>
              <a:ext cx="2819" cy="1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Loop Invariants are pictures</a:t>
              </a:r>
              <a:br>
                <a:rPr lang="en-US" altLang="x-none" i="0"/>
              </a:br>
              <a:r>
                <a:rPr lang="en-US" altLang="x-none" i="0"/>
                <a:t> </a:t>
              </a:r>
              <a:r>
                <a:rPr lang="en-US" altLang="x-none" sz="3200" i="0"/>
                <a:t>of current state. </a:t>
              </a:r>
              <a:r>
                <a:rPr lang="en-US" altLang="x-none" i="0"/>
                <a:t/>
              </a:r>
              <a:br>
                <a:rPr lang="en-US" altLang="x-none" i="0"/>
              </a:br>
              <a:r>
                <a:rPr lang="en-US" altLang="x-none" i="0"/>
                <a:t>Not actions!</a:t>
              </a:r>
              <a:br>
                <a:rPr lang="en-US" altLang="x-none" i="0"/>
              </a:br>
              <a:r>
                <a:rPr lang="en-US" altLang="x-none" i="0"/>
                <a:t>Not algorithms!</a:t>
              </a:r>
            </a:p>
          </p:txBody>
        </p:sp>
        <p:grpSp>
          <p:nvGrpSpPr>
            <p:cNvPr id="620588" name="Group 44"/>
            <p:cNvGrpSpPr>
              <a:grpSpLocks/>
            </p:cNvGrpSpPr>
            <p:nvPr/>
          </p:nvGrpSpPr>
          <p:grpSpPr bwMode="auto">
            <a:xfrm>
              <a:off x="4464" y="768"/>
              <a:ext cx="624" cy="864"/>
              <a:chOff x="2065" y="1551"/>
              <a:chExt cx="1628" cy="1988"/>
            </a:xfrm>
          </p:grpSpPr>
          <p:sp>
            <p:nvSpPr>
              <p:cNvPr id="620589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0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1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2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3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4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5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6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7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8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99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0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1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2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3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4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05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0607" name="Rectangle 63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0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0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0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0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7759" name="Picture 47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27717" name="Group 5"/>
          <p:cNvGrpSpPr>
            <a:grpSpLocks/>
          </p:cNvGrpSpPr>
          <p:nvPr/>
        </p:nvGrpSpPr>
        <p:grpSpPr bwMode="auto">
          <a:xfrm>
            <a:off x="4572000" y="1371600"/>
            <a:ext cx="1181100" cy="1066800"/>
            <a:chOff x="1224" y="2539"/>
            <a:chExt cx="2280" cy="1785"/>
          </a:xfrm>
        </p:grpSpPr>
        <p:sp>
          <p:nvSpPr>
            <p:cNvPr id="627718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7719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627720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27721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2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3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4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5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6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27727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27728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29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730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27755" name="Rectangle 43"/>
          <p:cNvSpPr>
            <a:spLocks noChangeArrowheads="1"/>
          </p:cNvSpPr>
          <p:nvPr/>
        </p:nvSpPr>
        <p:spPr bwMode="auto">
          <a:xfrm>
            <a:off x="4656138" y="3505200"/>
            <a:ext cx="433546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Fine: Shows a relationship </a:t>
            </a:r>
            <a:br>
              <a:rPr lang="en-US" altLang="x-none" i="0"/>
            </a:br>
            <a:r>
              <a:rPr lang="en-US" altLang="x-none" i="0"/>
              <a:t>between the variables.</a:t>
            </a:r>
          </a:p>
        </p:txBody>
      </p:sp>
      <p:grpSp>
        <p:nvGrpSpPr>
          <p:cNvPr id="627758" name="Group 46"/>
          <p:cNvGrpSpPr>
            <a:grpSpLocks/>
          </p:cNvGrpSpPr>
          <p:nvPr/>
        </p:nvGrpSpPr>
        <p:grpSpPr bwMode="auto">
          <a:xfrm>
            <a:off x="1600200" y="3933825"/>
            <a:ext cx="2547938" cy="533400"/>
            <a:chOff x="1008" y="2478"/>
            <a:chExt cx="1605" cy="336"/>
          </a:xfrm>
        </p:grpSpPr>
        <p:grpSp>
          <p:nvGrpSpPr>
            <p:cNvPr id="627754" name="Group 42"/>
            <p:cNvGrpSpPr>
              <a:grpSpLocks/>
            </p:cNvGrpSpPr>
            <p:nvPr/>
          </p:nvGrpSpPr>
          <p:grpSpPr bwMode="auto">
            <a:xfrm>
              <a:off x="1008" y="2496"/>
              <a:ext cx="1536" cy="144"/>
              <a:chOff x="1008" y="2496"/>
              <a:chExt cx="1536" cy="144"/>
            </a:xfrm>
          </p:grpSpPr>
          <p:sp>
            <p:nvSpPr>
              <p:cNvPr id="627752" name="Line 40"/>
              <p:cNvSpPr>
                <a:spLocks noChangeShapeType="1"/>
              </p:cNvSpPr>
              <p:nvPr/>
            </p:nvSpPr>
            <p:spPr bwMode="auto">
              <a:xfrm>
                <a:off x="1008" y="2496"/>
                <a:ext cx="1536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7753" name="Line 41"/>
              <p:cNvSpPr>
                <a:spLocks noChangeShapeType="1"/>
              </p:cNvSpPr>
              <p:nvPr/>
            </p:nvSpPr>
            <p:spPr bwMode="auto">
              <a:xfrm>
                <a:off x="1008" y="2640"/>
                <a:ext cx="864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27757" name="Oval 45"/>
            <p:cNvSpPr>
              <a:spLocks noChangeArrowheads="1"/>
            </p:cNvSpPr>
            <p:nvPr/>
          </p:nvSpPr>
          <p:spPr bwMode="auto">
            <a:xfrm>
              <a:off x="1845" y="2478"/>
              <a:ext cx="768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</p:grpSp>
      <p:sp>
        <p:nvSpPr>
          <p:cNvPr id="627760" name="Rectangle 48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7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7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7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7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775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89" name="Picture 21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21588" name="Group 20"/>
          <p:cNvGrpSpPr>
            <a:grpSpLocks/>
          </p:cNvGrpSpPr>
          <p:nvPr/>
        </p:nvGrpSpPr>
        <p:grpSpPr bwMode="auto">
          <a:xfrm>
            <a:off x="838200" y="1219200"/>
            <a:ext cx="4889500" cy="3810000"/>
            <a:chOff x="528" y="768"/>
            <a:chExt cx="3080" cy="2400"/>
          </a:xfrm>
        </p:grpSpPr>
        <p:sp>
          <p:nvSpPr>
            <p:cNvPr id="621571" name="Oval 3"/>
            <p:cNvSpPr>
              <a:spLocks noChangeArrowheads="1"/>
            </p:cNvSpPr>
            <p:nvPr/>
          </p:nvSpPr>
          <p:spPr bwMode="auto">
            <a:xfrm>
              <a:off x="528" y="2736"/>
              <a:ext cx="960" cy="43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grpSp>
          <p:nvGrpSpPr>
            <p:cNvPr id="621572" name="Group 4"/>
            <p:cNvGrpSpPr>
              <a:grpSpLocks noChangeAspect="1"/>
            </p:cNvGrpSpPr>
            <p:nvPr/>
          </p:nvGrpSpPr>
          <p:grpSpPr bwMode="auto">
            <a:xfrm rot="2360341">
              <a:off x="2928" y="768"/>
              <a:ext cx="680" cy="680"/>
              <a:chOff x="1224" y="1212"/>
              <a:chExt cx="3144" cy="3112"/>
            </a:xfrm>
          </p:grpSpPr>
          <p:sp>
            <p:nvSpPr>
              <p:cNvPr id="621573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574" name="Freeform 6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1575" name="Group 7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621576" name="Freeform 8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577" name="Freeform 9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578" name="Freeform 10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579" name="Freeform 11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580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581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21582" name="Oval 14"/>
          <p:cNvSpPr>
            <a:spLocks noChangeArrowheads="1"/>
          </p:cNvSpPr>
          <p:nvPr/>
        </p:nvSpPr>
        <p:spPr bwMode="auto">
          <a:xfrm>
            <a:off x="2928938" y="3933825"/>
            <a:ext cx="12192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sp>
        <p:nvSpPr>
          <p:cNvPr id="621583" name="Text Box 15"/>
          <p:cNvSpPr txBox="1">
            <a:spLocks noChangeArrowheads="1"/>
          </p:cNvSpPr>
          <p:nvPr/>
        </p:nvSpPr>
        <p:spPr bwMode="auto">
          <a:xfrm>
            <a:off x="4419600" y="2286000"/>
            <a:ext cx="4745038" cy="301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3200" i="0"/>
              <a:t>Let </a:t>
            </a:r>
            <a:r>
              <a:rPr lang="en-US" altLang="x-none" sz="3200"/>
              <a:t>s’</a:t>
            </a:r>
            <a:r>
              <a:rPr lang="en-US" altLang="x-none" sz="3200" i="0"/>
              <a:t> and </a:t>
            </a:r>
            <a:r>
              <a:rPr lang="en-US" altLang="x-none" sz="3200"/>
              <a:t>i’</a:t>
            </a:r>
            <a:r>
              <a:rPr lang="en-US" altLang="x-none" sz="3200" i="0"/>
              <a:t> be</a:t>
            </a:r>
            <a:br>
              <a:rPr lang="en-US" altLang="x-none" sz="3200" i="0"/>
            </a:br>
            <a:r>
              <a:rPr lang="en-US" altLang="x-none" sz="3200" i="0"/>
              <a:t>values of </a:t>
            </a:r>
            <a:r>
              <a:rPr lang="en-US" altLang="x-none" sz="3200"/>
              <a:t>s</a:t>
            </a:r>
            <a:r>
              <a:rPr lang="en-US" altLang="x-none" sz="3200" i="0"/>
              <a:t> and </a:t>
            </a:r>
            <a:r>
              <a:rPr lang="en-US" altLang="x-none" sz="3200"/>
              <a:t>i</a:t>
            </a:r>
            <a:r>
              <a:rPr lang="en-US" altLang="x-none" sz="3200" i="0"/>
              <a:t> </a:t>
            </a:r>
            <a:br>
              <a:rPr lang="en-US" altLang="x-none" sz="3200" i="0"/>
            </a:br>
            <a:r>
              <a:rPr lang="en-US" altLang="x-none" sz="3200" i="0"/>
              <a:t>when at the top of the loop. </a:t>
            </a:r>
          </a:p>
          <a:p>
            <a:pPr algn="ctr">
              <a:spcBef>
                <a:spcPct val="0"/>
              </a:spcBef>
            </a:pPr>
            <a:r>
              <a:rPr lang="en-US" altLang="x-none" sz="3200" i="0"/>
              <a:t>Let </a:t>
            </a:r>
            <a:r>
              <a:rPr lang="en-US" altLang="x-none" sz="3200"/>
              <a:t>s”</a:t>
            </a:r>
            <a:r>
              <a:rPr lang="en-US" altLang="x-none" sz="3200" i="0"/>
              <a:t> and </a:t>
            </a:r>
            <a:r>
              <a:rPr lang="en-US" altLang="x-none" sz="3200"/>
              <a:t>i”</a:t>
            </a:r>
            <a:r>
              <a:rPr lang="en-US" altLang="x-none" sz="3200" i="0"/>
              <a:t> be </a:t>
            </a:r>
            <a:br>
              <a:rPr lang="en-US" altLang="x-none" sz="3200" i="0"/>
            </a:br>
            <a:r>
              <a:rPr lang="en-US" altLang="x-none" sz="3200" i="0"/>
              <a:t>values after going </a:t>
            </a:r>
            <a:br>
              <a:rPr lang="en-US" altLang="x-none" sz="3200" i="0"/>
            </a:br>
            <a:r>
              <a:rPr lang="en-US" altLang="x-none" sz="3200" i="0"/>
              <a:t>around again. </a:t>
            </a:r>
          </a:p>
        </p:txBody>
      </p:sp>
      <p:grpSp>
        <p:nvGrpSpPr>
          <p:cNvPr id="621585" name="Group 17"/>
          <p:cNvGrpSpPr>
            <a:grpSpLocks/>
          </p:cNvGrpSpPr>
          <p:nvPr/>
        </p:nvGrpSpPr>
        <p:grpSpPr bwMode="auto">
          <a:xfrm>
            <a:off x="1600200" y="3962400"/>
            <a:ext cx="2438400" cy="228600"/>
            <a:chOff x="1008" y="2496"/>
            <a:chExt cx="1536" cy="144"/>
          </a:xfrm>
        </p:grpSpPr>
        <p:sp>
          <p:nvSpPr>
            <p:cNvPr id="621586" name="Line 18"/>
            <p:cNvSpPr>
              <a:spLocks noChangeShapeType="1"/>
            </p:cNvSpPr>
            <p:nvPr/>
          </p:nvSpPr>
          <p:spPr bwMode="auto">
            <a:xfrm>
              <a:off x="1008" y="2496"/>
              <a:ext cx="153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587" name="Line 19"/>
            <p:cNvSpPr>
              <a:spLocks noChangeShapeType="1"/>
            </p:cNvSpPr>
            <p:nvPr/>
          </p:nvSpPr>
          <p:spPr bwMode="auto">
            <a:xfrm>
              <a:off x="1008" y="2640"/>
              <a:ext cx="864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1591" name="Rectangle 23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1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1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1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1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583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2631" name="Picture 39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2595" name="Oval 3"/>
          <p:cNvSpPr>
            <a:spLocks noChangeArrowheads="1"/>
          </p:cNvSpPr>
          <p:nvPr/>
        </p:nvSpPr>
        <p:spPr bwMode="auto">
          <a:xfrm>
            <a:off x="838200" y="4343400"/>
            <a:ext cx="1524000" cy="685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grpSp>
        <p:nvGrpSpPr>
          <p:cNvPr id="622596" name="Group 4"/>
          <p:cNvGrpSpPr>
            <a:grpSpLocks/>
          </p:cNvGrpSpPr>
          <p:nvPr/>
        </p:nvGrpSpPr>
        <p:grpSpPr bwMode="auto">
          <a:xfrm>
            <a:off x="8153400" y="5105400"/>
            <a:ext cx="990600" cy="1371600"/>
            <a:chOff x="2065" y="1551"/>
            <a:chExt cx="1628" cy="1988"/>
          </a:xfrm>
        </p:grpSpPr>
        <p:sp>
          <p:nvSpPr>
            <p:cNvPr id="622597" name="Freeform 5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98" name="Freeform 6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99" name="Freeform 7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0" name="Freeform 8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1" name="Freeform 9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2" name="Freeform 10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3" name="Freeform 11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4" name="Freeform 12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5" name="Freeform 13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6" name="Freeform 14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7" name="Freeform 15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8" name="Freeform 16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09" name="Freeform 17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10" name="Freeform 18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11" name="Freeform 19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12" name="Freeform 20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13" name="Freeform 21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2614" name="Group 22"/>
          <p:cNvGrpSpPr>
            <a:grpSpLocks noChangeAspect="1"/>
          </p:cNvGrpSpPr>
          <p:nvPr/>
        </p:nvGrpSpPr>
        <p:grpSpPr bwMode="auto">
          <a:xfrm rot="2360341">
            <a:off x="4648200" y="1219200"/>
            <a:ext cx="1079500" cy="1079500"/>
            <a:chOff x="1224" y="1212"/>
            <a:chExt cx="3144" cy="3112"/>
          </a:xfrm>
        </p:grpSpPr>
        <p:sp>
          <p:nvSpPr>
            <p:cNvPr id="622615" name="Freeform 2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16" name="Freeform 2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2617" name="Group 2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22618" name="Freeform 2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19" name="Freeform 2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20" name="Freeform 2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21" name="Freeform 2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22" name="Freeform 3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23" name="Freeform 3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2624" name="Oval 32"/>
          <p:cNvSpPr>
            <a:spLocks noChangeArrowheads="1"/>
          </p:cNvSpPr>
          <p:nvPr/>
        </p:nvSpPr>
        <p:spPr bwMode="auto">
          <a:xfrm>
            <a:off x="2928938" y="3933825"/>
            <a:ext cx="12192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sp>
        <p:nvSpPr>
          <p:cNvPr id="622625" name="Text Box 33"/>
          <p:cNvSpPr txBox="1">
            <a:spLocks noChangeArrowheads="1"/>
          </p:cNvSpPr>
          <p:nvPr/>
        </p:nvSpPr>
        <p:spPr bwMode="auto">
          <a:xfrm>
            <a:off x="4395788" y="2430463"/>
            <a:ext cx="3789362" cy="2528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LI     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s’</a:t>
            </a:r>
            <a:r>
              <a:rPr lang="en-US" altLang="x-none" sz="3200" i="0"/>
              <a:t> = </a:t>
            </a:r>
            <a:r>
              <a:rPr lang="en-US" altLang="x-none" sz="3200" i="0">
                <a:sym typeface="Symbol" charset="2"/>
              </a:rPr>
              <a:t></a:t>
            </a:r>
            <a:r>
              <a:rPr lang="en-US" altLang="x-none" sz="3200" baseline="-25000"/>
              <a:t>j</a:t>
            </a:r>
            <a:r>
              <a:rPr lang="en-US" altLang="x-none" sz="3200" i="0" baseline="-25000"/>
              <a:t>=1</a:t>
            </a:r>
            <a:r>
              <a:rPr lang="en-US" altLang="x-none" sz="3200" baseline="30000"/>
              <a:t>i’</a:t>
            </a:r>
            <a:r>
              <a:rPr lang="en-US" altLang="x-none" sz="3200" i="0"/>
              <a:t> </a:t>
            </a:r>
            <a:r>
              <a:rPr lang="en-US" altLang="x-none" sz="3200"/>
              <a:t>j</a:t>
            </a:r>
            <a:r>
              <a:rPr lang="en-US" altLang="x-none" sz="3200" i="0"/>
              <a:t>. 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Code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s”</a:t>
            </a:r>
            <a:r>
              <a:rPr lang="en-US" altLang="x-none" sz="3200" i="0"/>
              <a:t> = </a:t>
            </a:r>
            <a:r>
              <a:rPr lang="en-US" altLang="x-none" sz="3200"/>
              <a:t>s’</a:t>
            </a:r>
            <a:r>
              <a:rPr lang="en-US" altLang="x-none" sz="3200" i="0"/>
              <a:t>+</a:t>
            </a:r>
            <a:r>
              <a:rPr lang="en-US" altLang="x-none" sz="3200"/>
              <a:t>i’</a:t>
            </a:r>
            <a:r>
              <a:rPr lang="en-US" altLang="x-none" sz="3200" i="0"/>
              <a:t> </a:t>
            </a:r>
            <a:br>
              <a:rPr lang="en-US" altLang="x-none" sz="3200" i="0"/>
            </a:br>
            <a:r>
              <a:rPr lang="en-US" altLang="x-none" sz="3200" i="0"/>
              <a:t>               </a:t>
            </a:r>
            <a:r>
              <a:rPr lang="en-US" altLang="x-none" sz="3200"/>
              <a:t>i”</a:t>
            </a:r>
            <a:r>
              <a:rPr lang="en-US" altLang="x-none" sz="3200" i="0"/>
              <a:t> = </a:t>
            </a:r>
            <a:r>
              <a:rPr lang="en-US" altLang="x-none" sz="3200"/>
              <a:t>i’</a:t>
            </a:r>
            <a:r>
              <a:rPr lang="en-US" altLang="x-none" sz="3200" i="0"/>
              <a:t>+1.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Together:</a:t>
            </a:r>
            <a:br>
              <a:rPr lang="en-US" altLang="x-none" sz="3200" i="0"/>
            </a:br>
            <a:r>
              <a:rPr lang="en-US" altLang="x-none" sz="3200" i="0"/>
              <a:t>      </a:t>
            </a:r>
            <a:r>
              <a:rPr lang="en-US" altLang="x-none" sz="3200"/>
              <a:t>s”</a:t>
            </a:r>
            <a:r>
              <a:rPr lang="en-US" altLang="x-none" sz="3200" i="0"/>
              <a:t> = (</a:t>
            </a:r>
            <a:r>
              <a:rPr lang="en-US" altLang="x-none" sz="3200" i="0">
                <a:sym typeface="Symbol" charset="2"/>
              </a:rPr>
              <a:t></a:t>
            </a:r>
            <a:r>
              <a:rPr lang="en-US" altLang="x-none" sz="3200" baseline="-25000"/>
              <a:t>j</a:t>
            </a:r>
            <a:r>
              <a:rPr lang="en-US" altLang="x-none" sz="3200" i="0" baseline="-25000"/>
              <a:t>=1</a:t>
            </a:r>
            <a:r>
              <a:rPr lang="en-US" altLang="x-none" sz="3200" baseline="30000"/>
              <a:t>i’</a:t>
            </a:r>
            <a:r>
              <a:rPr lang="en-US" altLang="x-none" sz="3200" i="0"/>
              <a:t> </a:t>
            </a:r>
            <a:r>
              <a:rPr lang="en-US" altLang="x-none" sz="3200"/>
              <a:t>j</a:t>
            </a:r>
            <a:r>
              <a:rPr lang="en-US" altLang="x-none" sz="3200" i="0"/>
              <a:t>) + </a:t>
            </a:r>
            <a:r>
              <a:rPr lang="en-US" altLang="x-none" sz="3200"/>
              <a:t>i’</a:t>
            </a:r>
            <a:r>
              <a:rPr lang="en-US" altLang="x-none" sz="3200" i="0"/>
              <a:t>. </a:t>
            </a:r>
          </a:p>
        </p:txBody>
      </p:sp>
      <p:sp>
        <p:nvSpPr>
          <p:cNvPr id="622626" name="Rectangle 34"/>
          <p:cNvSpPr>
            <a:spLocks noChangeArrowheads="1"/>
          </p:cNvSpPr>
          <p:nvPr/>
        </p:nvSpPr>
        <p:spPr bwMode="auto">
          <a:xfrm>
            <a:off x="4648200" y="5257800"/>
            <a:ext cx="37338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3200"/>
              <a:t>i’</a:t>
            </a:r>
            <a:r>
              <a:rPr lang="en-US" altLang="x-none" sz="3200" i="0"/>
              <a:t> is added in twice. </a:t>
            </a:r>
          </a:p>
          <a:p>
            <a:pPr algn="ctr">
              <a:spcBef>
                <a:spcPct val="0"/>
              </a:spcBef>
            </a:pPr>
            <a:r>
              <a:rPr lang="en-US" altLang="x-none" sz="3200"/>
              <a:t>i”</a:t>
            </a:r>
            <a:r>
              <a:rPr lang="en-US" altLang="x-none" sz="3200" i="0"/>
              <a:t> should be added.</a:t>
            </a:r>
          </a:p>
        </p:txBody>
      </p:sp>
      <p:grpSp>
        <p:nvGrpSpPr>
          <p:cNvPr id="622628" name="Group 36"/>
          <p:cNvGrpSpPr>
            <a:grpSpLocks/>
          </p:cNvGrpSpPr>
          <p:nvPr/>
        </p:nvGrpSpPr>
        <p:grpSpPr bwMode="auto">
          <a:xfrm>
            <a:off x="1600200" y="3962400"/>
            <a:ext cx="2438400" cy="228600"/>
            <a:chOff x="1008" y="2496"/>
            <a:chExt cx="1536" cy="144"/>
          </a:xfrm>
        </p:grpSpPr>
        <p:sp>
          <p:nvSpPr>
            <p:cNvPr id="622629" name="Line 37"/>
            <p:cNvSpPr>
              <a:spLocks noChangeShapeType="1"/>
            </p:cNvSpPr>
            <p:nvPr/>
          </p:nvSpPr>
          <p:spPr bwMode="auto">
            <a:xfrm>
              <a:off x="1008" y="2496"/>
              <a:ext cx="153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2630" name="Line 38"/>
            <p:cNvSpPr>
              <a:spLocks noChangeShapeType="1"/>
            </p:cNvSpPr>
            <p:nvPr/>
          </p:nvSpPr>
          <p:spPr bwMode="auto">
            <a:xfrm>
              <a:off x="1008" y="2640"/>
              <a:ext cx="864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2632" name="Rectangle 40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2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2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2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2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2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2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2625" grpId="0"/>
      <p:bldP spid="622626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3657" name="Picture 41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23620" name="Group 4"/>
          <p:cNvGrpSpPr>
            <a:grpSpLocks/>
          </p:cNvGrpSpPr>
          <p:nvPr/>
        </p:nvGrpSpPr>
        <p:grpSpPr bwMode="auto">
          <a:xfrm>
            <a:off x="5715000" y="3276600"/>
            <a:ext cx="990600" cy="1371600"/>
            <a:chOff x="2065" y="1551"/>
            <a:chExt cx="1628" cy="1988"/>
          </a:xfrm>
        </p:grpSpPr>
        <p:sp>
          <p:nvSpPr>
            <p:cNvPr id="623621" name="Freeform 5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2" name="Freeform 6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3" name="Freeform 7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4" name="Freeform 8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5" name="Freeform 9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6" name="Freeform 10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7" name="Freeform 11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8" name="Freeform 12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29" name="Freeform 13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0" name="Freeform 14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1" name="Freeform 15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2" name="Freeform 16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3" name="Freeform 17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4" name="Freeform 18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5" name="Freeform 19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6" name="Freeform 20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37" name="Freeform 21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3638" name="Oval 22"/>
          <p:cNvSpPr>
            <a:spLocks noChangeArrowheads="1"/>
          </p:cNvSpPr>
          <p:nvPr/>
        </p:nvSpPr>
        <p:spPr bwMode="auto">
          <a:xfrm>
            <a:off x="2928938" y="3933825"/>
            <a:ext cx="12192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grpSp>
        <p:nvGrpSpPr>
          <p:cNvPr id="623656" name="Group 40"/>
          <p:cNvGrpSpPr>
            <a:grpSpLocks/>
          </p:cNvGrpSpPr>
          <p:nvPr/>
        </p:nvGrpSpPr>
        <p:grpSpPr bwMode="auto">
          <a:xfrm>
            <a:off x="457200" y="1282700"/>
            <a:ext cx="5056188" cy="2146300"/>
            <a:chOff x="288" y="808"/>
            <a:chExt cx="3185" cy="1352"/>
          </a:xfrm>
        </p:grpSpPr>
        <p:sp>
          <p:nvSpPr>
            <p:cNvPr id="623619" name="Oval 3"/>
            <p:cNvSpPr>
              <a:spLocks noChangeArrowheads="1"/>
            </p:cNvSpPr>
            <p:nvPr/>
          </p:nvSpPr>
          <p:spPr bwMode="auto">
            <a:xfrm>
              <a:off x="288" y="1776"/>
              <a:ext cx="624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grpSp>
          <p:nvGrpSpPr>
            <p:cNvPr id="623639" name="Group 23"/>
            <p:cNvGrpSpPr>
              <a:grpSpLocks/>
            </p:cNvGrpSpPr>
            <p:nvPr/>
          </p:nvGrpSpPr>
          <p:grpSpPr bwMode="auto">
            <a:xfrm>
              <a:off x="2830" y="808"/>
              <a:ext cx="643" cy="491"/>
              <a:chOff x="2830" y="808"/>
              <a:chExt cx="643" cy="491"/>
            </a:xfrm>
          </p:grpSpPr>
          <p:sp>
            <p:nvSpPr>
              <p:cNvPr id="623640" name="Freeform 24" descr="Green marble"/>
              <p:cNvSpPr>
                <a:spLocks noChangeAspect="1"/>
              </p:cNvSpPr>
              <p:nvPr/>
            </p:nvSpPr>
            <p:spPr bwMode="auto">
              <a:xfrm rot="2360341">
                <a:off x="3083" y="974"/>
                <a:ext cx="390" cy="309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23641" name="Picture 2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0" y="98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623642" name="Group 26"/>
              <p:cNvGrpSpPr>
                <a:grpSpLocks noChangeAspect="1"/>
              </p:cNvGrpSpPr>
              <p:nvPr/>
            </p:nvGrpSpPr>
            <p:grpSpPr bwMode="auto">
              <a:xfrm rot="2360341">
                <a:off x="2966" y="808"/>
                <a:ext cx="342" cy="428"/>
                <a:chOff x="2227" y="1194"/>
                <a:chExt cx="1944" cy="2413"/>
              </a:xfrm>
            </p:grpSpPr>
            <p:sp>
              <p:nvSpPr>
                <p:cNvPr id="623643" name="Freeform 27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644" name="Freeform 28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645" name="Freeform 29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646" name="Freeform 30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647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648" name="Freeform 32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23649" name="Group 33"/>
          <p:cNvGrpSpPr>
            <a:grpSpLocks/>
          </p:cNvGrpSpPr>
          <p:nvPr/>
        </p:nvGrpSpPr>
        <p:grpSpPr bwMode="auto">
          <a:xfrm>
            <a:off x="4395788" y="2430463"/>
            <a:ext cx="3802062" cy="579437"/>
            <a:chOff x="2769" y="1531"/>
            <a:chExt cx="2395" cy="365"/>
          </a:xfrm>
        </p:grpSpPr>
        <p:sp>
          <p:nvSpPr>
            <p:cNvPr id="623650" name="Text Box 34"/>
            <p:cNvSpPr txBox="1">
              <a:spLocks noChangeArrowheads="1"/>
            </p:cNvSpPr>
            <p:nvPr/>
          </p:nvSpPr>
          <p:spPr bwMode="auto">
            <a:xfrm>
              <a:off x="2769" y="1531"/>
              <a:ext cx="239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/>
                <a:t>i</a:t>
              </a:r>
              <a:r>
                <a:rPr lang="en-US" altLang="x-none" sz="3200" i="0"/>
                <a:t> = 1 </a:t>
              </a:r>
              <a:r>
                <a:rPr lang="en-US" altLang="x-none" sz="3200" i="0">
                  <a:sym typeface="Symbol" charset="2"/>
                </a:rPr>
                <a:t></a:t>
              </a:r>
              <a:r>
                <a:rPr lang="en-US" altLang="x-none" sz="3200" i="0"/>
                <a:t> </a:t>
              </a:r>
              <a:r>
                <a:rPr lang="en-US" altLang="x-none" sz="3200" i="0">
                  <a:sym typeface="Symbol" charset="2"/>
                </a:rPr>
                <a:t></a:t>
              </a:r>
              <a:r>
                <a:rPr lang="en-US" altLang="x-none" sz="3200" baseline="-25000"/>
                <a:t>j</a:t>
              </a:r>
              <a:r>
                <a:rPr lang="en-US" altLang="x-none" sz="3200" i="0" baseline="-25000"/>
                <a:t>=1</a:t>
              </a:r>
              <a:r>
                <a:rPr lang="en-US" altLang="x-none" sz="3200" baseline="30000"/>
                <a:t>i</a:t>
              </a:r>
              <a:r>
                <a:rPr lang="en-US" altLang="x-none" sz="3200" i="0"/>
                <a:t> </a:t>
              </a:r>
              <a:r>
                <a:rPr lang="en-US" altLang="x-none" sz="3200"/>
                <a:t>j</a:t>
              </a:r>
              <a:r>
                <a:rPr lang="en-US" altLang="x-none" sz="3200" i="0"/>
                <a:t> = 1 = </a:t>
              </a:r>
              <a:r>
                <a:rPr lang="en-US" altLang="x-none" sz="3200"/>
                <a:t>s</a:t>
              </a:r>
              <a:r>
                <a:rPr lang="en-US" altLang="x-none" sz="3200" i="0"/>
                <a:t>.</a:t>
              </a:r>
            </a:p>
          </p:txBody>
        </p:sp>
        <p:sp>
          <p:nvSpPr>
            <p:cNvPr id="623651" name="Line 35"/>
            <p:cNvSpPr>
              <a:spLocks noChangeShapeType="1"/>
            </p:cNvSpPr>
            <p:nvPr/>
          </p:nvSpPr>
          <p:spPr bwMode="auto">
            <a:xfrm flipH="1">
              <a:off x="4716" y="1632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3653" name="Group 37"/>
          <p:cNvGrpSpPr>
            <a:grpSpLocks/>
          </p:cNvGrpSpPr>
          <p:nvPr/>
        </p:nvGrpSpPr>
        <p:grpSpPr bwMode="auto">
          <a:xfrm>
            <a:off x="1600200" y="3962400"/>
            <a:ext cx="2438400" cy="228600"/>
            <a:chOff x="1008" y="2496"/>
            <a:chExt cx="1536" cy="144"/>
          </a:xfrm>
        </p:grpSpPr>
        <p:sp>
          <p:nvSpPr>
            <p:cNvPr id="623654" name="Line 38"/>
            <p:cNvSpPr>
              <a:spLocks noChangeShapeType="1"/>
            </p:cNvSpPr>
            <p:nvPr/>
          </p:nvSpPr>
          <p:spPr bwMode="auto">
            <a:xfrm>
              <a:off x="1008" y="2496"/>
              <a:ext cx="153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55" name="Line 39"/>
            <p:cNvSpPr>
              <a:spLocks noChangeShapeType="1"/>
            </p:cNvSpPr>
            <p:nvPr/>
          </p:nvSpPr>
          <p:spPr bwMode="auto">
            <a:xfrm>
              <a:off x="1008" y="2640"/>
              <a:ext cx="864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3658" name="Rectangle 42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3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3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3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3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3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3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77" name="Picture 37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4643" name="Oval 3"/>
          <p:cNvSpPr>
            <a:spLocks noChangeArrowheads="1"/>
          </p:cNvSpPr>
          <p:nvPr/>
        </p:nvSpPr>
        <p:spPr bwMode="auto">
          <a:xfrm>
            <a:off x="1066800" y="3200400"/>
            <a:ext cx="9906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3200" i="0"/>
          </a:p>
        </p:txBody>
      </p:sp>
      <p:grpSp>
        <p:nvGrpSpPr>
          <p:cNvPr id="624644" name="Group 4"/>
          <p:cNvGrpSpPr>
            <a:grpSpLocks/>
          </p:cNvGrpSpPr>
          <p:nvPr/>
        </p:nvGrpSpPr>
        <p:grpSpPr bwMode="auto">
          <a:xfrm>
            <a:off x="4495800" y="1295400"/>
            <a:ext cx="1219200" cy="1066800"/>
            <a:chOff x="1584" y="2256"/>
            <a:chExt cx="768" cy="672"/>
          </a:xfrm>
        </p:grpSpPr>
        <p:sp>
          <p:nvSpPr>
            <p:cNvPr id="624645" name="AutoShape 5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24646" name="Line 6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4647" name="Group 7"/>
          <p:cNvGrpSpPr>
            <a:grpSpLocks/>
          </p:cNvGrpSpPr>
          <p:nvPr/>
        </p:nvGrpSpPr>
        <p:grpSpPr bwMode="auto">
          <a:xfrm>
            <a:off x="4395788" y="2438400"/>
            <a:ext cx="4703762" cy="3886200"/>
            <a:chOff x="2769" y="1536"/>
            <a:chExt cx="2963" cy="2448"/>
          </a:xfrm>
        </p:grpSpPr>
        <p:grpSp>
          <p:nvGrpSpPr>
            <p:cNvPr id="624648" name="Group 8"/>
            <p:cNvGrpSpPr>
              <a:grpSpLocks/>
            </p:cNvGrpSpPr>
            <p:nvPr/>
          </p:nvGrpSpPr>
          <p:grpSpPr bwMode="auto">
            <a:xfrm>
              <a:off x="3984" y="3120"/>
              <a:ext cx="624" cy="864"/>
              <a:chOff x="2065" y="1551"/>
              <a:chExt cx="1628" cy="1988"/>
            </a:xfrm>
          </p:grpSpPr>
          <p:sp>
            <p:nvSpPr>
              <p:cNvPr id="624649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0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1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2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3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4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5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6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7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8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59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0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1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2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3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4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65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4666" name="Text Box 26"/>
            <p:cNvSpPr txBox="1">
              <a:spLocks noChangeArrowheads="1"/>
            </p:cNvSpPr>
            <p:nvPr/>
          </p:nvSpPr>
          <p:spPr bwMode="auto">
            <a:xfrm>
              <a:off x="2769" y="1536"/>
              <a:ext cx="148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 i="0"/>
                <a:t>Better to say:</a:t>
              </a:r>
            </a:p>
          </p:txBody>
        </p:sp>
        <p:sp>
          <p:nvSpPr>
            <p:cNvPr id="624667" name="Rectangle 27"/>
            <p:cNvSpPr>
              <a:spLocks noChangeArrowheads="1"/>
            </p:cNvSpPr>
            <p:nvPr/>
          </p:nvSpPr>
          <p:spPr bwMode="auto">
            <a:xfrm>
              <a:off x="3071" y="1843"/>
              <a:ext cx="2661" cy="9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 i="0"/>
                <a:t>loop</a:t>
              </a:r>
            </a:p>
            <a:p>
              <a:pPr>
                <a:spcBef>
                  <a:spcPct val="0"/>
                </a:spcBef>
              </a:pPr>
              <a:r>
                <a:rPr lang="en-US" altLang="x-none" sz="3200" i="0"/>
                <a:t>     loop-invariant: _____</a:t>
              </a:r>
            </a:p>
            <a:p>
              <a:pPr>
                <a:spcBef>
                  <a:spcPct val="0"/>
                </a:spcBef>
              </a:pPr>
              <a:r>
                <a:rPr lang="en-US" altLang="x-none" sz="3200" i="0"/>
                <a:t>     exit when </a:t>
              </a:r>
              <a:r>
                <a:rPr lang="en-US" altLang="x-none" sz="3200"/>
                <a:t>i</a:t>
              </a:r>
              <a:r>
                <a:rPr lang="en-US" altLang="x-none" sz="3200" i="0"/>
                <a:t> &gt; </a:t>
              </a:r>
              <a:r>
                <a:rPr lang="en-US" altLang="x-none" sz="3200"/>
                <a:t>I</a:t>
              </a:r>
            </a:p>
          </p:txBody>
        </p:sp>
      </p:grpSp>
      <p:sp>
        <p:nvSpPr>
          <p:cNvPr id="624670" name="Line 30"/>
          <p:cNvSpPr>
            <a:spLocks noChangeShapeType="1"/>
          </p:cNvSpPr>
          <p:nvPr/>
        </p:nvSpPr>
        <p:spPr bwMode="auto">
          <a:xfrm>
            <a:off x="1600200" y="3962400"/>
            <a:ext cx="24384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671" name="Line 31"/>
          <p:cNvSpPr>
            <a:spLocks noChangeShapeType="1"/>
          </p:cNvSpPr>
          <p:nvPr/>
        </p:nvSpPr>
        <p:spPr bwMode="auto">
          <a:xfrm>
            <a:off x="1600200" y="4191000"/>
            <a:ext cx="13716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24675" name="Group 35"/>
          <p:cNvGrpSpPr>
            <a:grpSpLocks/>
          </p:cNvGrpSpPr>
          <p:nvPr/>
        </p:nvGrpSpPr>
        <p:grpSpPr bwMode="auto">
          <a:xfrm>
            <a:off x="668338" y="3314700"/>
            <a:ext cx="2532062" cy="366713"/>
            <a:chOff x="421" y="2088"/>
            <a:chExt cx="1595" cy="231"/>
          </a:xfrm>
        </p:grpSpPr>
        <p:sp>
          <p:nvSpPr>
            <p:cNvPr id="624673" name="Text Box 33"/>
            <p:cNvSpPr txBox="1">
              <a:spLocks noChangeArrowheads="1"/>
            </p:cNvSpPr>
            <p:nvPr/>
          </p:nvSpPr>
          <p:spPr bwMode="auto">
            <a:xfrm>
              <a:off x="1131" y="2088"/>
              <a:ext cx="88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1800" i="0">
                  <a:solidFill>
                    <a:schemeClr val="bg2"/>
                  </a:solidFill>
                </a:rPr>
                <a:t>exit when i&gt;I</a:t>
              </a:r>
            </a:p>
          </p:txBody>
        </p:sp>
        <p:sp>
          <p:nvSpPr>
            <p:cNvPr id="624674" name="Line 34"/>
            <p:cNvSpPr>
              <a:spLocks noChangeShapeType="1"/>
            </p:cNvSpPr>
            <p:nvPr/>
          </p:nvSpPr>
          <p:spPr bwMode="auto">
            <a:xfrm>
              <a:off x="421" y="2208"/>
              <a:ext cx="72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4678" name="Rectangle 38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4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4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4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4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4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4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4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4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43" grpId="0" animBg="1"/>
      <p:bldP spid="624643" grpId="1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5714" name="Picture 50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5702" name="Text Box 38"/>
          <p:cNvSpPr txBox="1">
            <a:spLocks noChangeArrowheads="1"/>
          </p:cNvSpPr>
          <p:nvPr/>
        </p:nvSpPr>
        <p:spPr bwMode="auto">
          <a:xfrm>
            <a:off x="4395788" y="2430463"/>
            <a:ext cx="3208337" cy="2528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LI   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</a:t>
            </a:r>
            <a:r>
              <a:rPr lang="en-US" altLang="x-none" sz="3200" i="0"/>
              <a:t> = </a:t>
            </a:r>
            <a:r>
              <a:rPr lang="en-US" altLang="x-none" sz="3200" i="0">
                <a:sym typeface="Symbol" charset="2"/>
              </a:rPr>
              <a:t></a:t>
            </a:r>
            <a:r>
              <a:rPr lang="en-US" altLang="x-none" sz="3200" baseline="-25000"/>
              <a:t>j</a:t>
            </a:r>
            <a:r>
              <a:rPr lang="en-US" altLang="x-none" sz="3200" i="0" baseline="-25000"/>
              <a:t>=1</a:t>
            </a:r>
            <a:r>
              <a:rPr lang="en-US" altLang="x-none" sz="3200" baseline="30000"/>
              <a:t>i</a:t>
            </a:r>
            <a:r>
              <a:rPr lang="en-US" altLang="x-none" sz="3200" i="0"/>
              <a:t> </a:t>
            </a:r>
            <a:r>
              <a:rPr lang="en-US" altLang="x-none" sz="3200"/>
              <a:t>j</a:t>
            </a:r>
            <a:r>
              <a:rPr lang="en-US" altLang="x-none" sz="3200" i="0"/>
              <a:t>. 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Exit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i</a:t>
            </a:r>
            <a:r>
              <a:rPr lang="en-US" altLang="x-none" sz="3200" i="0"/>
              <a:t> &gt; </a:t>
            </a:r>
            <a:r>
              <a:rPr lang="en-US" altLang="x-none" sz="3200"/>
              <a:t>I</a:t>
            </a:r>
            <a:r>
              <a:rPr lang="en-US" altLang="x-none" sz="3200" i="0"/>
              <a:t>  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Together:</a:t>
            </a:r>
            <a:br>
              <a:rPr lang="en-US" altLang="x-none" sz="3200" i="0"/>
            </a:br>
            <a:r>
              <a:rPr lang="en-US" altLang="x-none" sz="3200" i="0"/>
              <a:t>      </a:t>
            </a:r>
            <a:r>
              <a:rPr lang="en-US" altLang="x-none" sz="3200"/>
              <a:t>s</a:t>
            </a:r>
            <a:r>
              <a:rPr lang="en-US" altLang="x-none" sz="3200" i="0"/>
              <a:t> = </a:t>
            </a:r>
            <a:r>
              <a:rPr lang="en-US" altLang="x-none" sz="3200" i="0">
                <a:sym typeface="Symbol" charset="2"/>
              </a:rPr>
              <a:t></a:t>
            </a:r>
            <a:r>
              <a:rPr lang="en-US" altLang="x-none" sz="3200" baseline="-25000"/>
              <a:t>j</a:t>
            </a:r>
            <a:r>
              <a:rPr lang="en-US" altLang="x-none" sz="3200" i="0" baseline="-25000"/>
              <a:t>=1</a:t>
            </a:r>
            <a:r>
              <a:rPr lang="en-US" altLang="x-none" sz="3200" baseline="30000"/>
              <a:t>I</a:t>
            </a:r>
            <a:r>
              <a:rPr lang="en-US" altLang="x-none" sz="3200" i="0" baseline="30000"/>
              <a:t>+1</a:t>
            </a:r>
            <a:r>
              <a:rPr lang="en-US" altLang="x-none" sz="3200" i="0"/>
              <a:t> </a:t>
            </a:r>
            <a:r>
              <a:rPr lang="en-US" altLang="x-none" sz="3200"/>
              <a:t>j</a:t>
            </a:r>
            <a:r>
              <a:rPr lang="en-US" altLang="x-none" sz="3200" i="0"/>
              <a:t>.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sym typeface="Symbol" charset="2"/>
              </a:rPr>
              <a:t> Post Cond.</a:t>
            </a:r>
            <a:r>
              <a:rPr lang="en-US" altLang="x-none" sz="3200" i="0"/>
              <a:t> </a:t>
            </a:r>
          </a:p>
        </p:txBody>
      </p:sp>
      <p:grpSp>
        <p:nvGrpSpPr>
          <p:cNvPr id="625713" name="Group 49"/>
          <p:cNvGrpSpPr>
            <a:grpSpLocks/>
          </p:cNvGrpSpPr>
          <p:nvPr/>
        </p:nvGrpSpPr>
        <p:grpSpPr bwMode="auto">
          <a:xfrm>
            <a:off x="4586288" y="3962400"/>
            <a:ext cx="4100512" cy="1371600"/>
            <a:chOff x="2889" y="2496"/>
            <a:chExt cx="2583" cy="864"/>
          </a:xfrm>
        </p:grpSpPr>
        <p:grpSp>
          <p:nvGrpSpPr>
            <p:cNvPr id="625684" name="Group 20"/>
            <p:cNvGrpSpPr>
              <a:grpSpLocks/>
            </p:cNvGrpSpPr>
            <p:nvPr/>
          </p:nvGrpSpPr>
          <p:grpSpPr bwMode="auto">
            <a:xfrm>
              <a:off x="4848" y="2496"/>
              <a:ext cx="624" cy="864"/>
              <a:chOff x="2065" y="1551"/>
              <a:chExt cx="1628" cy="1988"/>
            </a:xfrm>
          </p:grpSpPr>
          <p:sp>
            <p:nvSpPr>
              <p:cNvPr id="625685" name="Freeform 21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86" name="Freeform 22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87" name="Freeform 23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88" name="Freeform 24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89" name="Freeform 25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0" name="Freeform 26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1" name="Freeform 27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2" name="Freeform 28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3" name="Freeform 29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4" name="Freeform 30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5" name="Freeform 31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6" name="Freeform 32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7" name="Freeform 33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8" name="Freeform 34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9" name="Freeform 35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00" name="Freeform 36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01" name="Freeform 37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5703" name="Line 39"/>
            <p:cNvSpPr>
              <a:spLocks noChangeShapeType="1"/>
            </p:cNvSpPr>
            <p:nvPr/>
          </p:nvSpPr>
          <p:spPr bwMode="auto">
            <a:xfrm flipV="1">
              <a:off x="2889" y="2850"/>
              <a:ext cx="96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5705" name="Group 41"/>
          <p:cNvGrpSpPr>
            <a:grpSpLocks/>
          </p:cNvGrpSpPr>
          <p:nvPr/>
        </p:nvGrpSpPr>
        <p:grpSpPr bwMode="auto">
          <a:xfrm>
            <a:off x="1600200" y="3962400"/>
            <a:ext cx="2438400" cy="228600"/>
            <a:chOff x="1008" y="2496"/>
            <a:chExt cx="1536" cy="144"/>
          </a:xfrm>
        </p:grpSpPr>
        <p:sp>
          <p:nvSpPr>
            <p:cNvPr id="625706" name="Line 42"/>
            <p:cNvSpPr>
              <a:spLocks noChangeShapeType="1"/>
            </p:cNvSpPr>
            <p:nvPr/>
          </p:nvSpPr>
          <p:spPr bwMode="auto">
            <a:xfrm>
              <a:off x="1008" y="2496"/>
              <a:ext cx="153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5707" name="Line 43"/>
            <p:cNvSpPr>
              <a:spLocks noChangeShapeType="1"/>
            </p:cNvSpPr>
            <p:nvPr/>
          </p:nvSpPr>
          <p:spPr bwMode="auto">
            <a:xfrm>
              <a:off x="1008" y="2640"/>
              <a:ext cx="864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5708" name="Group 44"/>
          <p:cNvGrpSpPr>
            <a:grpSpLocks/>
          </p:cNvGrpSpPr>
          <p:nvPr/>
        </p:nvGrpSpPr>
        <p:grpSpPr bwMode="auto">
          <a:xfrm>
            <a:off x="820738" y="3314700"/>
            <a:ext cx="2532062" cy="366713"/>
            <a:chOff x="421" y="2088"/>
            <a:chExt cx="1595" cy="231"/>
          </a:xfrm>
        </p:grpSpPr>
        <p:sp>
          <p:nvSpPr>
            <p:cNvPr id="625709" name="Text Box 45"/>
            <p:cNvSpPr txBox="1">
              <a:spLocks noChangeArrowheads="1"/>
            </p:cNvSpPr>
            <p:nvPr/>
          </p:nvSpPr>
          <p:spPr bwMode="auto">
            <a:xfrm>
              <a:off x="1131" y="2088"/>
              <a:ext cx="88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1800" i="0">
                  <a:solidFill>
                    <a:schemeClr val="bg2"/>
                  </a:solidFill>
                </a:rPr>
                <a:t>exit when i&gt;I</a:t>
              </a:r>
            </a:p>
          </p:txBody>
        </p:sp>
        <p:sp>
          <p:nvSpPr>
            <p:cNvPr id="625710" name="Line 46"/>
            <p:cNvSpPr>
              <a:spLocks noChangeShapeType="1"/>
            </p:cNvSpPr>
            <p:nvPr/>
          </p:nvSpPr>
          <p:spPr bwMode="auto">
            <a:xfrm>
              <a:off x="421" y="2208"/>
              <a:ext cx="72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5712" name="Group 48"/>
          <p:cNvGrpSpPr>
            <a:grpSpLocks/>
          </p:cNvGrpSpPr>
          <p:nvPr/>
        </p:nvGrpSpPr>
        <p:grpSpPr bwMode="auto">
          <a:xfrm>
            <a:off x="2133600" y="1484313"/>
            <a:ext cx="3405188" cy="2982912"/>
            <a:chOff x="1344" y="935"/>
            <a:chExt cx="2145" cy="1879"/>
          </a:xfrm>
        </p:grpSpPr>
        <p:sp>
          <p:nvSpPr>
            <p:cNvPr id="625668" name="Oval 4"/>
            <p:cNvSpPr>
              <a:spLocks noChangeArrowheads="1"/>
            </p:cNvSpPr>
            <p:nvPr/>
          </p:nvSpPr>
          <p:spPr bwMode="auto">
            <a:xfrm>
              <a:off x="1845" y="2478"/>
              <a:ext cx="768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grpSp>
          <p:nvGrpSpPr>
            <p:cNvPr id="625669" name="Group 5"/>
            <p:cNvGrpSpPr>
              <a:grpSpLocks/>
            </p:cNvGrpSpPr>
            <p:nvPr/>
          </p:nvGrpSpPr>
          <p:grpSpPr bwMode="auto">
            <a:xfrm>
              <a:off x="2832" y="935"/>
              <a:ext cx="657" cy="553"/>
              <a:chOff x="2318" y="2304"/>
              <a:chExt cx="657" cy="553"/>
            </a:xfrm>
          </p:grpSpPr>
          <p:sp>
            <p:nvSpPr>
              <p:cNvPr id="625670" name="Freeform 6" descr="Green marble"/>
              <p:cNvSpPr>
                <a:spLocks noChangeAspect="1"/>
              </p:cNvSpPr>
              <p:nvPr/>
            </p:nvSpPr>
            <p:spPr bwMode="auto">
              <a:xfrm rot="2360341">
                <a:off x="2318" y="2560"/>
                <a:ext cx="374" cy="297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5671" name="Group 7"/>
              <p:cNvGrpSpPr>
                <a:grpSpLocks noChangeAspect="1"/>
              </p:cNvGrpSpPr>
              <p:nvPr/>
            </p:nvGrpSpPr>
            <p:grpSpPr bwMode="auto">
              <a:xfrm>
                <a:off x="2363" y="2595"/>
                <a:ext cx="200" cy="163"/>
                <a:chOff x="1728" y="2064"/>
                <a:chExt cx="768" cy="672"/>
              </a:xfrm>
            </p:grpSpPr>
            <p:sp>
              <p:nvSpPr>
                <p:cNvPr id="625672" name="AutoShape 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25673" name="Line 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25674" name="Picture 10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02" y="2484"/>
                <a:ext cx="373" cy="3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625675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2451" y="2304"/>
                <a:ext cx="328" cy="411"/>
                <a:chOff x="2227" y="1194"/>
                <a:chExt cx="1944" cy="2413"/>
              </a:xfrm>
            </p:grpSpPr>
            <p:sp>
              <p:nvSpPr>
                <p:cNvPr id="625676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677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678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679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680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681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25682" name="Oval 18"/>
            <p:cNvSpPr>
              <a:spLocks noChangeArrowheads="1"/>
            </p:cNvSpPr>
            <p:nvPr/>
          </p:nvSpPr>
          <p:spPr bwMode="auto">
            <a:xfrm>
              <a:off x="1344" y="1296"/>
              <a:ext cx="624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  <p:sp>
          <p:nvSpPr>
            <p:cNvPr id="625711" name="Oval 47"/>
            <p:cNvSpPr>
              <a:spLocks noChangeArrowheads="1"/>
            </p:cNvSpPr>
            <p:nvPr/>
          </p:nvSpPr>
          <p:spPr bwMode="auto">
            <a:xfrm>
              <a:off x="1824" y="2064"/>
              <a:ext cx="288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3200" i="0"/>
            </a:p>
          </p:txBody>
        </p:sp>
      </p:grpSp>
      <p:sp>
        <p:nvSpPr>
          <p:cNvPr id="625715" name="Rectangle 51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5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5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5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5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57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57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57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57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57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57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5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5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Rectangle 2"/>
          <p:cNvSpPr>
            <a:spLocks noChangeArrowheads="1"/>
          </p:cNvSpPr>
          <p:nvPr/>
        </p:nvSpPr>
        <p:spPr bwMode="auto">
          <a:xfrm>
            <a:off x="4572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Paradigm Shift</a:t>
            </a:r>
            <a:endParaRPr lang="en-CA" altLang="x-none" i="0"/>
          </a:p>
        </p:txBody>
      </p:sp>
      <p:pic>
        <p:nvPicPr>
          <p:cNvPr id="699395" name="Picture 3" descr="esh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219200"/>
            <a:ext cx="4457700" cy="3089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9396" name="Text Box 4"/>
          <p:cNvSpPr txBox="1">
            <a:spLocks noChangeArrowheads="1"/>
          </p:cNvSpPr>
          <p:nvPr/>
        </p:nvSpPr>
        <p:spPr bwMode="auto">
          <a:xfrm>
            <a:off x="304800" y="4556125"/>
            <a:ext cx="88392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i="0"/>
              <a:t>Is the </a:t>
            </a:r>
            <a:r>
              <a:rPr lang="en-US" altLang="x-none" i="0">
                <a:solidFill>
                  <a:schemeClr val="bg2"/>
                </a:solidFill>
              </a:rPr>
              <a:t>black</a:t>
            </a:r>
            <a:r>
              <a:rPr lang="en-US" altLang="x-none" i="0"/>
              <a:t> the form and the </a:t>
            </a:r>
            <a:r>
              <a:rPr lang="en-US" altLang="x-none" i="0">
                <a:solidFill>
                  <a:srgbClr val="33CC33"/>
                </a:solidFill>
              </a:rPr>
              <a:t>green</a:t>
            </a:r>
            <a:r>
              <a:rPr lang="en-US" altLang="x-none" i="0"/>
              <a:t> the background?</a:t>
            </a:r>
          </a:p>
          <a:p>
            <a:pPr algn="ctr"/>
            <a:r>
              <a:rPr lang="en-US" altLang="x-none" i="0"/>
              <a:t>Is the </a:t>
            </a:r>
            <a:r>
              <a:rPr lang="en-US" altLang="x-none" i="0">
                <a:solidFill>
                  <a:srgbClr val="33CC33"/>
                </a:solidFill>
              </a:rPr>
              <a:t>green</a:t>
            </a:r>
            <a:r>
              <a:rPr lang="en-US" altLang="x-none" i="0"/>
              <a:t> the form and the </a:t>
            </a:r>
            <a:r>
              <a:rPr lang="en-US" altLang="x-none" i="0">
                <a:solidFill>
                  <a:schemeClr val="bg2"/>
                </a:solidFill>
              </a:rPr>
              <a:t>black</a:t>
            </a:r>
            <a:r>
              <a:rPr lang="en-US" altLang="x-none" i="0"/>
              <a:t> the background?</a:t>
            </a:r>
          </a:p>
          <a:p>
            <a:pPr algn="ctr"/>
            <a:r>
              <a:rPr lang="en-US" altLang="x-none" i="0"/>
              <a:t>It is helpful to have different ways of 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6741" name="Picture 53" descr="01-14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3981450" cy="4224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6691" name="Rectangle 3"/>
          <p:cNvSpPr>
            <a:spLocks noChangeArrowheads="1"/>
          </p:cNvSpPr>
          <p:nvPr/>
        </p:nvSpPr>
        <p:spPr bwMode="auto">
          <a:xfrm>
            <a:off x="4419600" y="1479550"/>
            <a:ext cx="4572000" cy="301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Test: 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sz="3200" i="0"/>
              <a:t>on typical value</a:t>
            </a:r>
          </a:p>
          <a:p>
            <a:pPr lvl="1">
              <a:spcBef>
                <a:spcPct val="0"/>
              </a:spcBef>
            </a:pPr>
            <a:r>
              <a:rPr lang="en-US" altLang="x-none" sz="3200"/>
              <a:t>i</a:t>
            </a:r>
            <a:r>
              <a:rPr lang="en-US" altLang="x-none" sz="3200" i="0"/>
              <a:t> = 3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</a:t>
            </a:r>
            <a:r>
              <a:rPr lang="en-US" altLang="x-none" sz="3200" i="0"/>
              <a:t>=1+2+3.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sz="3200" i="0"/>
              <a:t>on special values</a:t>
            </a:r>
          </a:p>
          <a:p>
            <a:pPr lvl="1">
              <a:spcBef>
                <a:spcPct val="0"/>
              </a:spcBef>
            </a:pPr>
            <a:r>
              <a:rPr lang="en-US" altLang="x-none" sz="3200"/>
              <a:t>i</a:t>
            </a:r>
            <a:r>
              <a:rPr lang="en-US" altLang="x-none" sz="3200" i="0"/>
              <a:t> = 1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</a:t>
            </a:r>
            <a:r>
              <a:rPr lang="en-US" altLang="x-none" sz="3200" i="0"/>
              <a:t>=1. </a:t>
            </a:r>
          </a:p>
          <a:p>
            <a:pPr lvl="1">
              <a:spcBef>
                <a:spcPct val="0"/>
              </a:spcBef>
            </a:pPr>
            <a:r>
              <a:rPr lang="en-US" altLang="x-none" sz="3200"/>
              <a:t>i</a:t>
            </a:r>
            <a:r>
              <a:rPr lang="en-US" altLang="x-none" sz="3200" i="0"/>
              <a:t> = 0 </a:t>
            </a:r>
            <a:r>
              <a:rPr lang="en-US" altLang="x-none" sz="3200" i="0">
                <a:sym typeface="Symbol" charset="2"/>
              </a:rPr>
              <a:t></a:t>
            </a:r>
            <a:r>
              <a:rPr lang="en-US" altLang="x-none" sz="3200" i="0"/>
              <a:t> </a:t>
            </a:r>
            <a:r>
              <a:rPr lang="en-US" altLang="x-none" sz="3200"/>
              <a:t>s</a:t>
            </a:r>
            <a:r>
              <a:rPr lang="en-US" altLang="x-none" sz="3200" i="0"/>
              <a:t>=1.</a:t>
            </a:r>
          </a:p>
        </p:txBody>
      </p:sp>
      <p:grpSp>
        <p:nvGrpSpPr>
          <p:cNvPr id="626692" name="Group 4"/>
          <p:cNvGrpSpPr>
            <a:grpSpLocks/>
          </p:cNvGrpSpPr>
          <p:nvPr/>
        </p:nvGrpSpPr>
        <p:grpSpPr bwMode="auto">
          <a:xfrm>
            <a:off x="8229600" y="2438400"/>
            <a:ext cx="652463" cy="762000"/>
            <a:chOff x="2641" y="1488"/>
            <a:chExt cx="2655" cy="2488"/>
          </a:xfrm>
        </p:grpSpPr>
        <p:grpSp>
          <p:nvGrpSpPr>
            <p:cNvPr id="626693" name="Group 5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626694" name="Freeform 6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95" name="Freeform 7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96" name="Freeform 8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97" name="Freeform 9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98" name="Freeform 10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99" name="Freeform 11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6700" name="Group 12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626701" name="Freeform 13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02" name="Freeform 14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03" name="Freeform 15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6704" name="Group 16"/>
          <p:cNvGrpSpPr>
            <a:grpSpLocks/>
          </p:cNvGrpSpPr>
          <p:nvPr/>
        </p:nvGrpSpPr>
        <p:grpSpPr bwMode="auto">
          <a:xfrm>
            <a:off x="8229600" y="3429000"/>
            <a:ext cx="652463" cy="762000"/>
            <a:chOff x="2641" y="1488"/>
            <a:chExt cx="2655" cy="2488"/>
          </a:xfrm>
        </p:grpSpPr>
        <p:grpSp>
          <p:nvGrpSpPr>
            <p:cNvPr id="626705" name="Group 17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626706" name="Freeform 18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07" name="Freeform 19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08" name="Freeform 20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09" name="Freeform 21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10" name="Freeform 22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11" name="Freeform 23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6712" name="Group 24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626713" name="Freeform 25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14" name="Freeform 26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15" name="Freeform 27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6716" name="Group 28"/>
          <p:cNvGrpSpPr>
            <a:grpSpLocks/>
          </p:cNvGrpSpPr>
          <p:nvPr/>
        </p:nvGrpSpPr>
        <p:grpSpPr bwMode="auto">
          <a:xfrm>
            <a:off x="7162800" y="4114800"/>
            <a:ext cx="990600" cy="1371600"/>
            <a:chOff x="2065" y="1551"/>
            <a:chExt cx="1628" cy="1988"/>
          </a:xfrm>
        </p:grpSpPr>
        <p:sp>
          <p:nvSpPr>
            <p:cNvPr id="626717" name="Freeform 29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18" name="Freeform 30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19" name="Freeform 31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0" name="Freeform 32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1" name="Freeform 33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2" name="Freeform 34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3" name="Freeform 35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4" name="Freeform 36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5" name="Freeform 37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6" name="Freeform 38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7" name="Freeform 39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8" name="Freeform 40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9" name="Freeform 41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0" name="Freeform 42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1" name="Freeform 43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2" name="Freeform 44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3" name="Freeform 45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6735" name="Group 47"/>
          <p:cNvGrpSpPr>
            <a:grpSpLocks/>
          </p:cNvGrpSpPr>
          <p:nvPr/>
        </p:nvGrpSpPr>
        <p:grpSpPr bwMode="auto">
          <a:xfrm>
            <a:off x="1600200" y="3962400"/>
            <a:ext cx="2438400" cy="228600"/>
            <a:chOff x="1008" y="2496"/>
            <a:chExt cx="1536" cy="144"/>
          </a:xfrm>
        </p:grpSpPr>
        <p:sp>
          <p:nvSpPr>
            <p:cNvPr id="626736" name="Line 48"/>
            <p:cNvSpPr>
              <a:spLocks noChangeShapeType="1"/>
            </p:cNvSpPr>
            <p:nvPr/>
          </p:nvSpPr>
          <p:spPr bwMode="auto">
            <a:xfrm>
              <a:off x="1008" y="2496"/>
              <a:ext cx="153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6737" name="Line 49"/>
            <p:cNvSpPr>
              <a:spLocks noChangeShapeType="1"/>
            </p:cNvSpPr>
            <p:nvPr/>
          </p:nvSpPr>
          <p:spPr bwMode="auto">
            <a:xfrm>
              <a:off x="1008" y="2640"/>
              <a:ext cx="864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6738" name="Group 50"/>
          <p:cNvGrpSpPr>
            <a:grpSpLocks/>
          </p:cNvGrpSpPr>
          <p:nvPr/>
        </p:nvGrpSpPr>
        <p:grpSpPr bwMode="auto">
          <a:xfrm>
            <a:off x="820738" y="3314700"/>
            <a:ext cx="2532062" cy="366713"/>
            <a:chOff x="421" y="2088"/>
            <a:chExt cx="1595" cy="231"/>
          </a:xfrm>
        </p:grpSpPr>
        <p:sp>
          <p:nvSpPr>
            <p:cNvPr id="626739" name="Text Box 51"/>
            <p:cNvSpPr txBox="1">
              <a:spLocks noChangeArrowheads="1"/>
            </p:cNvSpPr>
            <p:nvPr/>
          </p:nvSpPr>
          <p:spPr bwMode="auto">
            <a:xfrm>
              <a:off x="1131" y="2088"/>
              <a:ext cx="88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1800" i="0">
                  <a:solidFill>
                    <a:schemeClr val="bg2"/>
                  </a:solidFill>
                </a:rPr>
                <a:t>exit when i&gt;I</a:t>
              </a:r>
            </a:p>
          </p:txBody>
        </p:sp>
        <p:sp>
          <p:nvSpPr>
            <p:cNvPr id="626740" name="Line 52"/>
            <p:cNvSpPr>
              <a:spLocks noChangeShapeType="1"/>
            </p:cNvSpPr>
            <p:nvPr/>
          </p:nvSpPr>
          <p:spPr bwMode="auto">
            <a:xfrm>
              <a:off x="421" y="2208"/>
              <a:ext cx="72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6742" name="Rectangle 54"/>
          <p:cNvSpPr>
            <a:spLocks noChangeArrowheads="1"/>
          </p:cNvSpPr>
          <p:nvPr/>
        </p:nvSpPr>
        <p:spPr bwMode="auto">
          <a:xfrm>
            <a:off x="0" y="0"/>
            <a:ext cx="4191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Find Errors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6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6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6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6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6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6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6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6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6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6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66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66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6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6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6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66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66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26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26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Typical Types of Loop Invariants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More of the input</a:t>
            </a:r>
          </a:p>
          <a:p>
            <a:r>
              <a:rPr lang="en-US" altLang="x-none"/>
              <a:t>More of the output</a:t>
            </a:r>
          </a:p>
          <a:p>
            <a:r>
              <a:rPr lang="en-US" altLang="x-none"/>
              <a:t>Narrowed the search space</a:t>
            </a:r>
          </a:p>
          <a:p>
            <a:r>
              <a:rPr lang="en-US" altLang="x-none"/>
              <a:t>Case Analysis</a:t>
            </a:r>
          </a:p>
          <a:p>
            <a:r>
              <a:rPr lang="en-US" altLang="x-none"/>
              <a:t>Work Done</a:t>
            </a:r>
          </a:p>
          <a:p>
            <a:endParaRPr lang="en-US" altLang="x-none"/>
          </a:p>
        </p:txBody>
      </p:sp>
      <p:sp>
        <p:nvSpPr>
          <p:cNvPr id="476164" name="Line 4"/>
          <p:cNvSpPr>
            <a:spLocks noChangeShapeType="1"/>
          </p:cNvSpPr>
          <p:nvPr/>
        </p:nvSpPr>
        <p:spPr bwMode="auto">
          <a:xfrm>
            <a:off x="381000" y="2286000"/>
            <a:ext cx="609600" cy="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6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6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164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904" name="Group 168"/>
          <p:cNvGrpSpPr>
            <a:grpSpLocks/>
          </p:cNvGrpSpPr>
          <p:nvPr/>
        </p:nvGrpSpPr>
        <p:grpSpPr bwMode="auto">
          <a:xfrm>
            <a:off x="3328988" y="2743200"/>
            <a:ext cx="1547812" cy="708025"/>
            <a:chOff x="2080" y="1728"/>
            <a:chExt cx="975" cy="446"/>
          </a:xfrm>
        </p:grpSpPr>
        <p:sp>
          <p:nvSpPr>
            <p:cNvPr id="372902" name="Freeform 166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903" name="Text Box 167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  <p:sp>
        <p:nvSpPr>
          <p:cNvPr id="3727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372739" name="Text Box 3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372758" name="Group 22"/>
          <p:cNvGrpSpPr>
            <a:grpSpLocks/>
          </p:cNvGrpSpPr>
          <p:nvPr/>
        </p:nvGrpSpPr>
        <p:grpSpPr bwMode="auto">
          <a:xfrm>
            <a:off x="533400" y="3962400"/>
            <a:ext cx="1181100" cy="1066800"/>
            <a:chOff x="1224" y="2539"/>
            <a:chExt cx="2280" cy="1785"/>
          </a:xfrm>
        </p:grpSpPr>
        <p:sp>
          <p:nvSpPr>
            <p:cNvPr id="372759" name="Freeform 23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2760" name="Group 24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72761" name="Group 25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72762" name="Freeform 26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3" name="Freeform 27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4" name="Freeform 28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5" name="Freeform 29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6" name="Freeform 30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7" name="Freeform 31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2768" name="Group 32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72769" name="Freeform 33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70" name="Freeform 34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71" name="Freeform 35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72839" name="Text Box 103"/>
          <p:cNvSpPr txBox="1">
            <a:spLocks noChangeArrowheads="1"/>
          </p:cNvSpPr>
          <p:nvPr/>
        </p:nvSpPr>
        <p:spPr bwMode="auto">
          <a:xfrm>
            <a:off x="1905000" y="4022725"/>
            <a:ext cx="5419725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We have read in the first </a:t>
            </a:r>
            <a:r>
              <a:rPr lang="en-US" altLang="x-none"/>
              <a:t>i</a:t>
            </a:r>
            <a:r>
              <a:rPr lang="en-US" altLang="x-none" i="0"/>
              <a:t> objects.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will pretend that this prefix</a:t>
            </a:r>
            <a:br>
              <a:rPr lang="en-US" altLang="x-none" i="0"/>
            </a:br>
            <a:r>
              <a:rPr lang="en-US" altLang="x-none" i="0"/>
              <a:t>     is the entire input.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have a solution for this prefix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plus some additional information</a:t>
            </a:r>
          </a:p>
        </p:txBody>
      </p:sp>
      <p:sp>
        <p:nvSpPr>
          <p:cNvPr id="372842" name="Rectangle 106"/>
          <p:cNvSpPr>
            <a:spLocks noChangeArrowheads="1"/>
          </p:cNvSpPr>
          <p:nvPr/>
        </p:nvSpPr>
        <p:spPr bwMode="auto">
          <a:xfrm>
            <a:off x="1143000" y="1676400"/>
            <a:ext cx="2362200" cy="4572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372861" name="Group 125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372862" name="Oval 126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3" name="Oval 127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4" name="Oval 128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5" name="Oval 129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6" name="Oval 130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7" name="Oval 131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8" name="Oval 132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69" name="Oval 133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0" name="Oval 134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1" name="Oval 135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2" name="Oval 136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3" name="Oval 137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4" name="Oval 138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5" name="Oval 139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6" name="Oval 140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7" name="Oval 141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78" name="Oval 142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2879" name="Group 143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372844" name="Oval 10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45" name="Oval 10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46" name="Oval 11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47" name="Oval 11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48" name="Oval 11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849" name="Oval 11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72905" name="Group 169"/>
          <p:cNvGrpSpPr>
            <a:grpSpLocks/>
          </p:cNvGrpSpPr>
          <p:nvPr/>
        </p:nvGrpSpPr>
        <p:grpSpPr bwMode="auto">
          <a:xfrm>
            <a:off x="914400" y="2209800"/>
            <a:ext cx="2819400" cy="787400"/>
            <a:chOff x="576" y="1392"/>
            <a:chExt cx="1776" cy="496"/>
          </a:xfrm>
        </p:grpSpPr>
        <p:sp>
          <p:nvSpPr>
            <p:cNvPr id="372898" name="Rectangle 162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372900" name="AutoShape 164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2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2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28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28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2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2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28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28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2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2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728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28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2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2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8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28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28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2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2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842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 sz="3200"/>
              <a:t>Loop Invariants and</a:t>
            </a:r>
            <a:br>
              <a:rPr lang="en-US" altLang="x-none" sz="3200"/>
            </a:br>
            <a:r>
              <a:rPr lang="en-US" altLang="x-none" sz="3200"/>
              <a:t>Deterministic Finite Automaton</a:t>
            </a:r>
            <a:endParaRPr lang="en-CA" altLang="x-none" sz="3200"/>
          </a:p>
        </p:txBody>
      </p:sp>
      <p:sp>
        <p:nvSpPr>
          <p:cNvPr id="650243" name="Rectangle 3"/>
          <p:cNvSpPr>
            <a:spLocks noGrp="1" noChangeArrowheads="1"/>
          </p:cNvSpPr>
          <p:nvPr>
            <p:ph idx="1"/>
          </p:nvPr>
        </p:nvSpPr>
        <p:spPr>
          <a:xfrm>
            <a:off x="914400" y="838200"/>
            <a:ext cx="7543800" cy="1143000"/>
          </a:xfrm>
        </p:spPr>
        <p:txBody>
          <a:bodyPr/>
          <a:lstStyle/>
          <a:p>
            <a:pPr algn="ctr">
              <a:buFontTx/>
              <a:buNone/>
            </a:pPr>
            <a:r>
              <a:rPr lang="en-CA" altLang="x-none" sz="2400"/>
              <a:t>L = {</a:t>
            </a:r>
            <a:r>
              <a:rPr lang="en-US" altLang="x-none" sz="2400">
                <a:latin typeface="Symbol" charset="2"/>
              </a:rPr>
              <a:t>a </a:t>
            </a:r>
            <a:r>
              <a:rPr lang="en-CA" altLang="x-none" sz="2400">
                <a:latin typeface="Symbol" charset="2"/>
              </a:rPr>
              <a:t>Î</a:t>
            </a:r>
            <a:r>
              <a:rPr lang="en-CA" altLang="x-none" sz="2400"/>
              <a:t> {0,1}* | </a:t>
            </a:r>
            <a:r>
              <a:rPr lang="en-US" altLang="x-none" sz="2400">
                <a:latin typeface="Symbol" charset="2"/>
              </a:rPr>
              <a:t>a </a:t>
            </a:r>
            <a:r>
              <a:rPr lang="en-CA" altLang="x-none" sz="2400"/>
              <a:t>has length at most</a:t>
            </a:r>
            <a:r>
              <a:rPr lang="en-US" altLang="x-none" sz="2400"/>
              <a:t> </a:t>
            </a:r>
            <a:r>
              <a:rPr lang="en-CA" altLang="x-none" sz="2400"/>
              <a:t>three and the number of 1's</a:t>
            </a:r>
            <a:r>
              <a:rPr lang="en-US" altLang="x-none" sz="2400"/>
              <a:t> </a:t>
            </a:r>
            <a:r>
              <a:rPr lang="en-CA" altLang="x-none" sz="2400"/>
              <a:t>is odd }.</a:t>
            </a:r>
          </a:p>
        </p:txBody>
      </p:sp>
      <p:pic>
        <p:nvPicPr>
          <p:cNvPr id="650244" name="Picture 4" descr="01-22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52600"/>
            <a:ext cx="9144000" cy="4438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0245" name="Picture 5" descr="01-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4979988"/>
            <a:ext cx="6019800" cy="18780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946" name="Group 2"/>
          <p:cNvGrpSpPr>
            <a:grpSpLocks/>
          </p:cNvGrpSpPr>
          <p:nvPr/>
        </p:nvGrpSpPr>
        <p:grpSpPr bwMode="auto">
          <a:xfrm>
            <a:off x="3328988" y="2743200"/>
            <a:ext cx="1547812" cy="708025"/>
            <a:chOff x="2080" y="1728"/>
            <a:chExt cx="975" cy="446"/>
          </a:xfrm>
        </p:grpSpPr>
        <p:sp>
          <p:nvSpPr>
            <p:cNvPr id="466947" name="Freeform 3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48" name="Text Box 4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  <p:sp>
        <p:nvSpPr>
          <p:cNvPr id="466949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466950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sp>
        <p:nvSpPr>
          <p:cNvPr id="466965" name="Text Box 21"/>
          <p:cNvSpPr txBox="1">
            <a:spLocks noChangeArrowheads="1"/>
          </p:cNvSpPr>
          <p:nvPr/>
        </p:nvSpPr>
        <p:spPr bwMode="auto">
          <a:xfrm>
            <a:off x="1905000" y="4022725"/>
            <a:ext cx="5949950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We read in the </a:t>
            </a:r>
            <a:r>
              <a:rPr lang="en-US" altLang="x-none"/>
              <a:t>i</a:t>
            </a:r>
            <a:r>
              <a:rPr lang="en-US" altLang="x-none" i="0"/>
              <a:t>+1</a:t>
            </a:r>
            <a:r>
              <a:rPr lang="en-US" altLang="x-none" i="0" baseline="30000"/>
              <a:t>st</a:t>
            </a:r>
            <a:r>
              <a:rPr lang="en-US" altLang="x-none" i="0"/>
              <a:t> object.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will pretend that this larger prefix</a:t>
            </a:r>
            <a:br>
              <a:rPr lang="en-US" altLang="x-none" i="0"/>
            </a:br>
            <a:r>
              <a:rPr lang="en-US" altLang="x-none" i="0"/>
              <a:t>     is the entire input.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extend the solution we have </a:t>
            </a:r>
            <a:br>
              <a:rPr lang="en-US" altLang="x-none" i="0"/>
            </a:br>
            <a:r>
              <a:rPr lang="en-US" altLang="x-none" i="0"/>
              <a:t>     to one for this larger for prefix.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(plus some additional information)</a:t>
            </a:r>
          </a:p>
        </p:txBody>
      </p:sp>
      <p:sp>
        <p:nvSpPr>
          <p:cNvPr id="466966" name="Rectangle 22"/>
          <p:cNvSpPr>
            <a:spLocks noChangeArrowheads="1"/>
          </p:cNvSpPr>
          <p:nvPr/>
        </p:nvSpPr>
        <p:spPr bwMode="auto">
          <a:xfrm>
            <a:off x="1143000" y="1676400"/>
            <a:ext cx="2362200" cy="4572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66967" name="Group 23"/>
          <p:cNvGrpSpPr>
            <a:grpSpLocks/>
          </p:cNvGrpSpPr>
          <p:nvPr/>
        </p:nvGrpSpPr>
        <p:grpSpPr bwMode="auto">
          <a:xfrm>
            <a:off x="1219200" y="1752600"/>
            <a:ext cx="6400800" cy="304800"/>
            <a:chOff x="768" y="1104"/>
            <a:chExt cx="4032" cy="192"/>
          </a:xfrm>
        </p:grpSpPr>
        <p:sp>
          <p:nvSpPr>
            <p:cNvPr id="466968" name="Oval 24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69" name="Oval 25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0" name="Oval 26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1" name="Oval 27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2" name="Oval 28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3" name="Oval 29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4" name="Oval 30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5" name="Oval 31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6" name="Oval 32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7" name="Oval 33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8" name="Oval 34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79" name="Oval 35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0" name="Oval 36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1" name="Oval 37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2" name="Oval 38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3" name="Oval 39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4" name="Oval 40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985" name="Group 41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466986" name="Oval 42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7" name="Oval 43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8" name="Oval 44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89" name="Oval 45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90" name="Oval 46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91" name="Oval 47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992" name="Group 48"/>
          <p:cNvGrpSpPr>
            <a:grpSpLocks/>
          </p:cNvGrpSpPr>
          <p:nvPr/>
        </p:nvGrpSpPr>
        <p:grpSpPr bwMode="auto">
          <a:xfrm>
            <a:off x="914400" y="2209800"/>
            <a:ext cx="2819400" cy="787400"/>
            <a:chOff x="576" y="1392"/>
            <a:chExt cx="1776" cy="496"/>
          </a:xfrm>
        </p:grpSpPr>
        <p:sp>
          <p:nvSpPr>
            <p:cNvPr id="466993" name="Rectangle 49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466994" name="AutoShape 50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6995" name="Group 51"/>
          <p:cNvGrpSpPr>
            <a:grpSpLocks/>
          </p:cNvGrpSpPr>
          <p:nvPr/>
        </p:nvGrpSpPr>
        <p:grpSpPr bwMode="auto">
          <a:xfrm>
            <a:off x="3633788" y="3025775"/>
            <a:ext cx="1547812" cy="708025"/>
            <a:chOff x="2080" y="1728"/>
            <a:chExt cx="975" cy="446"/>
          </a:xfrm>
        </p:grpSpPr>
        <p:sp>
          <p:nvSpPr>
            <p:cNvPr id="466996" name="Freeform 52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997" name="Text Box 53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  <p:grpSp>
        <p:nvGrpSpPr>
          <p:cNvPr id="466998" name="Group 54"/>
          <p:cNvGrpSpPr>
            <a:grpSpLocks/>
          </p:cNvGrpSpPr>
          <p:nvPr/>
        </p:nvGrpSpPr>
        <p:grpSpPr bwMode="auto">
          <a:xfrm>
            <a:off x="1219200" y="2492375"/>
            <a:ext cx="2819400" cy="787400"/>
            <a:chOff x="576" y="1392"/>
            <a:chExt cx="1776" cy="496"/>
          </a:xfrm>
        </p:grpSpPr>
        <p:sp>
          <p:nvSpPr>
            <p:cNvPr id="466999" name="Rectangle 55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467000" name="AutoShape 56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7001" name="Group 57"/>
          <p:cNvGrpSpPr>
            <a:grpSpLocks noChangeAspect="1"/>
          </p:cNvGrpSpPr>
          <p:nvPr/>
        </p:nvGrpSpPr>
        <p:grpSpPr bwMode="auto">
          <a:xfrm rot="2360341">
            <a:off x="381000" y="4025900"/>
            <a:ext cx="1079500" cy="1079500"/>
            <a:chOff x="1224" y="1212"/>
            <a:chExt cx="3144" cy="3112"/>
          </a:xfrm>
        </p:grpSpPr>
        <p:sp>
          <p:nvSpPr>
            <p:cNvPr id="467002" name="Freeform 5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03" name="Freeform 5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7004" name="Group 6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67005" name="Freeform 6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06" name="Freeform 6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07" name="Freeform 6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08" name="Freeform 6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09" name="Freeform 6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10" name="Freeform 6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7011" name="Oval 67"/>
          <p:cNvSpPr>
            <a:spLocks noChangeArrowheads="1"/>
          </p:cNvSpPr>
          <p:nvPr/>
        </p:nvSpPr>
        <p:spPr bwMode="auto">
          <a:xfrm>
            <a:off x="3505200" y="1752600"/>
            <a:ext cx="304800" cy="3048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67013" name="Freeform 69"/>
          <p:cNvSpPr>
            <a:spLocks/>
          </p:cNvSpPr>
          <p:nvPr/>
        </p:nvSpPr>
        <p:spPr bwMode="auto">
          <a:xfrm>
            <a:off x="3419475" y="1676400"/>
            <a:ext cx="466725" cy="457200"/>
          </a:xfrm>
          <a:custGeom>
            <a:avLst/>
            <a:gdLst>
              <a:gd name="T0" fmla="*/ 0 w 284"/>
              <a:gd name="T1" fmla="*/ 0 h 284"/>
              <a:gd name="T2" fmla="*/ 284 w 284"/>
              <a:gd name="T3" fmla="*/ 9 h 284"/>
              <a:gd name="T4" fmla="*/ 275 w 284"/>
              <a:gd name="T5" fmla="*/ 284 h 284"/>
              <a:gd name="T6" fmla="*/ 25 w 284"/>
              <a:gd name="T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4" h="284">
                <a:moveTo>
                  <a:pt x="0" y="0"/>
                </a:moveTo>
                <a:lnTo>
                  <a:pt x="284" y="9"/>
                </a:lnTo>
                <a:lnTo>
                  <a:pt x="275" y="284"/>
                </a:lnTo>
                <a:lnTo>
                  <a:pt x="25" y="284"/>
                </a:lnTo>
              </a:path>
            </a:pathLst>
          </a:custGeom>
          <a:noFill/>
          <a:ln w="25400" cap="flat" cmpd="sng">
            <a:solidFill>
              <a:srgbClr val="FF00FF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7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7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7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7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7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7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69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69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6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6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65">
                                            <p:txEl>
                                              <p:charRg st="167" end="20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6965">
                                            <p:txEl>
                                              <p:charRg st="167" end="20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6965">
                                            <p:txEl>
                                              <p:charRg st="167" end="20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6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6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011" grpId="0" animBg="1"/>
      <p:bldP spid="467013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090" name="Group 2"/>
          <p:cNvGrpSpPr>
            <a:grpSpLocks/>
          </p:cNvGrpSpPr>
          <p:nvPr/>
        </p:nvGrpSpPr>
        <p:grpSpPr bwMode="auto">
          <a:xfrm>
            <a:off x="3328988" y="2743200"/>
            <a:ext cx="1547812" cy="708025"/>
            <a:chOff x="2080" y="1728"/>
            <a:chExt cx="975" cy="446"/>
          </a:xfrm>
        </p:grpSpPr>
        <p:sp>
          <p:nvSpPr>
            <p:cNvPr id="473091" name="Freeform 3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092" name="Text Box 4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  <p:sp>
        <p:nvSpPr>
          <p:cNvPr id="473093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473094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sp>
        <p:nvSpPr>
          <p:cNvPr id="473096" name="Rectangle 8"/>
          <p:cNvSpPr>
            <a:spLocks noChangeArrowheads="1"/>
          </p:cNvSpPr>
          <p:nvPr/>
        </p:nvSpPr>
        <p:spPr bwMode="auto">
          <a:xfrm>
            <a:off x="1143000" y="1676400"/>
            <a:ext cx="2362200" cy="4572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73097" name="Group 9"/>
          <p:cNvGrpSpPr>
            <a:grpSpLocks/>
          </p:cNvGrpSpPr>
          <p:nvPr/>
        </p:nvGrpSpPr>
        <p:grpSpPr bwMode="auto">
          <a:xfrm>
            <a:off x="1219200" y="1752600"/>
            <a:ext cx="6400800" cy="304800"/>
            <a:chOff x="768" y="1104"/>
            <a:chExt cx="4032" cy="192"/>
          </a:xfrm>
        </p:grpSpPr>
        <p:sp>
          <p:nvSpPr>
            <p:cNvPr id="473098" name="Oval 10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099" name="Oval 11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0" name="Oval 12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1" name="Oval 13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2" name="Oval 14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3" name="Oval 15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4" name="Oval 16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5" name="Oval 17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6" name="Oval 18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7" name="Oval 19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8" name="Oval 20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09" name="Oval 21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0" name="Oval 22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1" name="Oval 23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2" name="Oval 24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3" name="Oval 25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4" name="Oval 26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3115" name="Group 27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473116" name="Oval 2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7" name="Oval 2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8" name="Oval 3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19" name="Oval 3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20" name="Oval 3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21" name="Oval 3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3122" name="Group 34"/>
          <p:cNvGrpSpPr>
            <a:grpSpLocks/>
          </p:cNvGrpSpPr>
          <p:nvPr/>
        </p:nvGrpSpPr>
        <p:grpSpPr bwMode="auto">
          <a:xfrm>
            <a:off x="914400" y="2209800"/>
            <a:ext cx="2819400" cy="787400"/>
            <a:chOff x="576" y="1392"/>
            <a:chExt cx="1776" cy="496"/>
          </a:xfrm>
        </p:grpSpPr>
        <p:sp>
          <p:nvSpPr>
            <p:cNvPr id="473123" name="Rectangle 35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473124" name="AutoShape 36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3125" name="Group 37"/>
          <p:cNvGrpSpPr>
            <a:grpSpLocks/>
          </p:cNvGrpSpPr>
          <p:nvPr/>
        </p:nvGrpSpPr>
        <p:grpSpPr bwMode="auto">
          <a:xfrm>
            <a:off x="3633788" y="3025775"/>
            <a:ext cx="1547812" cy="708025"/>
            <a:chOff x="2080" y="1728"/>
            <a:chExt cx="975" cy="446"/>
          </a:xfrm>
        </p:grpSpPr>
        <p:sp>
          <p:nvSpPr>
            <p:cNvPr id="473126" name="Freeform 38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127" name="Text Box 39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  <p:grpSp>
        <p:nvGrpSpPr>
          <p:cNvPr id="473128" name="Group 40"/>
          <p:cNvGrpSpPr>
            <a:grpSpLocks/>
          </p:cNvGrpSpPr>
          <p:nvPr/>
        </p:nvGrpSpPr>
        <p:grpSpPr bwMode="auto">
          <a:xfrm>
            <a:off x="1219200" y="2492375"/>
            <a:ext cx="2819400" cy="787400"/>
            <a:chOff x="576" y="1392"/>
            <a:chExt cx="1776" cy="496"/>
          </a:xfrm>
        </p:grpSpPr>
        <p:sp>
          <p:nvSpPr>
            <p:cNvPr id="473129" name="Rectangle 41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473130" name="AutoShape 42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3141" name="Oval 53"/>
          <p:cNvSpPr>
            <a:spLocks noChangeArrowheads="1"/>
          </p:cNvSpPr>
          <p:nvPr/>
        </p:nvSpPr>
        <p:spPr bwMode="auto">
          <a:xfrm>
            <a:off x="3505200" y="1752600"/>
            <a:ext cx="304800" cy="3048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73142" name="Freeform 54"/>
          <p:cNvSpPr>
            <a:spLocks/>
          </p:cNvSpPr>
          <p:nvPr/>
        </p:nvSpPr>
        <p:spPr bwMode="auto">
          <a:xfrm>
            <a:off x="3419475" y="1676400"/>
            <a:ext cx="466725" cy="457200"/>
          </a:xfrm>
          <a:custGeom>
            <a:avLst/>
            <a:gdLst>
              <a:gd name="T0" fmla="*/ 0 w 284"/>
              <a:gd name="T1" fmla="*/ 0 h 284"/>
              <a:gd name="T2" fmla="*/ 284 w 284"/>
              <a:gd name="T3" fmla="*/ 9 h 284"/>
              <a:gd name="T4" fmla="*/ 275 w 284"/>
              <a:gd name="T5" fmla="*/ 284 h 284"/>
              <a:gd name="T6" fmla="*/ 25 w 284"/>
              <a:gd name="T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4" h="284">
                <a:moveTo>
                  <a:pt x="0" y="0"/>
                </a:moveTo>
                <a:lnTo>
                  <a:pt x="284" y="9"/>
                </a:lnTo>
                <a:lnTo>
                  <a:pt x="275" y="284"/>
                </a:lnTo>
                <a:lnTo>
                  <a:pt x="25" y="284"/>
                </a:lnTo>
              </a:path>
            </a:pathLst>
          </a:custGeom>
          <a:noFill/>
          <a:ln w="25400" cap="flat" cmpd="sng">
            <a:solidFill>
              <a:srgbClr val="FF00FF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3143" name="Group 55"/>
          <p:cNvGrpSpPr>
            <a:grpSpLocks/>
          </p:cNvGrpSpPr>
          <p:nvPr/>
        </p:nvGrpSpPr>
        <p:grpSpPr bwMode="auto">
          <a:xfrm>
            <a:off x="609600" y="4114800"/>
            <a:ext cx="1219200" cy="1143000"/>
            <a:chOff x="528" y="3264"/>
            <a:chExt cx="907" cy="907"/>
          </a:xfrm>
        </p:grpSpPr>
        <p:grpSp>
          <p:nvGrpSpPr>
            <p:cNvPr id="473144" name="Group 56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473145" name="Freeform 57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3146" name="Group 58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473147" name="Freeform 59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48" name="Freeform 60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49" name="Freeform 61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50" name="Freeform 62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51" name="Freeform 63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52" name="Freeform 64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153" name="AutoShape 65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3154" name="Line 66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3155" name="AutoShape 67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3156" name="Line 68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3157" name="Oval 69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3158" name="Group 70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473159" name="Group 71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73160" name="AutoShape 72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3161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3162" name="Line 74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63" name="Line 75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3164" name="Text Box 76"/>
          <p:cNvSpPr txBox="1">
            <a:spLocks noChangeArrowheads="1"/>
          </p:cNvSpPr>
          <p:nvPr/>
        </p:nvSpPr>
        <p:spPr bwMode="auto">
          <a:xfrm>
            <a:off x="2139950" y="4233863"/>
            <a:ext cx="12890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i</a:t>
            </a:r>
            <a:r>
              <a:rPr lang="en-US" altLang="x-none" i="0"/>
              <a:t> to </a:t>
            </a:r>
            <a:r>
              <a:rPr lang="en-US" altLang="x-none"/>
              <a:t>i</a:t>
            </a:r>
            <a:r>
              <a:rPr lang="en-US" altLang="x-none" i="0"/>
              <a:t>+1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3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3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3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3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164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075" name="Group 83"/>
          <p:cNvGrpSpPr>
            <a:grpSpLocks/>
          </p:cNvGrpSpPr>
          <p:nvPr/>
        </p:nvGrpSpPr>
        <p:grpSpPr bwMode="auto">
          <a:xfrm>
            <a:off x="1219200" y="1752600"/>
            <a:ext cx="6400800" cy="304800"/>
            <a:chOff x="768" y="1104"/>
            <a:chExt cx="4032" cy="192"/>
          </a:xfrm>
        </p:grpSpPr>
        <p:sp>
          <p:nvSpPr>
            <p:cNvPr id="469076" name="Oval 84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77" name="Oval 85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78" name="Oval 86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79" name="Oval 87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0" name="Oval 88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1" name="Oval 89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2" name="Oval 90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3" name="Oval 91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4" name="Oval 92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5" name="Oval 93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6" name="Oval 94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7" name="Oval 95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8" name="Oval 96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89" name="Oval 97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90" name="Oval 98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91" name="Oval 99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092" name="Oval 100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8997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468998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sp>
        <p:nvSpPr>
          <p:cNvPr id="469013" name="Text Box 21"/>
          <p:cNvSpPr txBox="1">
            <a:spLocks noChangeArrowheads="1"/>
          </p:cNvSpPr>
          <p:nvPr/>
        </p:nvSpPr>
        <p:spPr bwMode="auto">
          <a:xfrm>
            <a:off x="1905000" y="4022725"/>
            <a:ext cx="7104063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End the end, we have read in the entire input.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The LI gives us that we have a solution </a:t>
            </a:r>
            <a:br>
              <a:rPr lang="en-US" altLang="x-none" i="0"/>
            </a:br>
            <a:r>
              <a:rPr lang="en-US" altLang="x-none" i="0"/>
              <a:t>  for this entire input.</a:t>
            </a:r>
          </a:p>
        </p:txBody>
      </p:sp>
      <p:grpSp>
        <p:nvGrpSpPr>
          <p:cNvPr id="469040" name="Group 48"/>
          <p:cNvGrpSpPr>
            <a:grpSpLocks/>
          </p:cNvGrpSpPr>
          <p:nvPr/>
        </p:nvGrpSpPr>
        <p:grpSpPr bwMode="auto">
          <a:xfrm>
            <a:off x="2895600" y="2565400"/>
            <a:ext cx="2819400" cy="787400"/>
            <a:chOff x="576" y="1392"/>
            <a:chExt cx="1776" cy="496"/>
          </a:xfrm>
        </p:grpSpPr>
        <p:sp>
          <p:nvSpPr>
            <p:cNvPr id="469041" name="Rectangle 49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469042" name="AutoShape 50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9093" name="Group 101"/>
          <p:cNvGrpSpPr>
            <a:grpSpLocks/>
          </p:cNvGrpSpPr>
          <p:nvPr/>
        </p:nvGrpSpPr>
        <p:grpSpPr bwMode="auto">
          <a:xfrm>
            <a:off x="1143000" y="1676400"/>
            <a:ext cx="6553200" cy="457200"/>
            <a:chOff x="720" y="1056"/>
            <a:chExt cx="4128" cy="288"/>
          </a:xfrm>
        </p:grpSpPr>
        <p:sp>
          <p:nvSpPr>
            <p:cNvPr id="469014" name="Rectangle 22"/>
            <p:cNvSpPr>
              <a:spLocks noChangeArrowheads="1"/>
            </p:cNvSpPr>
            <p:nvPr/>
          </p:nvSpPr>
          <p:spPr bwMode="auto">
            <a:xfrm>
              <a:off x="720" y="1056"/>
              <a:ext cx="4128" cy="288"/>
            </a:xfrm>
            <a:prstGeom prst="rect">
              <a:avLst/>
            </a:prstGeom>
            <a:noFill/>
            <a:ln w="25400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9043" name="Group 51"/>
            <p:cNvGrpSpPr>
              <a:grpSpLocks/>
            </p:cNvGrpSpPr>
            <p:nvPr/>
          </p:nvGrpSpPr>
          <p:grpSpPr bwMode="auto">
            <a:xfrm>
              <a:off x="768" y="1104"/>
              <a:ext cx="4032" cy="192"/>
              <a:chOff x="768" y="1104"/>
              <a:chExt cx="4032" cy="192"/>
            </a:xfrm>
          </p:grpSpPr>
          <p:sp>
            <p:nvSpPr>
              <p:cNvPr id="469044" name="Oval 52"/>
              <p:cNvSpPr>
                <a:spLocks noChangeArrowheads="1"/>
              </p:cNvSpPr>
              <p:nvPr/>
            </p:nvSpPr>
            <p:spPr bwMode="auto">
              <a:xfrm>
                <a:off x="76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45" name="Oval 53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46" name="Oval 54"/>
              <p:cNvSpPr>
                <a:spLocks noChangeArrowheads="1"/>
              </p:cNvSpPr>
              <p:nvPr/>
            </p:nvSpPr>
            <p:spPr bwMode="auto">
              <a:xfrm>
                <a:off x="124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47" name="Oval 55"/>
              <p:cNvSpPr>
                <a:spLocks noChangeArrowheads="1"/>
              </p:cNvSpPr>
              <p:nvPr/>
            </p:nvSpPr>
            <p:spPr bwMode="auto">
              <a:xfrm>
                <a:off x="148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48" name="Oval 56"/>
              <p:cNvSpPr>
                <a:spLocks noChangeArrowheads="1"/>
              </p:cNvSpPr>
              <p:nvPr/>
            </p:nvSpPr>
            <p:spPr bwMode="auto">
              <a:xfrm>
                <a:off x="172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49" name="Oval 57"/>
              <p:cNvSpPr>
                <a:spLocks noChangeArrowheads="1"/>
              </p:cNvSpPr>
              <p:nvPr/>
            </p:nvSpPr>
            <p:spPr bwMode="auto">
              <a:xfrm>
                <a:off x="196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0" name="Oval 58"/>
              <p:cNvSpPr>
                <a:spLocks noChangeArrowheads="1"/>
              </p:cNvSpPr>
              <p:nvPr/>
            </p:nvSpPr>
            <p:spPr bwMode="auto">
              <a:xfrm>
                <a:off x="220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1" name="Oval 59"/>
              <p:cNvSpPr>
                <a:spLocks noChangeArrowheads="1"/>
              </p:cNvSpPr>
              <p:nvPr/>
            </p:nvSpPr>
            <p:spPr bwMode="auto">
              <a:xfrm>
                <a:off x="244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2" name="Oval 60"/>
              <p:cNvSpPr>
                <a:spLocks noChangeArrowheads="1"/>
              </p:cNvSpPr>
              <p:nvPr/>
            </p:nvSpPr>
            <p:spPr bwMode="auto">
              <a:xfrm>
                <a:off x="268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3" name="Oval 61"/>
              <p:cNvSpPr>
                <a:spLocks noChangeArrowheads="1"/>
              </p:cNvSpPr>
              <p:nvPr/>
            </p:nvSpPr>
            <p:spPr bwMode="auto">
              <a:xfrm>
                <a:off x="292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4" name="Oval 62"/>
              <p:cNvSpPr>
                <a:spLocks noChangeArrowheads="1"/>
              </p:cNvSpPr>
              <p:nvPr/>
            </p:nvSpPr>
            <p:spPr bwMode="auto">
              <a:xfrm>
                <a:off x="316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5" name="Oval 63"/>
              <p:cNvSpPr>
                <a:spLocks noChangeArrowheads="1"/>
              </p:cNvSpPr>
              <p:nvPr/>
            </p:nvSpPr>
            <p:spPr bwMode="auto">
              <a:xfrm>
                <a:off x="340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6" name="Oval 64"/>
              <p:cNvSpPr>
                <a:spLocks noChangeArrowheads="1"/>
              </p:cNvSpPr>
              <p:nvPr/>
            </p:nvSpPr>
            <p:spPr bwMode="auto">
              <a:xfrm>
                <a:off x="364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7" name="Oval 65"/>
              <p:cNvSpPr>
                <a:spLocks noChangeArrowheads="1"/>
              </p:cNvSpPr>
              <p:nvPr/>
            </p:nvSpPr>
            <p:spPr bwMode="auto">
              <a:xfrm>
                <a:off x="388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8" name="Oval 66"/>
              <p:cNvSpPr>
                <a:spLocks noChangeArrowheads="1"/>
              </p:cNvSpPr>
              <p:nvPr/>
            </p:nvSpPr>
            <p:spPr bwMode="auto">
              <a:xfrm>
                <a:off x="412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59" name="Oval 67"/>
              <p:cNvSpPr>
                <a:spLocks noChangeArrowheads="1"/>
              </p:cNvSpPr>
              <p:nvPr/>
            </p:nvSpPr>
            <p:spPr bwMode="auto">
              <a:xfrm>
                <a:off x="436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9060" name="Oval 68"/>
              <p:cNvSpPr>
                <a:spLocks noChangeArrowheads="1"/>
              </p:cNvSpPr>
              <p:nvPr/>
            </p:nvSpPr>
            <p:spPr bwMode="auto">
              <a:xfrm>
                <a:off x="4608" y="1104"/>
                <a:ext cx="192" cy="192"/>
              </a:xfrm>
              <a:prstGeom prst="ellipse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9061" name="Group 69"/>
          <p:cNvGrpSpPr>
            <a:grpSpLocks noChangeAspect="1"/>
          </p:cNvGrpSpPr>
          <p:nvPr/>
        </p:nvGrpSpPr>
        <p:grpSpPr bwMode="auto">
          <a:xfrm>
            <a:off x="304800" y="3935413"/>
            <a:ext cx="1119188" cy="1169987"/>
            <a:chOff x="4641" y="2352"/>
            <a:chExt cx="735" cy="768"/>
          </a:xfrm>
        </p:grpSpPr>
        <p:sp>
          <p:nvSpPr>
            <p:cNvPr id="469062" name="Freeform 70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9063" name="Group 71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69064" name="AutoShape 72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69065" name="Line 73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69066" name="Oval 74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69067" name="Picture 7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69068" name="Group 76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469069" name="Freeform 7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0" name="Freeform 7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1" name="Freeform 7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2" name="Freeform 8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3" name="Freeform 8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4" name="Freeform 8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69108" name="Group 116"/>
          <p:cNvGrpSpPr>
            <a:grpSpLocks/>
          </p:cNvGrpSpPr>
          <p:nvPr/>
        </p:nvGrpSpPr>
        <p:grpSpPr bwMode="auto">
          <a:xfrm>
            <a:off x="3509963" y="5535613"/>
            <a:ext cx="831850" cy="820737"/>
            <a:chOff x="2211" y="3487"/>
            <a:chExt cx="524" cy="517"/>
          </a:xfrm>
        </p:grpSpPr>
        <p:pic>
          <p:nvPicPr>
            <p:cNvPr id="469100" name="Picture 10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2" y="3667"/>
              <a:ext cx="373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69101" name="Group 109"/>
            <p:cNvGrpSpPr>
              <a:grpSpLocks noChangeAspect="1"/>
            </p:cNvGrpSpPr>
            <p:nvPr/>
          </p:nvGrpSpPr>
          <p:grpSpPr bwMode="auto">
            <a:xfrm rot="2360341">
              <a:off x="2211" y="3487"/>
              <a:ext cx="328" cy="411"/>
              <a:chOff x="2227" y="1194"/>
              <a:chExt cx="1944" cy="2413"/>
            </a:xfrm>
          </p:grpSpPr>
          <p:sp>
            <p:nvSpPr>
              <p:cNvPr id="469102" name="Freeform 11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3" name="Freeform 11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4" name="Freeform 11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5" name="Freeform 11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6" name="Freeform 11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7" name="Freeform 11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9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9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9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9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9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9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9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9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9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9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9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9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5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 sz="4000"/>
              <a:t>Insertion Sort</a:t>
            </a:r>
          </a:p>
        </p:txBody>
      </p:sp>
      <p:sp>
        <p:nvSpPr>
          <p:cNvPr id="471046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505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integers</a:t>
            </a:r>
          </a:p>
        </p:txBody>
      </p:sp>
      <p:grpSp>
        <p:nvGrpSpPr>
          <p:cNvPr id="471047" name="Group 7"/>
          <p:cNvGrpSpPr>
            <a:grpSpLocks/>
          </p:cNvGrpSpPr>
          <p:nvPr/>
        </p:nvGrpSpPr>
        <p:grpSpPr bwMode="auto">
          <a:xfrm>
            <a:off x="533400" y="3962400"/>
            <a:ext cx="1181100" cy="1066800"/>
            <a:chOff x="1224" y="2539"/>
            <a:chExt cx="2280" cy="1785"/>
          </a:xfrm>
        </p:grpSpPr>
        <p:sp>
          <p:nvSpPr>
            <p:cNvPr id="471048" name="Freeform 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1049" name="Group 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71050" name="Group 1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71051" name="Freeform 1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2" name="Freeform 1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3" name="Freeform 1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4" name="Freeform 1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5" name="Freeform 1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6" name="Freeform 1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71057" name="Group 1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71058" name="Freeform 1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9" name="Freeform 1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60" name="Freeform 2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71061" name="Text Box 21"/>
          <p:cNvSpPr txBox="1">
            <a:spLocks noChangeArrowheads="1"/>
          </p:cNvSpPr>
          <p:nvPr/>
        </p:nvSpPr>
        <p:spPr bwMode="auto">
          <a:xfrm>
            <a:off x="1905000" y="4022725"/>
            <a:ext cx="5419725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We have read in the first </a:t>
            </a:r>
            <a:r>
              <a:rPr lang="en-US" altLang="x-none"/>
              <a:t>i</a:t>
            </a:r>
            <a:r>
              <a:rPr lang="en-US" altLang="x-none" i="0"/>
              <a:t> objects.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will pretend that this prefix</a:t>
            </a:r>
            <a:br>
              <a:rPr lang="en-US" altLang="x-none" i="0"/>
            </a:br>
            <a:r>
              <a:rPr lang="en-US" altLang="x-none" i="0"/>
              <a:t>     is the entire input.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have a solution for this prefix</a:t>
            </a:r>
          </a:p>
        </p:txBody>
      </p:sp>
      <p:sp>
        <p:nvSpPr>
          <p:cNvPr id="471089" name="Rectangle 49"/>
          <p:cNvSpPr>
            <a:spLocks noChangeArrowheads="1"/>
          </p:cNvSpPr>
          <p:nvPr/>
        </p:nvSpPr>
        <p:spPr bwMode="auto">
          <a:xfrm>
            <a:off x="3962400" y="2590800"/>
            <a:ext cx="1524000" cy="530225"/>
          </a:xfrm>
          <a:prstGeom prst="rect">
            <a:avLst/>
          </a:prstGeom>
          <a:solidFill>
            <a:schemeClr val="accent2"/>
          </a:solidFill>
          <a:ln w="25400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x-none" i="0">
                <a:solidFill>
                  <a:schemeClr val="bg2"/>
                </a:solidFill>
              </a:rPr>
              <a:t>Solution</a:t>
            </a:r>
          </a:p>
        </p:txBody>
      </p:sp>
      <p:sp>
        <p:nvSpPr>
          <p:cNvPr id="471090" name="AutoShape 50"/>
          <p:cNvSpPr>
            <a:spLocks noChangeArrowheads="1"/>
          </p:cNvSpPr>
          <p:nvPr/>
        </p:nvSpPr>
        <p:spPr bwMode="auto">
          <a:xfrm>
            <a:off x="2971800" y="2263775"/>
            <a:ext cx="533400" cy="228600"/>
          </a:xfrm>
          <a:prstGeom prst="downArrow">
            <a:avLst>
              <a:gd name="adj1" fmla="val 50000"/>
              <a:gd name="adj2" fmla="val 2500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71091" name="Group 51"/>
          <p:cNvGrpSpPr>
            <a:grpSpLocks/>
          </p:cNvGrpSpPr>
          <p:nvPr/>
        </p:nvGrpSpPr>
        <p:grpSpPr bwMode="auto">
          <a:xfrm>
            <a:off x="2438400" y="1651000"/>
            <a:ext cx="3733800" cy="533400"/>
            <a:chOff x="3072" y="3360"/>
            <a:chExt cx="2352" cy="336"/>
          </a:xfrm>
        </p:grpSpPr>
        <p:sp>
          <p:nvSpPr>
            <p:cNvPr id="471092" name="Text Box 52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CC00CC"/>
                  </a:solidFill>
                </a:rPr>
                <a:t>52,23,88,31,25,30,98,62,14,79</a:t>
              </a:r>
              <a:endParaRPr lang="en-CA" altLang="x-none" sz="2000" i="0">
                <a:solidFill>
                  <a:srgbClr val="CC00CC"/>
                </a:solidFill>
              </a:endParaRPr>
            </a:p>
          </p:txBody>
        </p:sp>
        <p:sp>
          <p:nvSpPr>
            <p:cNvPr id="471093" name="Rectangle 5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1094" name="Rectangle 54"/>
          <p:cNvSpPr>
            <a:spLocks noChangeArrowheads="1"/>
          </p:cNvSpPr>
          <p:nvPr/>
        </p:nvSpPr>
        <p:spPr bwMode="auto">
          <a:xfrm>
            <a:off x="2514600" y="1689100"/>
            <a:ext cx="1295400" cy="4191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71095" name="Group 55"/>
          <p:cNvGrpSpPr>
            <a:grpSpLocks/>
          </p:cNvGrpSpPr>
          <p:nvPr/>
        </p:nvGrpSpPr>
        <p:grpSpPr bwMode="auto">
          <a:xfrm>
            <a:off x="2438400" y="2590800"/>
            <a:ext cx="1524000" cy="533400"/>
            <a:chOff x="3072" y="3360"/>
            <a:chExt cx="2352" cy="336"/>
          </a:xfrm>
        </p:grpSpPr>
        <p:sp>
          <p:nvSpPr>
            <p:cNvPr id="471096" name="Text Box 56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chemeClr val="accent2"/>
                  </a:solidFill>
                </a:rPr>
                <a:t>23,31,52,88</a:t>
              </a:r>
              <a:endParaRPr lang="en-CA" altLang="x-none" sz="2000" i="0">
                <a:solidFill>
                  <a:schemeClr val="accent2"/>
                </a:solidFill>
              </a:endParaRPr>
            </a:p>
          </p:txBody>
        </p:sp>
        <p:sp>
          <p:nvSpPr>
            <p:cNvPr id="471097" name="Rectangle 57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1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1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1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1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1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1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1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1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1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1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1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1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89" grpId="0" animBg="1"/>
      <p:bldP spid="471089" grpId="1" animBg="1"/>
      <p:bldP spid="471090" grpId="0" animBg="1"/>
      <p:bldP spid="471094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9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 sz="4000"/>
              <a:t>Insertion Sort</a:t>
            </a:r>
          </a:p>
        </p:txBody>
      </p:sp>
      <p:sp>
        <p:nvSpPr>
          <p:cNvPr id="472070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505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integers</a:t>
            </a:r>
          </a:p>
        </p:txBody>
      </p:sp>
      <p:sp>
        <p:nvSpPr>
          <p:cNvPr id="472087" name="AutoShape 23"/>
          <p:cNvSpPr>
            <a:spLocks noChangeArrowheads="1"/>
          </p:cNvSpPr>
          <p:nvPr/>
        </p:nvSpPr>
        <p:spPr bwMode="auto">
          <a:xfrm>
            <a:off x="2971800" y="2263775"/>
            <a:ext cx="533400" cy="228600"/>
          </a:xfrm>
          <a:prstGeom prst="downArrow">
            <a:avLst>
              <a:gd name="adj1" fmla="val 50000"/>
              <a:gd name="adj2" fmla="val 2500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72088" name="Group 24"/>
          <p:cNvGrpSpPr>
            <a:grpSpLocks/>
          </p:cNvGrpSpPr>
          <p:nvPr/>
        </p:nvGrpSpPr>
        <p:grpSpPr bwMode="auto">
          <a:xfrm>
            <a:off x="2438400" y="1651000"/>
            <a:ext cx="3733800" cy="533400"/>
            <a:chOff x="3072" y="3360"/>
            <a:chExt cx="2352" cy="336"/>
          </a:xfrm>
        </p:grpSpPr>
        <p:sp>
          <p:nvSpPr>
            <p:cNvPr id="472089" name="Text Box 2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CC00CC"/>
                  </a:solidFill>
                </a:rPr>
                <a:t>52,23,88,31,25,30,98,62,14,79</a:t>
              </a:r>
              <a:endParaRPr lang="en-CA" altLang="x-none" sz="2000" i="0">
                <a:solidFill>
                  <a:srgbClr val="CC00CC"/>
                </a:solidFill>
              </a:endParaRPr>
            </a:p>
          </p:txBody>
        </p:sp>
        <p:sp>
          <p:nvSpPr>
            <p:cNvPr id="472090" name="Rectangle 2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2091" name="Rectangle 27"/>
          <p:cNvSpPr>
            <a:spLocks noChangeArrowheads="1"/>
          </p:cNvSpPr>
          <p:nvPr/>
        </p:nvSpPr>
        <p:spPr bwMode="auto">
          <a:xfrm>
            <a:off x="2514600" y="1689100"/>
            <a:ext cx="1295400" cy="4191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472092" name="Group 28"/>
          <p:cNvGrpSpPr>
            <a:grpSpLocks/>
          </p:cNvGrpSpPr>
          <p:nvPr/>
        </p:nvGrpSpPr>
        <p:grpSpPr bwMode="auto">
          <a:xfrm>
            <a:off x="2501900" y="2578100"/>
            <a:ext cx="1524000" cy="533400"/>
            <a:chOff x="3072" y="3360"/>
            <a:chExt cx="2352" cy="336"/>
          </a:xfrm>
        </p:grpSpPr>
        <p:sp>
          <p:nvSpPr>
            <p:cNvPr id="472093" name="Text Box 29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chemeClr val="accent2"/>
                  </a:solidFill>
                </a:rPr>
                <a:t>23,31,52,88</a:t>
              </a:r>
              <a:endParaRPr lang="en-CA" altLang="x-none" sz="2000" i="0">
                <a:solidFill>
                  <a:schemeClr val="accent2"/>
                </a:solidFill>
              </a:endParaRPr>
            </a:p>
          </p:txBody>
        </p:sp>
        <p:sp>
          <p:nvSpPr>
            <p:cNvPr id="472094" name="Rectangle 30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2103" name="Text Box 39"/>
          <p:cNvSpPr txBox="1">
            <a:spLocks noChangeArrowheads="1"/>
          </p:cNvSpPr>
          <p:nvPr/>
        </p:nvSpPr>
        <p:spPr bwMode="auto">
          <a:xfrm>
            <a:off x="1905000" y="4022725"/>
            <a:ext cx="5949950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We read in the </a:t>
            </a:r>
            <a:r>
              <a:rPr lang="en-US" altLang="x-none"/>
              <a:t>i</a:t>
            </a:r>
            <a:r>
              <a:rPr lang="en-US" altLang="x-none" i="0"/>
              <a:t>+1</a:t>
            </a:r>
            <a:r>
              <a:rPr lang="en-US" altLang="x-none" i="0" baseline="30000"/>
              <a:t>st</a:t>
            </a:r>
            <a:r>
              <a:rPr lang="en-US" altLang="x-none" i="0"/>
              <a:t> object.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will pretend that this larger prefix</a:t>
            </a:r>
            <a:br>
              <a:rPr lang="en-US" altLang="x-none" i="0"/>
            </a:br>
            <a:r>
              <a:rPr lang="en-US" altLang="x-none" i="0"/>
              <a:t>     is the entire input.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extend the solution we have </a:t>
            </a:r>
            <a:br>
              <a:rPr lang="en-US" altLang="x-none" i="0"/>
            </a:br>
            <a:r>
              <a:rPr lang="en-US" altLang="x-none" i="0"/>
              <a:t>     to one for this larger for prefix.</a:t>
            </a:r>
          </a:p>
        </p:txBody>
      </p:sp>
      <p:grpSp>
        <p:nvGrpSpPr>
          <p:cNvPr id="472104" name="Group 40"/>
          <p:cNvGrpSpPr>
            <a:grpSpLocks noChangeAspect="1"/>
          </p:cNvGrpSpPr>
          <p:nvPr/>
        </p:nvGrpSpPr>
        <p:grpSpPr bwMode="auto">
          <a:xfrm rot="2360341">
            <a:off x="381000" y="4025900"/>
            <a:ext cx="1079500" cy="1079500"/>
            <a:chOff x="1224" y="1212"/>
            <a:chExt cx="3144" cy="3112"/>
          </a:xfrm>
        </p:grpSpPr>
        <p:sp>
          <p:nvSpPr>
            <p:cNvPr id="472105" name="Freeform 4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6" name="Freeform 4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2107" name="Group 4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72108" name="Freeform 4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09" name="Freeform 4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10" name="Freeform 4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11" name="Freeform 4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12" name="Freeform 4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13" name="Freeform 4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2114" name="Freeform 50"/>
          <p:cNvSpPr>
            <a:spLocks/>
          </p:cNvSpPr>
          <p:nvPr/>
        </p:nvSpPr>
        <p:spPr bwMode="auto">
          <a:xfrm>
            <a:off x="3876675" y="1676400"/>
            <a:ext cx="238125" cy="457200"/>
          </a:xfrm>
          <a:custGeom>
            <a:avLst/>
            <a:gdLst>
              <a:gd name="T0" fmla="*/ 0 w 284"/>
              <a:gd name="T1" fmla="*/ 0 h 284"/>
              <a:gd name="T2" fmla="*/ 284 w 284"/>
              <a:gd name="T3" fmla="*/ 9 h 284"/>
              <a:gd name="T4" fmla="*/ 275 w 284"/>
              <a:gd name="T5" fmla="*/ 284 h 284"/>
              <a:gd name="T6" fmla="*/ 25 w 284"/>
              <a:gd name="T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4" h="284">
                <a:moveTo>
                  <a:pt x="0" y="0"/>
                </a:moveTo>
                <a:lnTo>
                  <a:pt x="284" y="9"/>
                </a:lnTo>
                <a:lnTo>
                  <a:pt x="275" y="284"/>
                </a:lnTo>
                <a:lnTo>
                  <a:pt x="25" y="284"/>
                </a:lnTo>
              </a:path>
            </a:pathLst>
          </a:custGeom>
          <a:noFill/>
          <a:ln w="25400" cap="flat" cmpd="sng">
            <a:solidFill>
              <a:srgbClr val="FF00FF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2115" name="Line 51"/>
          <p:cNvSpPr>
            <a:spLocks noChangeShapeType="1"/>
          </p:cNvSpPr>
          <p:nvPr/>
        </p:nvSpPr>
        <p:spPr bwMode="auto">
          <a:xfrm flipH="1">
            <a:off x="2971800" y="2057400"/>
            <a:ext cx="1066800" cy="762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2120" name="Group 56"/>
          <p:cNvGrpSpPr>
            <a:grpSpLocks/>
          </p:cNvGrpSpPr>
          <p:nvPr/>
        </p:nvGrpSpPr>
        <p:grpSpPr bwMode="auto">
          <a:xfrm>
            <a:off x="3276600" y="2416175"/>
            <a:ext cx="1905000" cy="1317625"/>
            <a:chOff x="2064" y="1522"/>
            <a:chExt cx="1200" cy="830"/>
          </a:xfrm>
        </p:grpSpPr>
        <p:sp>
          <p:nvSpPr>
            <p:cNvPr id="472117" name="Text Box 53"/>
            <p:cNvSpPr txBox="1">
              <a:spLocks noChangeArrowheads="1"/>
            </p:cNvSpPr>
            <p:nvPr/>
          </p:nvSpPr>
          <p:spPr bwMode="auto">
            <a:xfrm>
              <a:off x="2078" y="2069"/>
              <a:ext cx="1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chemeClr val="accent2"/>
                  </a:solidFill>
                </a:rPr>
                <a:t>23,25,31,52,88</a:t>
              </a:r>
              <a:endParaRPr lang="en-CA" altLang="x-none" sz="2000" i="0">
                <a:solidFill>
                  <a:schemeClr val="accent2"/>
                </a:solidFill>
              </a:endParaRPr>
            </a:p>
          </p:txBody>
        </p:sp>
        <p:sp>
          <p:nvSpPr>
            <p:cNvPr id="472118" name="Rectangle 54"/>
            <p:cNvSpPr>
              <a:spLocks noChangeArrowheads="1"/>
            </p:cNvSpPr>
            <p:nvPr/>
          </p:nvSpPr>
          <p:spPr bwMode="auto">
            <a:xfrm>
              <a:off x="2064" y="2016"/>
              <a:ext cx="1200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119" name="AutoShape 55"/>
            <p:cNvSpPr>
              <a:spLocks noChangeArrowheads="1"/>
            </p:cNvSpPr>
            <p:nvPr/>
          </p:nvSpPr>
          <p:spPr bwMode="auto">
            <a:xfrm>
              <a:off x="2352" y="152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2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2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2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2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2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2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2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2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2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2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2114" grpId="0" animBg="1"/>
      <p:bldP spid="472115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01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464902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464903" name="Group 7"/>
          <p:cNvGrpSpPr>
            <a:grpSpLocks/>
          </p:cNvGrpSpPr>
          <p:nvPr/>
        </p:nvGrpSpPr>
        <p:grpSpPr bwMode="auto">
          <a:xfrm>
            <a:off x="533400" y="3352800"/>
            <a:ext cx="1181100" cy="1066800"/>
            <a:chOff x="1224" y="2539"/>
            <a:chExt cx="2280" cy="1785"/>
          </a:xfrm>
        </p:grpSpPr>
        <p:sp>
          <p:nvSpPr>
            <p:cNvPr id="464904" name="Freeform 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4905" name="Group 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64906" name="Group 1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64907" name="Freeform 1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08" name="Freeform 1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09" name="Freeform 1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0" name="Freeform 1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1" name="Freeform 1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2" name="Freeform 1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4913" name="Group 1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64914" name="Freeform 1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5" name="Freeform 1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6" name="Freeform 2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64917" name="Text Box 21"/>
          <p:cNvSpPr txBox="1">
            <a:spLocks noChangeArrowheads="1"/>
          </p:cNvSpPr>
          <p:nvPr/>
        </p:nvSpPr>
        <p:spPr bwMode="auto">
          <a:xfrm>
            <a:off x="1905000" y="2971800"/>
            <a:ext cx="4325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student midterm answer:</a:t>
            </a:r>
          </a:p>
        </p:txBody>
      </p:sp>
      <p:grpSp>
        <p:nvGrpSpPr>
          <p:cNvPr id="464919" name="Group 23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464920" name="Oval 24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1" name="Oval 25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2" name="Oval 26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3" name="Oval 27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4" name="Oval 28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5" name="Oval 29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6" name="Oval 30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7" name="Oval 31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8" name="Oval 32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29" name="Oval 33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0" name="Oval 34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1" name="Oval 35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2" name="Oval 36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3" name="Oval 37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4" name="Oval 38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5" name="Oval 39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6" name="Oval 40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64937" name="Group 41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464938" name="Oval 42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39" name="Oval 43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40" name="Oval 44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41" name="Oval 45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42" name="Oval 46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943" name="Oval 47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5007" name="Text Box 111"/>
          <p:cNvSpPr txBox="1">
            <a:spLocks noChangeArrowheads="1"/>
          </p:cNvSpPr>
          <p:nvPr/>
        </p:nvSpPr>
        <p:spPr bwMode="auto">
          <a:xfrm>
            <a:off x="1847850" y="3551238"/>
            <a:ext cx="691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Each iteration considers the next input item.</a:t>
            </a:r>
          </a:p>
        </p:txBody>
      </p:sp>
      <p:grpSp>
        <p:nvGrpSpPr>
          <p:cNvPr id="465008" name="Group 112"/>
          <p:cNvGrpSpPr>
            <a:grpSpLocks/>
          </p:cNvGrpSpPr>
          <p:nvPr/>
        </p:nvGrpSpPr>
        <p:grpSpPr bwMode="auto">
          <a:xfrm>
            <a:off x="1981200" y="4221163"/>
            <a:ext cx="5475288" cy="1951037"/>
            <a:chOff x="1248" y="1910"/>
            <a:chExt cx="3449" cy="1229"/>
          </a:xfrm>
        </p:grpSpPr>
        <p:sp>
          <p:nvSpPr>
            <p:cNvPr id="465009" name="Rectangle 113"/>
            <p:cNvSpPr>
              <a:spLocks noChangeArrowheads="1"/>
            </p:cNvSpPr>
            <p:nvPr/>
          </p:nvSpPr>
          <p:spPr bwMode="auto">
            <a:xfrm>
              <a:off x="1878" y="1910"/>
              <a:ext cx="2819" cy="12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Loop Invariants are pictures</a:t>
              </a:r>
              <a:br>
                <a:rPr lang="en-US" altLang="x-none" i="0"/>
              </a:br>
              <a:r>
                <a:rPr lang="en-US" altLang="x-none" sz="3200" i="0"/>
                <a:t>of current state. </a:t>
              </a:r>
              <a:r>
                <a:rPr lang="en-US" altLang="x-none" i="0"/>
                <a:t/>
              </a:r>
              <a:br>
                <a:rPr lang="en-US" altLang="x-none" i="0"/>
              </a:br>
              <a:r>
                <a:rPr lang="en-US" altLang="x-none" i="0"/>
                <a:t>Not actions!</a:t>
              </a:r>
              <a:br>
                <a:rPr lang="en-US" altLang="x-none" i="0"/>
              </a:br>
              <a:r>
                <a:rPr lang="en-US" altLang="x-none" i="0"/>
                <a:t>Not algorithms!</a:t>
              </a:r>
            </a:p>
          </p:txBody>
        </p:sp>
        <p:grpSp>
          <p:nvGrpSpPr>
            <p:cNvPr id="465010" name="Group 114"/>
            <p:cNvGrpSpPr>
              <a:grpSpLocks/>
            </p:cNvGrpSpPr>
            <p:nvPr/>
          </p:nvGrpSpPr>
          <p:grpSpPr bwMode="auto">
            <a:xfrm>
              <a:off x="1248" y="1920"/>
              <a:ext cx="624" cy="864"/>
              <a:chOff x="2065" y="1551"/>
              <a:chExt cx="1628" cy="1988"/>
            </a:xfrm>
          </p:grpSpPr>
          <p:sp>
            <p:nvSpPr>
              <p:cNvPr id="465011" name="Freeform 11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2" name="Freeform 11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3" name="Freeform 11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4" name="Freeform 11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5" name="Freeform 11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6" name="Freeform 12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7" name="Freeform 12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8" name="Freeform 12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9" name="Freeform 12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0" name="Freeform 12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1" name="Freeform 12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2" name="Freeform 12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3" name="Freeform 12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4" name="Freeform 12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5" name="Freeform 12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6" name="Freeform 13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7" name="Freeform 13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4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4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5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5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5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5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4917" grpId="0"/>
      <p:bldP spid="46500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690179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690180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grpSp>
        <p:nvGrpSpPr>
          <p:cNvPr id="690194" name="Group 18"/>
          <p:cNvGrpSpPr>
            <a:grpSpLocks/>
          </p:cNvGrpSpPr>
          <p:nvPr/>
        </p:nvGrpSpPr>
        <p:grpSpPr bwMode="auto">
          <a:xfrm>
            <a:off x="742950" y="1736725"/>
            <a:ext cx="4591050" cy="4205288"/>
            <a:chOff x="468" y="1094"/>
            <a:chExt cx="2892" cy="2649"/>
          </a:xfrm>
        </p:grpSpPr>
        <p:sp>
          <p:nvSpPr>
            <p:cNvPr id="690181" name="Rectangle 5"/>
            <p:cNvSpPr>
              <a:spLocks noChangeArrowheads="1"/>
            </p:cNvSpPr>
            <p:nvPr/>
          </p:nvSpPr>
          <p:spPr bwMode="auto">
            <a:xfrm>
              <a:off x="468" y="1604"/>
              <a:ext cx="2880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chemeClr val="bg2"/>
                  </a:solidFill>
                </a:rPr>
                <a:t>if(  b&gt;m )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CA" altLang="x-none" sz="2400" i="0">
                  <a:solidFill>
                    <a:schemeClr val="bg2"/>
                  </a:solidFill>
                </a:rPr>
                <a:t>      m = b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US" altLang="x-none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690182" name="Rectangle 6"/>
            <p:cNvSpPr>
              <a:spLocks noChangeArrowheads="1"/>
            </p:cNvSpPr>
            <p:nvPr/>
          </p:nvSpPr>
          <p:spPr bwMode="auto">
            <a:xfrm>
              <a:off x="468" y="109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chemeClr val="bg2"/>
                  </a:solidFill>
                </a:rPr>
                <a:t>m = a</a:t>
              </a:r>
              <a:r>
                <a:rPr lang="en-CA" altLang="x-none" sz="2400">
                  <a:solidFill>
                    <a:schemeClr val="bg2"/>
                  </a:solidFill>
                </a:rPr>
                <a:t> </a:t>
              </a:r>
              <a:endParaRPr lang="en-US" altLang="x-none" sz="2400">
                <a:solidFill>
                  <a:schemeClr val="bg2"/>
                </a:solidFill>
              </a:endParaRPr>
            </a:p>
          </p:txBody>
        </p:sp>
        <p:sp>
          <p:nvSpPr>
            <p:cNvPr id="690183" name="Rectangle 7"/>
            <p:cNvSpPr>
              <a:spLocks noChangeArrowheads="1"/>
            </p:cNvSpPr>
            <p:nvPr/>
          </p:nvSpPr>
          <p:spPr bwMode="auto">
            <a:xfrm>
              <a:off x="480" y="2510"/>
              <a:ext cx="2880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chemeClr val="bg2"/>
                  </a:solidFill>
                </a:rPr>
                <a:t>if(  c&gt;m )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CA" altLang="x-none" sz="2400" i="0">
                  <a:solidFill>
                    <a:schemeClr val="bg2"/>
                  </a:solidFill>
                </a:rPr>
                <a:t>      m = c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US" altLang="x-none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690184" name="Rectangle 8"/>
            <p:cNvSpPr>
              <a:spLocks noChangeArrowheads="1"/>
            </p:cNvSpPr>
            <p:nvPr/>
          </p:nvSpPr>
          <p:spPr bwMode="auto">
            <a:xfrm>
              <a:off x="493" y="3455"/>
              <a:ext cx="85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CA" altLang="x-none" sz="2400" i="0">
                  <a:solidFill>
                    <a:schemeClr val="bg2"/>
                  </a:solidFill>
                </a:rPr>
                <a:t>return(m)</a:t>
              </a:r>
              <a:endParaRPr lang="en-US" altLang="x-none" sz="2400" i="0">
                <a:solidFill>
                  <a:schemeClr val="bg2"/>
                </a:solidFill>
              </a:endParaRPr>
            </a:p>
          </p:txBody>
        </p:sp>
      </p:grpSp>
      <p:sp>
        <p:nvSpPr>
          <p:cNvPr id="690187" name="Rectangle 11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grpSp>
        <p:nvGrpSpPr>
          <p:cNvPr id="690188" name="Group 12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690189" name="Rectangle 13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690190" name="Rectangle 1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sp>
        <p:nvSpPr>
          <p:cNvPr id="690193" name="Text Box 17"/>
          <p:cNvSpPr txBox="1">
            <a:spLocks noChangeArrowheads="1"/>
          </p:cNvSpPr>
          <p:nvPr/>
        </p:nvSpPr>
        <p:spPr bwMode="auto">
          <a:xfrm>
            <a:off x="4803775" y="2590800"/>
            <a:ext cx="3990975" cy="293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Don’t  worry about </a:t>
            </a:r>
            <a:br>
              <a:rPr lang="en-US" altLang="x-none" sz="3400" i="0"/>
            </a:br>
            <a:r>
              <a:rPr lang="en-US" altLang="x-none" sz="3400" i="0"/>
              <a:t>code at the moment.</a:t>
            </a:r>
          </a:p>
          <a:p>
            <a:pPr algn="ctr"/>
            <a:r>
              <a:rPr lang="en-US" altLang="x-none" sz="3400" i="0"/>
              <a:t>Think of an algorithm</a:t>
            </a:r>
            <a:br>
              <a:rPr lang="en-US" altLang="x-none" sz="3400" i="0"/>
            </a:br>
            <a:r>
              <a:rPr lang="en-US" altLang="x-none" sz="3400" i="0"/>
              <a:t>as a sequence </a:t>
            </a:r>
            <a:br>
              <a:rPr lang="en-US" altLang="x-none" sz="3400" i="0"/>
            </a:br>
            <a:r>
              <a:rPr lang="en-US" altLang="x-none" sz="3400" i="0"/>
              <a:t>of assertions.</a:t>
            </a:r>
          </a:p>
        </p:txBody>
      </p:sp>
      <p:grpSp>
        <p:nvGrpSpPr>
          <p:cNvPr id="690197" name="Group 21"/>
          <p:cNvGrpSpPr>
            <a:grpSpLocks/>
          </p:cNvGrpSpPr>
          <p:nvPr/>
        </p:nvGrpSpPr>
        <p:grpSpPr bwMode="auto">
          <a:xfrm>
            <a:off x="685800" y="2143125"/>
            <a:ext cx="4629150" cy="3419475"/>
            <a:chOff x="432" y="1350"/>
            <a:chExt cx="2916" cy="2154"/>
          </a:xfrm>
        </p:grpSpPr>
        <p:sp>
          <p:nvSpPr>
            <p:cNvPr id="690195" name="Rectangle 19"/>
            <p:cNvSpPr>
              <a:spLocks noChangeArrowheads="1"/>
            </p:cNvSpPr>
            <p:nvPr/>
          </p:nvSpPr>
          <p:spPr bwMode="auto">
            <a:xfrm>
              <a:off x="432" y="1350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rgbClr val="33CC33"/>
                  </a:solidFill>
                </a:rPr>
                <a:t>“assert: m is max in {a}”</a:t>
              </a:r>
            </a:p>
          </p:txBody>
        </p:sp>
        <p:sp>
          <p:nvSpPr>
            <p:cNvPr id="690196" name="Rectangle 20"/>
            <p:cNvSpPr>
              <a:spLocks noChangeArrowheads="1"/>
            </p:cNvSpPr>
            <p:nvPr/>
          </p:nvSpPr>
          <p:spPr bwMode="auto">
            <a:xfrm>
              <a:off x="468" y="3216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rgbClr val="33CC33"/>
                  </a:solidFill>
                </a:rPr>
                <a:t>“assert: m is max in {a,b,c}”</a:t>
              </a:r>
            </a:p>
          </p:txBody>
        </p:sp>
      </p:grpSp>
      <p:sp>
        <p:nvSpPr>
          <p:cNvPr id="690200" name="Rectangle 24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0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0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3000"/>
                                        <p:tgtEl>
                                          <p:spTgt spid="690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0"/>
                                        <p:tgtEl>
                                          <p:spTgt spid="690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69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0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0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0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0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690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690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0193" grpId="0" uiExpand="1" build="allAtOnce"/>
      <p:bldP spid="69020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612355" name="Text Box 3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612356" name="Group 4"/>
          <p:cNvGrpSpPr>
            <a:grpSpLocks/>
          </p:cNvGrpSpPr>
          <p:nvPr/>
        </p:nvGrpSpPr>
        <p:grpSpPr bwMode="auto">
          <a:xfrm>
            <a:off x="533400" y="3352800"/>
            <a:ext cx="1181100" cy="1066800"/>
            <a:chOff x="1224" y="2539"/>
            <a:chExt cx="2280" cy="1785"/>
          </a:xfrm>
        </p:grpSpPr>
        <p:sp>
          <p:nvSpPr>
            <p:cNvPr id="612357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2358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612359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2360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1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2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3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4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5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12366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12367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8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369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2370" name="Text Box 18"/>
          <p:cNvSpPr txBox="1">
            <a:spLocks noChangeArrowheads="1"/>
          </p:cNvSpPr>
          <p:nvPr/>
        </p:nvSpPr>
        <p:spPr bwMode="auto">
          <a:xfrm>
            <a:off x="1905000" y="2971800"/>
            <a:ext cx="4325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student midterm answer:</a:t>
            </a:r>
          </a:p>
        </p:txBody>
      </p:sp>
      <p:grpSp>
        <p:nvGrpSpPr>
          <p:cNvPr id="612371" name="Group 19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612372" name="Oval 20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3" name="Oval 21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4" name="Oval 22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5" name="Oval 23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6" name="Oval 24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7" name="Oval 25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8" name="Oval 26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79" name="Oval 27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0" name="Oval 28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1" name="Oval 29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2" name="Oval 30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3" name="Oval 31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4" name="Oval 32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5" name="Oval 33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6" name="Oval 34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7" name="Oval 35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88" name="Oval 36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2389" name="Group 37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612390" name="Oval 3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91" name="Oval 3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92" name="Oval 4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93" name="Oval 4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94" name="Oval 4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395" name="Oval 4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2417" name="Text Box 65"/>
          <p:cNvSpPr txBox="1">
            <a:spLocks noChangeArrowheads="1"/>
          </p:cNvSpPr>
          <p:nvPr/>
        </p:nvSpPr>
        <p:spPr bwMode="auto">
          <a:xfrm>
            <a:off x="1847850" y="3657600"/>
            <a:ext cx="65182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We have considered the </a:t>
            </a:r>
            <a:r>
              <a:rPr lang="en-US" altLang="x-none"/>
              <a:t>i</a:t>
            </a:r>
            <a:r>
              <a:rPr lang="en-US" altLang="x-none" i="0" baseline="30000"/>
              <a:t>th</a:t>
            </a:r>
            <a:r>
              <a:rPr lang="en-US" altLang="x-none" i="0"/>
              <a:t> input element.</a:t>
            </a:r>
          </a:p>
        </p:txBody>
      </p:sp>
      <p:grpSp>
        <p:nvGrpSpPr>
          <p:cNvPr id="612418" name="Group 66"/>
          <p:cNvGrpSpPr>
            <a:grpSpLocks/>
          </p:cNvGrpSpPr>
          <p:nvPr/>
        </p:nvGrpSpPr>
        <p:grpSpPr bwMode="auto">
          <a:xfrm>
            <a:off x="1981200" y="4327525"/>
            <a:ext cx="5502275" cy="1387475"/>
            <a:chOff x="1248" y="1910"/>
            <a:chExt cx="3466" cy="874"/>
          </a:xfrm>
        </p:grpSpPr>
        <p:sp>
          <p:nvSpPr>
            <p:cNvPr id="612419" name="Rectangle 67"/>
            <p:cNvSpPr>
              <a:spLocks noChangeArrowheads="1"/>
            </p:cNvSpPr>
            <p:nvPr/>
          </p:nvSpPr>
          <p:spPr bwMode="auto">
            <a:xfrm>
              <a:off x="1874" y="1910"/>
              <a:ext cx="2840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What about elements [1...</a:t>
              </a:r>
              <a:r>
                <a:rPr lang="en-US" altLang="x-none"/>
                <a:t>i</a:t>
              </a:r>
              <a:r>
                <a:rPr lang="en-US" altLang="x-none" i="0"/>
                <a:t>]?</a:t>
              </a:r>
            </a:p>
          </p:txBody>
        </p:sp>
        <p:grpSp>
          <p:nvGrpSpPr>
            <p:cNvPr id="612420" name="Group 68"/>
            <p:cNvGrpSpPr>
              <a:grpSpLocks/>
            </p:cNvGrpSpPr>
            <p:nvPr/>
          </p:nvGrpSpPr>
          <p:grpSpPr bwMode="auto">
            <a:xfrm>
              <a:off x="1248" y="1920"/>
              <a:ext cx="624" cy="864"/>
              <a:chOff x="2065" y="1551"/>
              <a:chExt cx="1628" cy="1988"/>
            </a:xfrm>
          </p:grpSpPr>
          <p:sp>
            <p:nvSpPr>
              <p:cNvPr id="612421" name="Freeform 6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2" name="Freeform 7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3" name="Freeform 7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4" name="Freeform 7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5" name="Freeform 7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6" name="Freeform 7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7" name="Freeform 7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8" name="Freeform 7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29" name="Freeform 7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0" name="Freeform 7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1" name="Freeform 7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2" name="Freeform 8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3" name="Freeform 8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4" name="Freeform 8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5" name="Freeform 8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6" name="Freeform 8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37" name="Freeform 8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2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2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2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2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2417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613379" name="Text Box 3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613380" name="Group 4"/>
          <p:cNvGrpSpPr>
            <a:grpSpLocks/>
          </p:cNvGrpSpPr>
          <p:nvPr/>
        </p:nvGrpSpPr>
        <p:grpSpPr bwMode="auto">
          <a:xfrm>
            <a:off x="533400" y="3352800"/>
            <a:ext cx="1181100" cy="1066800"/>
            <a:chOff x="1224" y="2539"/>
            <a:chExt cx="2280" cy="1785"/>
          </a:xfrm>
        </p:grpSpPr>
        <p:sp>
          <p:nvSpPr>
            <p:cNvPr id="613381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3382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613383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3384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85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86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87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88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89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13390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13391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92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393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3394" name="Text Box 18"/>
          <p:cNvSpPr txBox="1">
            <a:spLocks noChangeArrowheads="1"/>
          </p:cNvSpPr>
          <p:nvPr/>
        </p:nvSpPr>
        <p:spPr bwMode="auto">
          <a:xfrm>
            <a:off x="1905000" y="2971800"/>
            <a:ext cx="4325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student midterm answer:</a:t>
            </a:r>
          </a:p>
        </p:txBody>
      </p:sp>
      <p:grpSp>
        <p:nvGrpSpPr>
          <p:cNvPr id="613395" name="Group 19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613396" name="Oval 20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397" name="Oval 21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398" name="Oval 22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399" name="Oval 23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0" name="Oval 24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1" name="Oval 25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2" name="Oval 26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3" name="Oval 27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4" name="Oval 28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5" name="Oval 29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6" name="Oval 30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7" name="Oval 31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8" name="Oval 32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09" name="Oval 33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0" name="Oval 34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1" name="Oval 35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2" name="Oval 36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3413" name="Group 37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613414" name="Oval 3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5" name="Oval 3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6" name="Oval 4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7" name="Oval 4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8" name="Oval 4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419" name="Oval 4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3420" name="Text Box 44"/>
          <p:cNvSpPr txBox="1">
            <a:spLocks noChangeArrowheads="1"/>
          </p:cNvSpPr>
          <p:nvPr/>
        </p:nvSpPr>
        <p:spPr bwMode="auto">
          <a:xfrm>
            <a:off x="1847850" y="3657600"/>
            <a:ext cx="65420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We have considered input elements [1..</a:t>
            </a:r>
            <a:r>
              <a:rPr lang="en-US" altLang="x-none"/>
              <a:t>i</a:t>
            </a:r>
            <a:r>
              <a:rPr lang="en-US" altLang="x-none" i="0"/>
              <a:t>].</a:t>
            </a:r>
          </a:p>
        </p:txBody>
      </p:sp>
      <p:grpSp>
        <p:nvGrpSpPr>
          <p:cNvPr id="613421" name="Group 45"/>
          <p:cNvGrpSpPr>
            <a:grpSpLocks/>
          </p:cNvGrpSpPr>
          <p:nvPr/>
        </p:nvGrpSpPr>
        <p:grpSpPr bwMode="auto">
          <a:xfrm>
            <a:off x="1981200" y="4251325"/>
            <a:ext cx="1749425" cy="1387475"/>
            <a:chOff x="1248" y="1910"/>
            <a:chExt cx="1102" cy="874"/>
          </a:xfrm>
        </p:grpSpPr>
        <p:sp>
          <p:nvSpPr>
            <p:cNvPr id="613422" name="Rectangle 46"/>
            <p:cNvSpPr>
              <a:spLocks noChangeArrowheads="1"/>
            </p:cNvSpPr>
            <p:nvPr/>
          </p:nvSpPr>
          <p:spPr bwMode="auto">
            <a:xfrm>
              <a:off x="1874" y="1910"/>
              <a:ext cx="4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So?</a:t>
              </a:r>
            </a:p>
          </p:txBody>
        </p:sp>
        <p:grpSp>
          <p:nvGrpSpPr>
            <p:cNvPr id="613423" name="Group 47"/>
            <p:cNvGrpSpPr>
              <a:grpSpLocks/>
            </p:cNvGrpSpPr>
            <p:nvPr/>
          </p:nvGrpSpPr>
          <p:grpSpPr bwMode="auto">
            <a:xfrm>
              <a:off x="1248" y="1920"/>
              <a:ext cx="624" cy="864"/>
              <a:chOff x="2065" y="1551"/>
              <a:chExt cx="1628" cy="1988"/>
            </a:xfrm>
          </p:grpSpPr>
          <p:sp>
            <p:nvSpPr>
              <p:cNvPr id="613424" name="Freeform 48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25" name="Freeform 49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26" name="Freeform 50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27" name="Freeform 51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28" name="Freeform 52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29" name="Freeform 53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0" name="Freeform 54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1" name="Freeform 55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2" name="Freeform 56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3" name="Freeform 57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4" name="Freeform 58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5" name="Freeform 59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6" name="Freeform 60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7" name="Freeform 61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8" name="Freeform 62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39" name="Freeform 63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40" name="Freeform 64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3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3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3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3420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611331" name="Text Box 3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611332" name="Group 4"/>
          <p:cNvGrpSpPr>
            <a:grpSpLocks/>
          </p:cNvGrpSpPr>
          <p:nvPr/>
        </p:nvGrpSpPr>
        <p:grpSpPr bwMode="auto">
          <a:xfrm>
            <a:off x="533400" y="3352800"/>
            <a:ext cx="1181100" cy="1066800"/>
            <a:chOff x="1224" y="2539"/>
            <a:chExt cx="2280" cy="1785"/>
          </a:xfrm>
        </p:grpSpPr>
        <p:sp>
          <p:nvSpPr>
            <p:cNvPr id="611333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1334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611335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1336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37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38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39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40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41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11342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11343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44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345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1346" name="Text Box 18"/>
          <p:cNvSpPr txBox="1">
            <a:spLocks noChangeArrowheads="1"/>
          </p:cNvSpPr>
          <p:nvPr/>
        </p:nvSpPr>
        <p:spPr bwMode="auto">
          <a:xfrm>
            <a:off x="1905000" y="3489325"/>
            <a:ext cx="541972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We have read in the first </a:t>
            </a:r>
            <a:r>
              <a:rPr lang="en-US" altLang="x-none"/>
              <a:t>i</a:t>
            </a:r>
            <a:r>
              <a:rPr lang="en-US" altLang="x-none" i="0"/>
              <a:t> objects.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We have a solution for each. </a:t>
            </a:r>
          </a:p>
        </p:txBody>
      </p:sp>
      <p:grpSp>
        <p:nvGrpSpPr>
          <p:cNvPr id="611347" name="Group 19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611348" name="Oval 20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49" name="Oval 21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0" name="Oval 22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1" name="Oval 23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2" name="Oval 24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3" name="Oval 25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4" name="Oval 26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5" name="Oval 27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6" name="Oval 28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7" name="Oval 29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8" name="Oval 30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59" name="Oval 31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0" name="Oval 32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1" name="Oval 33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2" name="Oval 34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3" name="Oval 35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4" name="Oval 36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1365" name="Group 37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611366" name="Oval 3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7" name="Oval 3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8" name="Oval 4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69" name="Oval 4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0" name="Oval 4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1" name="Oval 4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1372" name="Group 44"/>
          <p:cNvGrpSpPr>
            <a:grpSpLocks/>
          </p:cNvGrpSpPr>
          <p:nvPr/>
        </p:nvGrpSpPr>
        <p:grpSpPr bwMode="auto">
          <a:xfrm>
            <a:off x="1219200" y="2159000"/>
            <a:ext cx="2209800" cy="736600"/>
            <a:chOff x="768" y="1360"/>
            <a:chExt cx="1392" cy="464"/>
          </a:xfrm>
        </p:grpSpPr>
        <p:sp>
          <p:nvSpPr>
            <p:cNvPr id="611373" name="AutoShape 45"/>
            <p:cNvSpPr>
              <a:spLocks noChangeArrowheads="1"/>
            </p:cNvSpPr>
            <p:nvPr/>
          </p:nvSpPr>
          <p:spPr bwMode="auto">
            <a:xfrm>
              <a:off x="792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4" name="Oval 46"/>
            <p:cNvSpPr>
              <a:spLocks noChangeArrowheads="1"/>
            </p:cNvSpPr>
            <p:nvPr/>
          </p:nvSpPr>
          <p:spPr bwMode="auto">
            <a:xfrm>
              <a:off x="76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5" name="Oval 47"/>
            <p:cNvSpPr>
              <a:spLocks noChangeArrowheads="1"/>
            </p:cNvSpPr>
            <p:nvPr/>
          </p:nvSpPr>
          <p:spPr bwMode="auto">
            <a:xfrm>
              <a:off x="100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6" name="Oval 48"/>
            <p:cNvSpPr>
              <a:spLocks noChangeArrowheads="1"/>
            </p:cNvSpPr>
            <p:nvPr/>
          </p:nvSpPr>
          <p:spPr bwMode="auto">
            <a:xfrm>
              <a:off x="124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7" name="Oval 49"/>
            <p:cNvSpPr>
              <a:spLocks noChangeArrowheads="1"/>
            </p:cNvSpPr>
            <p:nvPr/>
          </p:nvSpPr>
          <p:spPr bwMode="auto">
            <a:xfrm>
              <a:off x="148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8" name="Oval 50"/>
            <p:cNvSpPr>
              <a:spLocks noChangeArrowheads="1"/>
            </p:cNvSpPr>
            <p:nvPr/>
          </p:nvSpPr>
          <p:spPr bwMode="auto">
            <a:xfrm>
              <a:off x="172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79" name="Oval 51"/>
            <p:cNvSpPr>
              <a:spLocks noChangeArrowheads="1"/>
            </p:cNvSpPr>
            <p:nvPr/>
          </p:nvSpPr>
          <p:spPr bwMode="auto">
            <a:xfrm>
              <a:off x="1968" y="1632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80" name="AutoShape 52"/>
            <p:cNvSpPr>
              <a:spLocks noChangeArrowheads="1"/>
            </p:cNvSpPr>
            <p:nvPr/>
          </p:nvSpPr>
          <p:spPr bwMode="auto">
            <a:xfrm>
              <a:off x="1024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81" name="AutoShape 53"/>
            <p:cNvSpPr>
              <a:spLocks noChangeArrowheads="1"/>
            </p:cNvSpPr>
            <p:nvPr/>
          </p:nvSpPr>
          <p:spPr bwMode="auto">
            <a:xfrm>
              <a:off x="1264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82" name="AutoShape 54"/>
            <p:cNvSpPr>
              <a:spLocks noChangeArrowheads="1"/>
            </p:cNvSpPr>
            <p:nvPr/>
          </p:nvSpPr>
          <p:spPr bwMode="auto">
            <a:xfrm>
              <a:off x="1504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83" name="AutoShape 55"/>
            <p:cNvSpPr>
              <a:spLocks noChangeArrowheads="1"/>
            </p:cNvSpPr>
            <p:nvPr/>
          </p:nvSpPr>
          <p:spPr bwMode="auto">
            <a:xfrm>
              <a:off x="1744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384" name="AutoShape 56"/>
            <p:cNvSpPr>
              <a:spLocks noChangeArrowheads="1"/>
            </p:cNvSpPr>
            <p:nvPr/>
          </p:nvSpPr>
          <p:spPr bwMode="auto">
            <a:xfrm>
              <a:off x="1984" y="1360"/>
              <a:ext cx="144" cy="192"/>
            </a:xfrm>
            <a:prstGeom prst="downArrow">
              <a:avLst>
                <a:gd name="adj1" fmla="val 50000"/>
                <a:gd name="adj2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1398" name="Group 70"/>
          <p:cNvGrpSpPr>
            <a:grpSpLocks/>
          </p:cNvGrpSpPr>
          <p:nvPr/>
        </p:nvGrpSpPr>
        <p:grpSpPr bwMode="auto">
          <a:xfrm>
            <a:off x="1066800" y="1905000"/>
            <a:ext cx="2590800" cy="1295400"/>
            <a:chOff x="672" y="1200"/>
            <a:chExt cx="1632" cy="816"/>
          </a:xfrm>
        </p:grpSpPr>
        <p:sp>
          <p:nvSpPr>
            <p:cNvPr id="611399" name="Line 71"/>
            <p:cNvSpPr>
              <a:spLocks noChangeShapeType="1"/>
            </p:cNvSpPr>
            <p:nvPr/>
          </p:nvSpPr>
          <p:spPr bwMode="auto">
            <a:xfrm>
              <a:off x="672" y="1248"/>
              <a:ext cx="1632" cy="72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400" name="Line 72"/>
            <p:cNvSpPr>
              <a:spLocks noChangeShapeType="1"/>
            </p:cNvSpPr>
            <p:nvPr/>
          </p:nvSpPr>
          <p:spPr bwMode="auto">
            <a:xfrm flipV="1">
              <a:off x="672" y="1200"/>
              <a:ext cx="1392" cy="816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1402" name="Group 74"/>
          <p:cNvGrpSpPr>
            <a:grpSpLocks/>
          </p:cNvGrpSpPr>
          <p:nvPr/>
        </p:nvGrpSpPr>
        <p:grpSpPr bwMode="auto">
          <a:xfrm>
            <a:off x="990600" y="2209800"/>
            <a:ext cx="2819400" cy="787400"/>
            <a:chOff x="576" y="1392"/>
            <a:chExt cx="1776" cy="496"/>
          </a:xfrm>
        </p:grpSpPr>
        <p:sp>
          <p:nvSpPr>
            <p:cNvPr id="611403" name="Rectangle 75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611404" name="AutoShape 76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1406" name="Text Box 78"/>
          <p:cNvSpPr txBox="1">
            <a:spLocks noChangeArrowheads="1"/>
          </p:cNvSpPr>
          <p:nvPr/>
        </p:nvSpPr>
        <p:spPr bwMode="auto">
          <a:xfrm>
            <a:off x="1905000" y="2971800"/>
            <a:ext cx="4325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student midterm answer:</a:t>
            </a:r>
          </a:p>
        </p:txBody>
      </p:sp>
      <p:sp>
        <p:nvSpPr>
          <p:cNvPr id="611385" name="Text Box 57"/>
          <p:cNvSpPr txBox="1">
            <a:spLocks noChangeArrowheads="1"/>
          </p:cNvSpPr>
          <p:nvPr/>
        </p:nvSpPr>
        <p:spPr bwMode="auto">
          <a:xfrm>
            <a:off x="1978025" y="5148263"/>
            <a:ext cx="71040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Each object does not need a separate solution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The input as a whole needs a solution.</a:t>
            </a:r>
          </a:p>
        </p:txBody>
      </p:sp>
      <p:grpSp>
        <p:nvGrpSpPr>
          <p:cNvPr id="611409" name="Group 81"/>
          <p:cNvGrpSpPr>
            <a:grpSpLocks/>
          </p:cNvGrpSpPr>
          <p:nvPr/>
        </p:nvGrpSpPr>
        <p:grpSpPr bwMode="auto">
          <a:xfrm>
            <a:off x="762000" y="4876800"/>
            <a:ext cx="990600" cy="1371600"/>
            <a:chOff x="2065" y="1551"/>
            <a:chExt cx="1628" cy="1988"/>
          </a:xfrm>
        </p:grpSpPr>
        <p:sp>
          <p:nvSpPr>
            <p:cNvPr id="611410" name="Freeform 82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1" name="Freeform 83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2" name="Freeform 84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3" name="Freeform 85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4" name="Freeform 86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5" name="Freeform 87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6" name="Freeform 88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7" name="Freeform 89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8" name="Freeform 90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19" name="Freeform 91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0" name="Freeform 92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1" name="Freeform 93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2" name="Freeform 94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3" name="Freeform 95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4" name="Freeform 96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5" name="Freeform 97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426" name="Freeform 98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1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1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1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1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1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1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1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1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13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13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1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1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1346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Input 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616451" name="Text Box 3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input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616452" name="Group 4"/>
          <p:cNvGrpSpPr>
            <a:grpSpLocks/>
          </p:cNvGrpSpPr>
          <p:nvPr/>
        </p:nvGrpSpPr>
        <p:grpSpPr bwMode="auto">
          <a:xfrm>
            <a:off x="533400" y="3352800"/>
            <a:ext cx="1181100" cy="1066800"/>
            <a:chOff x="1224" y="2539"/>
            <a:chExt cx="2280" cy="1785"/>
          </a:xfrm>
        </p:grpSpPr>
        <p:sp>
          <p:nvSpPr>
            <p:cNvPr id="616453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6454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616455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6456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57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58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59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0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1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16462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16463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4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5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6466" name="Text Box 18"/>
          <p:cNvSpPr txBox="1">
            <a:spLocks noChangeArrowheads="1"/>
          </p:cNvSpPr>
          <p:nvPr/>
        </p:nvSpPr>
        <p:spPr bwMode="auto">
          <a:xfrm>
            <a:off x="1905000" y="2971800"/>
            <a:ext cx="4325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student midterm answer:</a:t>
            </a:r>
          </a:p>
        </p:txBody>
      </p:sp>
      <p:grpSp>
        <p:nvGrpSpPr>
          <p:cNvPr id="616467" name="Group 19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616468" name="Oval 20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69" name="Oval 21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0" name="Oval 22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1" name="Oval 23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2" name="Oval 24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3" name="Oval 25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4" name="Oval 26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5" name="Oval 27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6" name="Oval 28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7" name="Oval 29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8" name="Oval 30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79" name="Oval 31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0" name="Oval 32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1" name="Oval 33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2" name="Oval 34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3" name="Oval 35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4" name="Oval 36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6485" name="Group 37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616486" name="Oval 38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7" name="Oval 39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8" name="Oval 40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89" name="Oval 41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90" name="Oval 42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491" name="Oval 43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6513" name="Text Box 65"/>
          <p:cNvSpPr txBox="1">
            <a:spLocks noChangeArrowheads="1"/>
          </p:cNvSpPr>
          <p:nvPr/>
        </p:nvSpPr>
        <p:spPr bwMode="auto">
          <a:xfrm>
            <a:off x="1847850" y="3517900"/>
            <a:ext cx="553402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We have a solution for the</a:t>
            </a:r>
            <a:br>
              <a:rPr lang="en-US" altLang="x-none" i="0"/>
            </a:br>
            <a:r>
              <a:rPr lang="en-US" altLang="x-none" i="0"/>
              <a:t>prefix consisting of elements [1..</a:t>
            </a:r>
            <a:r>
              <a:rPr lang="en-US" altLang="x-none"/>
              <a:t>i</a:t>
            </a:r>
            <a:r>
              <a:rPr lang="en-US" altLang="x-none" i="0"/>
              <a:t>].</a:t>
            </a:r>
          </a:p>
        </p:txBody>
      </p:sp>
      <p:grpSp>
        <p:nvGrpSpPr>
          <p:cNvPr id="616514" name="Group 66"/>
          <p:cNvGrpSpPr>
            <a:grpSpLocks/>
          </p:cNvGrpSpPr>
          <p:nvPr/>
        </p:nvGrpSpPr>
        <p:grpSpPr bwMode="auto">
          <a:xfrm>
            <a:off x="3157538" y="5346700"/>
            <a:ext cx="1109662" cy="1435100"/>
            <a:chOff x="2641" y="1488"/>
            <a:chExt cx="2655" cy="2488"/>
          </a:xfrm>
        </p:grpSpPr>
        <p:grpSp>
          <p:nvGrpSpPr>
            <p:cNvPr id="616515" name="Group 67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616516" name="Freeform 68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17" name="Freeform 69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18" name="Freeform 70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19" name="Freeform 71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20" name="Freeform 72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21" name="Freeform 73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6522" name="Group 74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616523" name="Freeform 75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24" name="Freeform 76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25" name="Freeform 77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16526" name="Rectangle 78"/>
          <p:cNvSpPr>
            <a:spLocks noChangeArrowheads="1"/>
          </p:cNvSpPr>
          <p:nvPr/>
        </p:nvSpPr>
        <p:spPr bwMode="auto">
          <a:xfrm>
            <a:off x="1854200" y="4645025"/>
            <a:ext cx="54927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(plus some additional information)</a:t>
            </a:r>
          </a:p>
        </p:txBody>
      </p:sp>
      <p:grpSp>
        <p:nvGrpSpPr>
          <p:cNvPr id="616527" name="Group 79"/>
          <p:cNvGrpSpPr>
            <a:grpSpLocks/>
          </p:cNvGrpSpPr>
          <p:nvPr/>
        </p:nvGrpSpPr>
        <p:grpSpPr bwMode="auto">
          <a:xfrm>
            <a:off x="990600" y="2209800"/>
            <a:ext cx="2819400" cy="787400"/>
            <a:chOff x="576" y="1392"/>
            <a:chExt cx="1776" cy="496"/>
          </a:xfrm>
        </p:grpSpPr>
        <p:sp>
          <p:nvSpPr>
            <p:cNvPr id="616528" name="Rectangle 80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i="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616529" name="AutoShape 81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6530" name="Group 82"/>
          <p:cNvGrpSpPr>
            <a:grpSpLocks/>
          </p:cNvGrpSpPr>
          <p:nvPr/>
        </p:nvGrpSpPr>
        <p:grpSpPr bwMode="auto">
          <a:xfrm>
            <a:off x="3328988" y="2187575"/>
            <a:ext cx="1547812" cy="708025"/>
            <a:chOff x="2080" y="1728"/>
            <a:chExt cx="975" cy="446"/>
          </a:xfrm>
        </p:grpSpPr>
        <p:sp>
          <p:nvSpPr>
            <p:cNvPr id="616531" name="Freeform 83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532" name="Text Box 84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bg2"/>
                  </a:solidFill>
                </a:rPr>
                <a:t>Extra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6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6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6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6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6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6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6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6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6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6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513" grpId="0"/>
      <p:bldP spid="616526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Longest Block of Ones</a:t>
            </a:r>
          </a:p>
        </p:txBody>
      </p:sp>
      <p:sp>
        <p:nvSpPr>
          <p:cNvPr id="376836" name="AutoShape 4"/>
          <p:cNvSpPr>
            <a:spLocks/>
          </p:cNvSpPr>
          <p:nvPr/>
        </p:nvSpPr>
        <p:spPr bwMode="auto">
          <a:xfrm rot="-5400000">
            <a:off x="4838700" y="1806575"/>
            <a:ext cx="228600" cy="914400"/>
          </a:xfrm>
          <a:prstGeom prst="leftBrace">
            <a:avLst>
              <a:gd name="adj1" fmla="val 33333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6837" name="Text Box 5"/>
          <p:cNvSpPr txBox="1">
            <a:spLocks noChangeArrowheads="1"/>
          </p:cNvSpPr>
          <p:nvPr/>
        </p:nvSpPr>
        <p:spPr bwMode="auto">
          <a:xfrm>
            <a:off x="587375" y="2481263"/>
            <a:ext cx="77501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 reads the digits one at a time and remembers </a:t>
            </a:r>
            <a:br>
              <a:rPr lang="en-US" altLang="x-none" i="0"/>
            </a:br>
            <a:r>
              <a:rPr lang="en-US" altLang="x-none" i="0"/>
              <a:t>enough about what read so that it does not need</a:t>
            </a:r>
            <a:br>
              <a:rPr lang="en-US" altLang="x-none" i="0"/>
            </a:br>
            <a:r>
              <a:rPr lang="en-US" altLang="x-none" i="0"/>
              <a:t>to reread anything. (i.e. a DFA)</a:t>
            </a:r>
          </a:p>
        </p:txBody>
      </p:sp>
      <p:sp>
        <p:nvSpPr>
          <p:cNvPr id="376838" name="Text Box 6"/>
          <p:cNvSpPr txBox="1">
            <a:spLocks noChangeArrowheads="1"/>
          </p:cNvSpPr>
          <p:nvPr/>
        </p:nvSpPr>
        <p:spPr bwMode="auto">
          <a:xfrm>
            <a:off x="1530350" y="1676400"/>
            <a:ext cx="5708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rgbClr val="CC00CC"/>
                </a:solidFill>
              </a:rPr>
              <a:t>00101111001100011111000011001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6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6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6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6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36" grpId="0" animBg="1"/>
      <p:bldP spid="376837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Longest Block of Ones</a:t>
            </a:r>
          </a:p>
        </p:txBody>
      </p:sp>
      <p:sp>
        <p:nvSpPr>
          <p:cNvPr id="375812" name="Text Box 4"/>
          <p:cNvSpPr txBox="1">
            <a:spLocks noChangeArrowheads="1"/>
          </p:cNvSpPr>
          <p:nvPr/>
        </p:nvSpPr>
        <p:spPr bwMode="auto">
          <a:xfrm>
            <a:off x="1530350" y="1676400"/>
            <a:ext cx="3422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rgbClr val="CC00CC"/>
                </a:solidFill>
              </a:rPr>
              <a:t>00101111001100011</a:t>
            </a:r>
          </a:p>
        </p:txBody>
      </p:sp>
      <p:sp>
        <p:nvSpPr>
          <p:cNvPr id="375816" name="Text Box 8"/>
          <p:cNvSpPr txBox="1">
            <a:spLocks noChangeArrowheads="1"/>
          </p:cNvSpPr>
          <p:nvPr/>
        </p:nvSpPr>
        <p:spPr bwMode="auto">
          <a:xfrm>
            <a:off x="1957388" y="2590800"/>
            <a:ext cx="44434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When it has read this much,</a:t>
            </a:r>
            <a:br>
              <a:rPr lang="en-US" altLang="x-none" i="0"/>
            </a:br>
            <a:r>
              <a:rPr lang="en-US" altLang="x-none" i="0"/>
              <a:t>what does it remember?</a:t>
            </a:r>
          </a:p>
        </p:txBody>
      </p:sp>
      <p:grpSp>
        <p:nvGrpSpPr>
          <p:cNvPr id="375817" name="Group 9"/>
          <p:cNvGrpSpPr>
            <a:grpSpLocks/>
          </p:cNvGrpSpPr>
          <p:nvPr/>
        </p:nvGrpSpPr>
        <p:grpSpPr bwMode="auto">
          <a:xfrm>
            <a:off x="533400" y="2667000"/>
            <a:ext cx="1181100" cy="1066800"/>
            <a:chOff x="1224" y="2539"/>
            <a:chExt cx="2280" cy="1785"/>
          </a:xfrm>
        </p:grpSpPr>
        <p:sp>
          <p:nvSpPr>
            <p:cNvPr id="375818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5819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75820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75821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2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3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4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5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6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5827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75828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9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30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75832" name="Group 24"/>
          <p:cNvGrpSpPr>
            <a:grpSpLocks/>
          </p:cNvGrpSpPr>
          <p:nvPr/>
        </p:nvGrpSpPr>
        <p:grpSpPr bwMode="auto">
          <a:xfrm>
            <a:off x="2438400" y="2149475"/>
            <a:ext cx="3657600" cy="2100263"/>
            <a:chOff x="1536" y="1354"/>
            <a:chExt cx="2304" cy="1323"/>
          </a:xfrm>
        </p:grpSpPr>
        <p:sp>
          <p:nvSpPr>
            <p:cNvPr id="375815" name="AutoShape 7"/>
            <p:cNvSpPr>
              <a:spLocks/>
            </p:cNvSpPr>
            <p:nvPr/>
          </p:nvSpPr>
          <p:spPr bwMode="auto">
            <a:xfrm rot="-5400000">
              <a:off x="1685" y="1205"/>
              <a:ext cx="134" cy="432"/>
            </a:xfrm>
            <a:prstGeom prst="leftBrace">
              <a:avLst>
                <a:gd name="adj1" fmla="val 26866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5831" name="Text Box 23"/>
            <p:cNvSpPr txBox="1">
              <a:spLocks noChangeArrowheads="1"/>
            </p:cNvSpPr>
            <p:nvPr/>
          </p:nvSpPr>
          <p:spPr bwMode="auto">
            <a:xfrm>
              <a:off x="1665" y="2331"/>
              <a:ext cx="2175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en-US" altLang="x-none" i="0"/>
                <a:t>Largest block so far.</a:t>
              </a:r>
            </a:p>
          </p:txBody>
        </p:sp>
      </p:grpSp>
      <p:grpSp>
        <p:nvGrpSpPr>
          <p:cNvPr id="375833" name="Group 25"/>
          <p:cNvGrpSpPr>
            <a:grpSpLocks noChangeAspect="1"/>
          </p:cNvGrpSpPr>
          <p:nvPr/>
        </p:nvGrpSpPr>
        <p:grpSpPr bwMode="auto">
          <a:xfrm rot="2360341">
            <a:off x="609600" y="5092700"/>
            <a:ext cx="1079500" cy="1079500"/>
            <a:chOff x="1224" y="1212"/>
            <a:chExt cx="3144" cy="3112"/>
          </a:xfrm>
        </p:grpSpPr>
        <p:sp>
          <p:nvSpPr>
            <p:cNvPr id="375834" name="Freeform 26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835" name="Freeform 27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5836" name="Group 28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375837" name="Freeform 2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38" name="Freeform 3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39" name="Freeform 3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40" name="Freeform 3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41" name="Freeform 3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42" name="Freeform 3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75843" name="Rectangle 35"/>
          <p:cNvSpPr>
            <a:spLocks noChangeArrowheads="1"/>
          </p:cNvSpPr>
          <p:nvPr/>
        </p:nvSpPr>
        <p:spPr bwMode="auto">
          <a:xfrm>
            <a:off x="47307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375844" name="Freeform 36"/>
          <p:cNvSpPr>
            <a:spLocks/>
          </p:cNvSpPr>
          <p:nvPr/>
        </p:nvSpPr>
        <p:spPr bwMode="auto">
          <a:xfrm>
            <a:off x="7924800" y="5638800"/>
            <a:ext cx="220663" cy="338138"/>
          </a:xfrm>
          <a:custGeom>
            <a:avLst/>
            <a:gdLst>
              <a:gd name="T0" fmla="*/ 0 w 139"/>
              <a:gd name="T1" fmla="*/ 95 h 213"/>
              <a:gd name="T2" fmla="*/ 36 w 139"/>
              <a:gd name="T3" fmla="*/ 213 h 213"/>
              <a:gd name="T4" fmla="*/ 139 w 139"/>
              <a:gd name="T5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5845" name="Rectangle 37"/>
          <p:cNvSpPr>
            <a:spLocks noChangeArrowheads="1"/>
          </p:cNvSpPr>
          <p:nvPr/>
        </p:nvSpPr>
        <p:spPr bwMode="auto">
          <a:xfrm>
            <a:off x="48831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375846" name="Freeform 38"/>
          <p:cNvSpPr>
            <a:spLocks/>
          </p:cNvSpPr>
          <p:nvPr/>
        </p:nvSpPr>
        <p:spPr bwMode="auto">
          <a:xfrm>
            <a:off x="8237538" y="5638800"/>
            <a:ext cx="220662" cy="338138"/>
          </a:xfrm>
          <a:custGeom>
            <a:avLst/>
            <a:gdLst>
              <a:gd name="T0" fmla="*/ 0 w 139"/>
              <a:gd name="T1" fmla="*/ 95 h 213"/>
              <a:gd name="T2" fmla="*/ 36 w 139"/>
              <a:gd name="T3" fmla="*/ 213 h 213"/>
              <a:gd name="T4" fmla="*/ 139 w 139"/>
              <a:gd name="T5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5847" name="Rectangle 39"/>
          <p:cNvSpPr>
            <a:spLocks noChangeArrowheads="1"/>
          </p:cNvSpPr>
          <p:nvPr/>
        </p:nvSpPr>
        <p:spPr bwMode="auto">
          <a:xfrm>
            <a:off x="50355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grpSp>
        <p:nvGrpSpPr>
          <p:cNvPr id="375852" name="Group 44"/>
          <p:cNvGrpSpPr>
            <a:grpSpLocks/>
          </p:cNvGrpSpPr>
          <p:nvPr/>
        </p:nvGrpSpPr>
        <p:grpSpPr bwMode="auto">
          <a:xfrm>
            <a:off x="8534400" y="5672138"/>
            <a:ext cx="152400" cy="304800"/>
            <a:chOff x="3936" y="2928"/>
            <a:chExt cx="96" cy="192"/>
          </a:xfrm>
        </p:grpSpPr>
        <p:sp>
          <p:nvSpPr>
            <p:cNvPr id="375849" name="Line 41"/>
            <p:cNvSpPr>
              <a:spLocks noChangeShapeType="1"/>
            </p:cNvSpPr>
            <p:nvPr/>
          </p:nvSpPr>
          <p:spPr bwMode="auto">
            <a:xfrm>
              <a:off x="3936" y="2928"/>
              <a:ext cx="96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5851" name="Line 43"/>
            <p:cNvSpPr>
              <a:spLocks noChangeShapeType="1"/>
            </p:cNvSpPr>
            <p:nvPr/>
          </p:nvSpPr>
          <p:spPr bwMode="auto">
            <a:xfrm flipH="1">
              <a:off x="3936" y="2928"/>
              <a:ext cx="96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75853" name="Text Box 45"/>
          <p:cNvSpPr txBox="1">
            <a:spLocks noChangeArrowheads="1"/>
          </p:cNvSpPr>
          <p:nvPr/>
        </p:nvSpPr>
        <p:spPr bwMode="auto">
          <a:xfrm>
            <a:off x="1965325" y="5029200"/>
            <a:ext cx="580072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Read the next character &amp; </a:t>
            </a:r>
            <a:br>
              <a:rPr lang="en-US" altLang="x-none" i="0"/>
            </a:br>
            <a:r>
              <a:rPr lang="en-US" altLang="x-none" i="0"/>
              <a:t>re-determine the largest block so far.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5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5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5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5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5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5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5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5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5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5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5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5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5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5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5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5843" grpId="0"/>
      <p:bldP spid="375844" grpId="0" animBg="1"/>
      <p:bldP spid="375845" grpId="0"/>
      <p:bldP spid="375846" grpId="0" animBg="1"/>
      <p:bldP spid="375847" grpId="0"/>
      <p:bldP spid="375853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Longest Block of Ones</a:t>
            </a:r>
          </a:p>
        </p:txBody>
      </p:sp>
      <p:sp>
        <p:nvSpPr>
          <p:cNvPr id="377859" name="Text Box 3"/>
          <p:cNvSpPr txBox="1">
            <a:spLocks noChangeArrowheads="1"/>
          </p:cNvSpPr>
          <p:nvPr/>
        </p:nvSpPr>
        <p:spPr bwMode="auto">
          <a:xfrm>
            <a:off x="1530350" y="1676400"/>
            <a:ext cx="3422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rgbClr val="CC00CC"/>
                </a:solidFill>
              </a:rPr>
              <a:t>00101111001100011</a:t>
            </a:r>
          </a:p>
        </p:txBody>
      </p:sp>
      <p:sp>
        <p:nvSpPr>
          <p:cNvPr id="377860" name="Text Box 4"/>
          <p:cNvSpPr txBox="1">
            <a:spLocks noChangeArrowheads="1"/>
          </p:cNvSpPr>
          <p:nvPr/>
        </p:nvSpPr>
        <p:spPr bwMode="auto">
          <a:xfrm>
            <a:off x="1957388" y="2590800"/>
            <a:ext cx="44434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When it has read this much,</a:t>
            </a:r>
            <a:br>
              <a:rPr lang="en-US" altLang="x-none" i="0"/>
            </a:br>
            <a:r>
              <a:rPr lang="en-US" altLang="x-none" i="0"/>
              <a:t>what does it remember?</a:t>
            </a:r>
          </a:p>
        </p:txBody>
      </p:sp>
      <p:grpSp>
        <p:nvGrpSpPr>
          <p:cNvPr id="377861" name="Group 5"/>
          <p:cNvGrpSpPr>
            <a:grpSpLocks/>
          </p:cNvGrpSpPr>
          <p:nvPr/>
        </p:nvGrpSpPr>
        <p:grpSpPr bwMode="auto">
          <a:xfrm>
            <a:off x="533400" y="2667000"/>
            <a:ext cx="1181100" cy="1066800"/>
            <a:chOff x="1224" y="2539"/>
            <a:chExt cx="2280" cy="1785"/>
          </a:xfrm>
        </p:grpSpPr>
        <p:sp>
          <p:nvSpPr>
            <p:cNvPr id="377862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7863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77864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77865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66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67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68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69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70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7871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77872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73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74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77876" name="AutoShape 20"/>
          <p:cNvSpPr>
            <a:spLocks/>
          </p:cNvSpPr>
          <p:nvPr/>
        </p:nvSpPr>
        <p:spPr bwMode="auto">
          <a:xfrm rot="-5400000">
            <a:off x="2674937" y="1912938"/>
            <a:ext cx="212725" cy="685800"/>
          </a:xfrm>
          <a:prstGeom prst="leftBrace">
            <a:avLst>
              <a:gd name="adj1" fmla="val 26866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877" name="Text Box 21"/>
          <p:cNvSpPr txBox="1">
            <a:spLocks noChangeArrowheads="1"/>
          </p:cNvSpPr>
          <p:nvPr/>
        </p:nvSpPr>
        <p:spPr bwMode="auto">
          <a:xfrm>
            <a:off x="2643188" y="3700463"/>
            <a:ext cx="34528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Largest block so far.</a:t>
            </a:r>
          </a:p>
        </p:txBody>
      </p:sp>
      <p:sp>
        <p:nvSpPr>
          <p:cNvPr id="377888" name="Rectangle 32"/>
          <p:cNvSpPr>
            <a:spLocks noChangeArrowheads="1"/>
          </p:cNvSpPr>
          <p:nvPr/>
        </p:nvSpPr>
        <p:spPr bwMode="auto">
          <a:xfrm>
            <a:off x="47307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377889" name="Freeform 33"/>
          <p:cNvSpPr>
            <a:spLocks/>
          </p:cNvSpPr>
          <p:nvPr/>
        </p:nvSpPr>
        <p:spPr bwMode="auto">
          <a:xfrm>
            <a:off x="7924800" y="5638800"/>
            <a:ext cx="220663" cy="338138"/>
          </a:xfrm>
          <a:custGeom>
            <a:avLst/>
            <a:gdLst>
              <a:gd name="T0" fmla="*/ 0 w 139"/>
              <a:gd name="T1" fmla="*/ 95 h 213"/>
              <a:gd name="T2" fmla="*/ 36 w 139"/>
              <a:gd name="T3" fmla="*/ 213 h 213"/>
              <a:gd name="T4" fmla="*/ 139 w 139"/>
              <a:gd name="T5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7890" name="Rectangle 34"/>
          <p:cNvSpPr>
            <a:spLocks noChangeArrowheads="1"/>
          </p:cNvSpPr>
          <p:nvPr/>
        </p:nvSpPr>
        <p:spPr bwMode="auto">
          <a:xfrm>
            <a:off x="48831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377891" name="Freeform 35"/>
          <p:cNvSpPr>
            <a:spLocks/>
          </p:cNvSpPr>
          <p:nvPr/>
        </p:nvSpPr>
        <p:spPr bwMode="auto">
          <a:xfrm>
            <a:off x="8237538" y="5638800"/>
            <a:ext cx="220662" cy="338138"/>
          </a:xfrm>
          <a:custGeom>
            <a:avLst/>
            <a:gdLst>
              <a:gd name="T0" fmla="*/ 0 w 139"/>
              <a:gd name="T1" fmla="*/ 95 h 213"/>
              <a:gd name="T2" fmla="*/ 36 w 139"/>
              <a:gd name="T3" fmla="*/ 213 h 213"/>
              <a:gd name="T4" fmla="*/ 139 w 139"/>
              <a:gd name="T5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7892" name="Rectangle 36"/>
          <p:cNvSpPr>
            <a:spLocks noChangeArrowheads="1"/>
          </p:cNvSpPr>
          <p:nvPr/>
        </p:nvSpPr>
        <p:spPr bwMode="auto">
          <a:xfrm>
            <a:off x="5035550" y="1676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rgbClr val="CC00CC"/>
                </a:solidFill>
              </a:rPr>
              <a:t>1</a:t>
            </a:r>
          </a:p>
        </p:txBody>
      </p:sp>
      <p:grpSp>
        <p:nvGrpSpPr>
          <p:cNvPr id="377899" name="Group 43"/>
          <p:cNvGrpSpPr>
            <a:grpSpLocks/>
          </p:cNvGrpSpPr>
          <p:nvPr/>
        </p:nvGrpSpPr>
        <p:grpSpPr bwMode="auto">
          <a:xfrm>
            <a:off x="609600" y="5029200"/>
            <a:ext cx="7061200" cy="1463675"/>
            <a:chOff x="384" y="3168"/>
            <a:chExt cx="4448" cy="922"/>
          </a:xfrm>
        </p:grpSpPr>
        <p:grpSp>
          <p:nvGrpSpPr>
            <p:cNvPr id="377878" name="Group 22"/>
            <p:cNvGrpSpPr>
              <a:grpSpLocks noChangeAspect="1"/>
            </p:cNvGrpSpPr>
            <p:nvPr/>
          </p:nvGrpSpPr>
          <p:grpSpPr bwMode="auto">
            <a:xfrm rot="2360341">
              <a:off x="384" y="3208"/>
              <a:ext cx="680" cy="680"/>
              <a:chOff x="1224" y="1212"/>
              <a:chExt cx="3144" cy="3112"/>
            </a:xfrm>
          </p:grpSpPr>
          <p:sp>
            <p:nvSpPr>
              <p:cNvPr id="377879" name="Freeform 23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80" name="Freeform 24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77881" name="Group 25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377882" name="Freeform 2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3" name="Freeform 2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4" name="Freeform 2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5" name="Freeform 2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6" name="Freeform 3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7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77896" name="Text Box 40"/>
            <p:cNvSpPr txBox="1">
              <a:spLocks noChangeArrowheads="1"/>
            </p:cNvSpPr>
            <p:nvPr/>
          </p:nvSpPr>
          <p:spPr bwMode="auto">
            <a:xfrm>
              <a:off x="1238" y="3168"/>
              <a:ext cx="3594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Read the next character &amp; </a:t>
              </a:r>
              <a:br>
                <a:rPr lang="en-US" altLang="x-none" i="0"/>
              </a:br>
              <a:r>
                <a:rPr lang="en-US" altLang="x-none" i="0"/>
                <a:t>re-determine the largest block so far</a:t>
              </a:r>
              <a:br>
                <a:rPr lang="en-US" altLang="x-none" i="0"/>
              </a:br>
              <a:r>
                <a:rPr lang="en-US" altLang="x-none" i="0"/>
                <a:t>&amp; current largest.</a:t>
              </a:r>
            </a:p>
          </p:txBody>
        </p:sp>
      </p:grpSp>
      <p:sp>
        <p:nvSpPr>
          <p:cNvPr id="377897" name="Rectangle 41"/>
          <p:cNvSpPr>
            <a:spLocks noChangeArrowheads="1"/>
          </p:cNvSpPr>
          <p:nvPr/>
        </p:nvSpPr>
        <p:spPr bwMode="auto">
          <a:xfrm>
            <a:off x="2633663" y="4175125"/>
            <a:ext cx="3676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Largest current block.</a:t>
            </a:r>
          </a:p>
        </p:txBody>
      </p:sp>
      <p:sp>
        <p:nvSpPr>
          <p:cNvPr id="377898" name="AutoShape 42"/>
          <p:cNvSpPr>
            <a:spLocks/>
          </p:cNvSpPr>
          <p:nvPr/>
        </p:nvSpPr>
        <p:spPr bwMode="auto">
          <a:xfrm rot="-5400000">
            <a:off x="4572000" y="2071688"/>
            <a:ext cx="152400" cy="304800"/>
          </a:xfrm>
          <a:prstGeom prst="leftBrace">
            <a:avLst>
              <a:gd name="adj1" fmla="val 16667"/>
              <a:gd name="adj2" fmla="val 50000"/>
            </a:avLst>
          </a:prstGeom>
          <a:noFill/>
          <a:ln w="2540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900" name="AutoShape 44"/>
          <p:cNvSpPr>
            <a:spLocks/>
          </p:cNvSpPr>
          <p:nvPr/>
        </p:nvSpPr>
        <p:spPr bwMode="auto">
          <a:xfrm rot="-5400000">
            <a:off x="4648200" y="1981200"/>
            <a:ext cx="152400" cy="457200"/>
          </a:xfrm>
          <a:prstGeom prst="leftBrace">
            <a:avLst>
              <a:gd name="adj1" fmla="val 25000"/>
              <a:gd name="adj2" fmla="val 50000"/>
            </a:avLst>
          </a:prstGeom>
          <a:noFill/>
          <a:ln w="2540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901" name="AutoShape 45"/>
          <p:cNvSpPr>
            <a:spLocks/>
          </p:cNvSpPr>
          <p:nvPr/>
        </p:nvSpPr>
        <p:spPr bwMode="auto">
          <a:xfrm rot="-5400000">
            <a:off x="4724400" y="1905000"/>
            <a:ext cx="152400" cy="609600"/>
          </a:xfrm>
          <a:prstGeom prst="leftBrace">
            <a:avLst>
              <a:gd name="adj1" fmla="val 33333"/>
              <a:gd name="adj2" fmla="val 50000"/>
            </a:avLst>
          </a:prstGeom>
          <a:noFill/>
          <a:ln w="2540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902" name="AutoShape 46"/>
          <p:cNvSpPr>
            <a:spLocks/>
          </p:cNvSpPr>
          <p:nvPr/>
        </p:nvSpPr>
        <p:spPr bwMode="auto">
          <a:xfrm rot="-5400000">
            <a:off x="4800600" y="1828800"/>
            <a:ext cx="152400" cy="762000"/>
          </a:xfrm>
          <a:prstGeom prst="leftBrace">
            <a:avLst>
              <a:gd name="adj1" fmla="val 41667"/>
              <a:gd name="adj2" fmla="val 50000"/>
            </a:avLst>
          </a:prstGeom>
          <a:noFill/>
          <a:ln w="2540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903" name="AutoShape 47"/>
          <p:cNvSpPr>
            <a:spLocks/>
          </p:cNvSpPr>
          <p:nvPr/>
        </p:nvSpPr>
        <p:spPr bwMode="auto">
          <a:xfrm rot="-5400000">
            <a:off x="4800600" y="1981200"/>
            <a:ext cx="228600" cy="838200"/>
          </a:xfrm>
          <a:prstGeom prst="leftBrace">
            <a:avLst>
              <a:gd name="adj1" fmla="val 30556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77904" name="Freeform 48"/>
          <p:cNvSpPr>
            <a:spLocks/>
          </p:cNvSpPr>
          <p:nvPr/>
        </p:nvSpPr>
        <p:spPr bwMode="auto">
          <a:xfrm>
            <a:off x="8466138" y="5638800"/>
            <a:ext cx="220662" cy="338138"/>
          </a:xfrm>
          <a:custGeom>
            <a:avLst/>
            <a:gdLst>
              <a:gd name="T0" fmla="*/ 0 w 139"/>
              <a:gd name="T1" fmla="*/ 95 h 213"/>
              <a:gd name="T2" fmla="*/ 36 w 139"/>
              <a:gd name="T3" fmla="*/ 213 h 213"/>
              <a:gd name="T4" fmla="*/ 139 w 139"/>
              <a:gd name="T5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9" h="213">
                <a:moveTo>
                  <a:pt x="0" y="95"/>
                </a:moveTo>
                <a:lnTo>
                  <a:pt x="36" y="213"/>
                </a:lnTo>
                <a:lnTo>
                  <a:pt x="139" y="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7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7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7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7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7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7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7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7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7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7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7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78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78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7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7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7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7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7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7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7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7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778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3778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7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7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7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77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77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876" grpId="0" animBg="1"/>
      <p:bldP spid="377888" grpId="0"/>
      <p:bldP spid="377889" grpId="0" animBg="1"/>
      <p:bldP spid="377890" grpId="0"/>
      <p:bldP spid="377891" grpId="0" animBg="1"/>
      <p:bldP spid="377892" grpId="0"/>
      <p:bldP spid="377897" grpId="0"/>
      <p:bldP spid="377898" grpId="0" animBg="1"/>
      <p:bldP spid="377898" grpId="1" animBg="1"/>
      <p:bldP spid="377900" grpId="0" animBg="1"/>
      <p:bldP spid="377900" grpId="1" animBg="1"/>
      <p:bldP spid="377901" grpId="0" animBg="1"/>
      <p:bldP spid="377901" grpId="1" animBg="1"/>
      <p:bldP spid="377902" grpId="0" animBg="1"/>
      <p:bldP spid="377903" grpId="0" animBg="1"/>
      <p:bldP spid="377904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Typical Types of Loop Invariants</a:t>
            </a:r>
          </a:p>
        </p:txBody>
      </p:sp>
      <p:sp>
        <p:nvSpPr>
          <p:cNvPr id="47821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More of the input</a:t>
            </a:r>
          </a:p>
          <a:p>
            <a:r>
              <a:rPr lang="en-US" altLang="x-none"/>
              <a:t>More of the output</a:t>
            </a:r>
          </a:p>
          <a:p>
            <a:r>
              <a:rPr lang="en-US" altLang="x-none"/>
              <a:t>Narrowed the search space</a:t>
            </a:r>
          </a:p>
          <a:p>
            <a:r>
              <a:rPr lang="en-US" altLang="x-none"/>
              <a:t>Case Analysis</a:t>
            </a:r>
          </a:p>
          <a:p>
            <a:r>
              <a:rPr lang="en-US" altLang="x-none"/>
              <a:t>Work Done</a:t>
            </a:r>
          </a:p>
          <a:p>
            <a:endParaRPr lang="en-US" altLang="x-none"/>
          </a:p>
        </p:txBody>
      </p:sp>
      <p:sp>
        <p:nvSpPr>
          <p:cNvPr id="478212" name="Line 4"/>
          <p:cNvSpPr>
            <a:spLocks noChangeShapeType="1"/>
          </p:cNvSpPr>
          <p:nvPr/>
        </p:nvSpPr>
        <p:spPr bwMode="auto">
          <a:xfrm>
            <a:off x="381000" y="2895600"/>
            <a:ext cx="609600" cy="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12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More of the Output</a:t>
            </a:r>
            <a:br>
              <a:rPr lang="en-US" altLang="x-none" sz="4000"/>
            </a:br>
            <a:r>
              <a:rPr lang="en-US" altLang="x-none" sz="4000"/>
              <a:t>Loop Invariant</a:t>
            </a:r>
          </a:p>
        </p:txBody>
      </p:sp>
      <p:sp>
        <p:nvSpPr>
          <p:cNvPr id="479235" name="Text Box 3"/>
          <p:cNvSpPr txBox="1">
            <a:spLocks noChangeArrowheads="1"/>
          </p:cNvSpPr>
          <p:nvPr/>
        </p:nvSpPr>
        <p:spPr bwMode="auto">
          <a:xfrm>
            <a:off x="1127125" y="1000125"/>
            <a:ext cx="6569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output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objects</a:t>
            </a:r>
          </a:p>
        </p:txBody>
      </p:sp>
      <p:grpSp>
        <p:nvGrpSpPr>
          <p:cNvPr id="479236" name="Group 4"/>
          <p:cNvGrpSpPr>
            <a:grpSpLocks/>
          </p:cNvGrpSpPr>
          <p:nvPr/>
        </p:nvGrpSpPr>
        <p:grpSpPr bwMode="auto">
          <a:xfrm>
            <a:off x="1219200" y="1730375"/>
            <a:ext cx="6400800" cy="304800"/>
            <a:chOff x="768" y="1104"/>
            <a:chExt cx="4032" cy="192"/>
          </a:xfrm>
        </p:grpSpPr>
        <p:sp>
          <p:nvSpPr>
            <p:cNvPr id="479237" name="Oval 5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38" name="Oval 6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39" name="Oval 7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0" name="Oval 8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1" name="Oval 9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2" name="Oval 10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3" name="Oval 11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4" name="Oval 12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5" name="Oval 13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6" name="Oval 14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7" name="Oval 15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8" name="Oval 16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49" name="Oval 17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50" name="Oval 18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51" name="Oval 19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52" name="Oval 20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253" name="Oval 21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9254" name="Group 22"/>
          <p:cNvGrpSpPr>
            <a:grpSpLocks/>
          </p:cNvGrpSpPr>
          <p:nvPr/>
        </p:nvGrpSpPr>
        <p:grpSpPr bwMode="auto">
          <a:xfrm>
            <a:off x="685800" y="2362200"/>
            <a:ext cx="1181100" cy="1066800"/>
            <a:chOff x="1224" y="2539"/>
            <a:chExt cx="2280" cy="1785"/>
          </a:xfrm>
        </p:grpSpPr>
        <p:sp>
          <p:nvSpPr>
            <p:cNvPr id="479255" name="Freeform 23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9256" name="Group 24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79257" name="Group 25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79258" name="Freeform 26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59" name="Freeform 27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0" name="Freeform 28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1" name="Freeform 29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2" name="Freeform 30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3" name="Freeform 31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79264" name="Group 32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79265" name="Freeform 33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6" name="Freeform 34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7" name="Freeform 35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79268" name="Group 36"/>
          <p:cNvGrpSpPr>
            <a:grpSpLocks noChangeAspect="1"/>
          </p:cNvGrpSpPr>
          <p:nvPr/>
        </p:nvGrpSpPr>
        <p:grpSpPr bwMode="auto">
          <a:xfrm rot="2360341">
            <a:off x="609600" y="3886200"/>
            <a:ext cx="1079500" cy="1079500"/>
            <a:chOff x="1224" y="1212"/>
            <a:chExt cx="3144" cy="3112"/>
          </a:xfrm>
        </p:grpSpPr>
        <p:sp>
          <p:nvSpPr>
            <p:cNvPr id="479269" name="Freeform 3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70" name="Freeform 3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9271" name="Group 3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79272" name="Freeform 4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3" name="Freeform 4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4" name="Freeform 4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5" name="Freeform 4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6" name="Freeform 4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77" name="Freeform 4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9278" name="Text Box 46"/>
          <p:cNvSpPr txBox="1">
            <a:spLocks noChangeArrowheads="1"/>
          </p:cNvSpPr>
          <p:nvPr/>
        </p:nvSpPr>
        <p:spPr bwMode="auto">
          <a:xfrm>
            <a:off x="1981200" y="2574925"/>
            <a:ext cx="54816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 have produced the first </a:t>
            </a:r>
            <a:r>
              <a:rPr lang="en-US" altLang="x-none"/>
              <a:t>i</a:t>
            </a:r>
            <a:r>
              <a:rPr lang="en-US" altLang="x-none" i="0"/>
              <a:t> objects. </a:t>
            </a:r>
          </a:p>
        </p:txBody>
      </p:sp>
      <p:sp>
        <p:nvSpPr>
          <p:cNvPr id="479279" name="Text Box 47"/>
          <p:cNvSpPr txBox="1">
            <a:spLocks noChangeArrowheads="1"/>
          </p:cNvSpPr>
          <p:nvPr/>
        </p:nvSpPr>
        <p:spPr bwMode="auto">
          <a:xfrm>
            <a:off x="1981200" y="4038600"/>
            <a:ext cx="50593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Produce the </a:t>
            </a:r>
            <a:r>
              <a:rPr lang="en-US" altLang="x-none"/>
              <a:t>i</a:t>
            </a:r>
            <a:r>
              <a:rPr lang="en-US" altLang="x-none" i="0"/>
              <a:t>+1</a:t>
            </a:r>
            <a:r>
              <a:rPr lang="en-US" altLang="x-none" i="0" baseline="30000"/>
              <a:t>st</a:t>
            </a:r>
            <a:r>
              <a:rPr lang="en-US" altLang="x-none" i="0"/>
              <a:t> output object. </a:t>
            </a:r>
          </a:p>
        </p:txBody>
      </p:sp>
      <p:grpSp>
        <p:nvGrpSpPr>
          <p:cNvPr id="479280" name="Group 48"/>
          <p:cNvGrpSpPr>
            <a:grpSpLocks noChangeAspect="1"/>
          </p:cNvGrpSpPr>
          <p:nvPr/>
        </p:nvGrpSpPr>
        <p:grpSpPr bwMode="auto">
          <a:xfrm>
            <a:off x="4495800" y="5257800"/>
            <a:ext cx="1119188" cy="1169988"/>
            <a:chOff x="4641" y="2352"/>
            <a:chExt cx="735" cy="768"/>
          </a:xfrm>
        </p:grpSpPr>
        <p:sp>
          <p:nvSpPr>
            <p:cNvPr id="479281" name="Freeform 4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9282" name="Group 5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79283" name="AutoShape 5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9284" name="Line 5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9285" name="Oval 5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79286" name="Picture 5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79287" name="Group 5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479288" name="Freeform 5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89" name="Freeform 5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90" name="Freeform 5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91" name="Freeform 5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92" name="Freeform 6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93" name="Freeform 6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9294" name="Group 62"/>
          <p:cNvGrpSpPr>
            <a:grpSpLocks/>
          </p:cNvGrpSpPr>
          <p:nvPr/>
        </p:nvGrpSpPr>
        <p:grpSpPr bwMode="auto">
          <a:xfrm>
            <a:off x="457200" y="5334000"/>
            <a:ext cx="1219200" cy="1143000"/>
            <a:chOff x="528" y="3264"/>
            <a:chExt cx="907" cy="907"/>
          </a:xfrm>
        </p:grpSpPr>
        <p:grpSp>
          <p:nvGrpSpPr>
            <p:cNvPr id="479295" name="Group 63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479296" name="Freeform 6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9297" name="Group 65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479298" name="Freeform 66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99" name="Freeform 67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00" name="Freeform 68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01" name="Freeform 69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02" name="Freeform 70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03" name="Freeform 71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9304" name="AutoShape 7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9305" name="Line 7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9306" name="AutoShape 7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9307" name="Line 7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9308" name="Oval 7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9309" name="Group 77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479310" name="Group 7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79311" name="AutoShap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9312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9313" name="Line 81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14" name="Line 82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9315" name="Text Box 83"/>
          <p:cNvSpPr txBox="1">
            <a:spLocks noChangeArrowheads="1"/>
          </p:cNvSpPr>
          <p:nvPr/>
        </p:nvSpPr>
        <p:spPr bwMode="auto">
          <a:xfrm>
            <a:off x="1987550" y="5453063"/>
            <a:ext cx="12890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i</a:t>
            </a:r>
            <a:r>
              <a:rPr lang="en-US" altLang="x-none" i="0"/>
              <a:t> to </a:t>
            </a:r>
            <a:r>
              <a:rPr lang="en-US" altLang="x-none"/>
              <a:t>i</a:t>
            </a:r>
            <a:r>
              <a:rPr lang="en-US" altLang="x-none" i="0"/>
              <a:t>+1</a:t>
            </a:r>
          </a:p>
        </p:txBody>
      </p:sp>
      <p:sp>
        <p:nvSpPr>
          <p:cNvPr id="479316" name="Text Box 84"/>
          <p:cNvSpPr txBox="1">
            <a:spLocks noChangeArrowheads="1"/>
          </p:cNvSpPr>
          <p:nvPr/>
        </p:nvSpPr>
        <p:spPr bwMode="auto">
          <a:xfrm>
            <a:off x="5843588" y="5334000"/>
            <a:ext cx="27162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Done when </a:t>
            </a:r>
            <a:br>
              <a:rPr lang="en-US" altLang="x-none" i="0"/>
            </a:br>
            <a:r>
              <a:rPr lang="en-US" altLang="x-none" i="0"/>
              <a:t>output </a:t>
            </a:r>
            <a:r>
              <a:rPr lang="en-US" altLang="x-none"/>
              <a:t>n</a:t>
            </a:r>
            <a:r>
              <a:rPr lang="en-US" altLang="x-none" i="0"/>
              <a:t> objects.</a:t>
            </a:r>
          </a:p>
        </p:txBody>
      </p:sp>
      <p:grpSp>
        <p:nvGrpSpPr>
          <p:cNvPr id="479317" name="Group 85"/>
          <p:cNvGrpSpPr>
            <a:grpSpLocks/>
          </p:cNvGrpSpPr>
          <p:nvPr/>
        </p:nvGrpSpPr>
        <p:grpSpPr bwMode="auto">
          <a:xfrm>
            <a:off x="1219200" y="1739900"/>
            <a:ext cx="2209800" cy="304800"/>
            <a:chOff x="864" y="3168"/>
            <a:chExt cx="1392" cy="192"/>
          </a:xfrm>
        </p:grpSpPr>
        <p:sp>
          <p:nvSpPr>
            <p:cNvPr id="479318" name="Oval 86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319" name="Oval 87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320" name="Oval 88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321" name="Oval 89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322" name="Oval 90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323" name="Oval 91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9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9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9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9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9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9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9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9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9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9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9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9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9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9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9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9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9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78" grpId="0"/>
      <p:bldP spid="479279" grpId="0"/>
      <p:bldP spid="479315" grpId="0"/>
      <p:bldP spid="479316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 sz="4000"/>
              <a:t>Selection Sort</a:t>
            </a:r>
          </a:p>
        </p:txBody>
      </p:sp>
      <p:sp>
        <p:nvSpPr>
          <p:cNvPr id="480259" name="Text Box 3"/>
          <p:cNvSpPr txBox="1">
            <a:spLocks noChangeArrowheads="1"/>
          </p:cNvSpPr>
          <p:nvPr/>
        </p:nvSpPr>
        <p:spPr bwMode="auto">
          <a:xfrm>
            <a:off x="1095375" y="1377950"/>
            <a:ext cx="6696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output </a:t>
            </a:r>
            <a:r>
              <a:rPr lang="en-US" altLang="x-none" sz="3200" i="0"/>
              <a:t>consists</a:t>
            </a:r>
            <a:r>
              <a:rPr lang="en-US" altLang="x-none" i="0"/>
              <a:t> of an array of integers</a:t>
            </a:r>
          </a:p>
        </p:txBody>
      </p:sp>
      <p:grpSp>
        <p:nvGrpSpPr>
          <p:cNvPr id="480260" name="Group 4"/>
          <p:cNvGrpSpPr>
            <a:grpSpLocks/>
          </p:cNvGrpSpPr>
          <p:nvPr/>
        </p:nvGrpSpPr>
        <p:grpSpPr bwMode="auto">
          <a:xfrm>
            <a:off x="1752600" y="1042988"/>
            <a:ext cx="3733800" cy="533400"/>
            <a:chOff x="3072" y="3360"/>
            <a:chExt cx="2352" cy="336"/>
          </a:xfrm>
        </p:grpSpPr>
        <p:sp>
          <p:nvSpPr>
            <p:cNvPr id="480261" name="Text Box 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CC00CC"/>
                  </a:solidFill>
                </a:rPr>
                <a:t>52,23,88,31,25,30,98,62,14,79</a:t>
              </a:r>
              <a:endParaRPr lang="en-CA" altLang="x-none" sz="2000" i="0">
                <a:solidFill>
                  <a:srgbClr val="CC00CC"/>
                </a:solidFill>
              </a:endParaRPr>
            </a:p>
          </p:txBody>
        </p:sp>
        <p:sp>
          <p:nvSpPr>
            <p:cNvPr id="480262" name="Rectangle 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0263" name="Rectangle 7"/>
          <p:cNvSpPr>
            <a:spLocks noChangeArrowheads="1"/>
          </p:cNvSpPr>
          <p:nvPr/>
        </p:nvSpPr>
        <p:spPr bwMode="auto">
          <a:xfrm>
            <a:off x="1905000" y="1917700"/>
            <a:ext cx="1295400" cy="4572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80264" name="Text Box 8"/>
          <p:cNvSpPr txBox="1">
            <a:spLocks noChangeArrowheads="1"/>
          </p:cNvSpPr>
          <p:nvPr/>
        </p:nvSpPr>
        <p:spPr bwMode="auto">
          <a:xfrm>
            <a:off x="1841500" y="1960563"/>
            <a:ext cx="32956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chemeClr val="accent2"/>
                </a:solidFill>
              </a:rPr>
              <a:t>14,23,25,30,31,52,62,79,88,98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480265" name="Text Box 9"/>
          <p:cNvSpPr txBox="1">
            <a:spLocks noChangeArrowheads="1"/>
          </p:cNvSpPr>
          <p:nvPr/>
        </p:nvSpPr>
        <p:spPr bwMode="auto">
          <a:xfrm>
            <a:off x="1068388" y="685800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grpSp>
        <p:nvGrpSpPr>
          <p:cNvPr id="480266" name="Group 10"/>
          <p:cNvGrpSpPr>
            <a:grpSpLocks/>
          </p:cNvGrpSpPr>
          <p:nvPr/>
        </p:nvGrpSpPr>
        <p:grpSpPr bwMode="auto">
          <a:xfrm>
            <a:off x="838200" y="2882900"/>
            <a:ext cx="1181100" cy="1066800"/>
            <a:chOff x="1224" y="2539"/>
            <a:chExt cx="2280" cy="1785"/>
          </a:xfrm>
        </p:grpSpPr>
        <p:sp>
          <p:nvSpPr>
            <p:cNvPr id="480267" name="Freeform 11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0268" name="Group 12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80269" name="Group 13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80270" name="Freeform 14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1" name="Freeform 15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2" name="Freeform 16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3" name="Freeform 17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4" name="Freeform 18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5" name="Freeform 19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80276" name="Group 20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80277" name="Freeform 21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8" name="Freeform 22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9" name="Freeform 23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80280" name="Group 24"/>
          <p:cNvGrpSpPr>
            <a:grpSpLocks noChangeAspect="1"/>
          </p:cNvGrpSpPr>
          <p:nvPr/>
        </p:nvGrpSpPr>
        <p:grpSpPr bwMode="auto">
          <a:xfrm rot="2360341">
            <a:off x="762000" y="4191000"/>
            <a:ext cx="1079500" cy="1079500"/>
            <a:chOff x="1224" y="1212"/>
            <a:chExt cx="3144" cy="3112"/>
          </a:xfrm>
        </p:grpSpPr>
        <p:sp>
          <p:nvSpPr>
            <p:cNvPr id="480281" name="Freeform 25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2" name="Freeform 26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0283" name="Group 27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80284" name="Freeform 2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85" name="Freeform 2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86" name="Freeform 3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87" name="Freeform 3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88" name="Freeform 3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89" name="Freeform 3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80290" name="Text Box 34"/>
          <p:cNvSpPr txBox="1">
            <a:spLocks noChangeArrowheads="1"/>
          </p:cNvSpPr>
          <p:nvPr/>
        </p:nvSpPr>
        <p:spPr bwMode="auto">
          <a:xfrm>
            <a:off x="2133600" y="3095625"/>
            <a:ext cx="54816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 have produced the first </a:t>
            </a:r>
            <a:r>
              <a:rPr lang="en-US" altLang="x-none"/>
              <a:t>i</a:t>
            </a:r>
            <a:r>
              <a:rPr lang="en-US" altLang="x-none" i="0"/>
              <a:t> objects. </a:t>
            </a:r>
          </a:p>
        </p:txBody>
      </p:sp>
      <p:sp>
        <p:nvSpPr>
          <p:cNvPr id="480291" name="Text Box 35"/>
          <p:cNvSpPr txBox="1">
            <a:spLocks noChangeArrowheads="1"/>
          </p:cNvSpPr>
          <p:nvPr/>
        </p:nvSpPr>
        <p:spPr bwMode="auto">
          <a:xfrm>
            <a:off x="2133600" y="4343400"/>
            <a:ext cx="50593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Produce the </a:t>
            </a:r>
            <a:r>
              <a:rPr lang="en-US" altLang="x-none"/>
              <a:t>i</a:t>
            </a:r>
            <a:r>
              <a:rPr lang="en-US" altLang="x-none" i="0"/>
              <a:t>+1</a:t>
            </a:r>
            <a:r>
              <a:rPr lang="en-US" altLang="x-none" i="0" baseline="30000"/>
              <a:t>st</a:t>
            </a:r>
            <a:r>
              <a:rPr lang="en-US" altLang="x-none" i="0"/>
              <a:t> output object. </a:t>
            </a:r>
          </a:p>
        </p:txBody>
      </p:sp>
      <p:grpSp>
        <p:nvGrpSpPr>
          <p:cNvPr id="480316" name="Group 60"/>
          <p:cNvGrpSpPr>
            <a:grpSpLocks/>
          </p:cNvGrpSpPr>
          <p:nvPr/>
        </p:nvGrpSpPr>
        <p:grpSpPr bwMode="auto">
          <a:xfrm>
            <a:off x="2133600" y="1143000"/>
            <a:ext cx="2590800" cy="330200"/>
            <a:chOff x="1344" y="720"/>
            <a:chExt cx="1632" cy="208"/>
          </a:xfrm>
        </p:grpSpPr>
        <p:sp>
          <p:nvSpPr>
            <p:cNvPr id="480293" name="Line 37"/>
            <p:cNvSpPr>
              <a:spLocks noChangeShapeType="1"/>
            </p:cNvSpPr>
            <p:nvPr/>
          </p:nvSpPr>
          <p:spPr bwMode="auto">
            <a:xfrm flipV="1">
              <a:off x="1344" y="728"/>
              <a:ext cx="192" cy="19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294" name="Line 38"/>
            <p:cNvSpPr>
              <a:spLocks noChangeShapeType="1"/>
            </p:cNvSpPr>
            <p:nvPr/>
          </p:nvSpPr>
          <p:spPr bwMode="auto">
            <a:xfrm flipV="1">
              <a:off x="2232" y="720"/>
              <a:ext cx="192" cy="19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295" name="Line 39"/>
            <p:cNvSpPr>
              <a:spLocks noChangeShapeType="1"/>
            </p:cNvSpPr>
            <p:nvPr/>
          </p:nvSpPr>
          <p:spPr bwMode="auto">
            <a:xfrm flipV="1">
              <a:off x="2784" y="720"/>
              <a:ext cx="192" cy="19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296" name="Line 40"/>
            <p:cNvSpPr>
              <a:spLocks noChangeShapeType="1"/>
            </p:cNvSpPr>
            <p:nvPr/>
          </p:nvSpPr>
          <p:spPr bwMode="auto">
            <a:xfrm flipV="1">
              <a:off x="2000" y="736"/>
              <a:ext cx="192" cy="192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0297" name="Group 41"/>
          <p:cNvGrpSpPr>
            <a:grpSpLocks/>
          </p:cNvGrpSpPr>
          <p:nvPr/>
        </p:nvGrpSpPr>
        <p:grpSpPr bwMode="auto">
          <a:xfrm>
            <a:off x="2971800" y="1447800"/>
            <a:ext cx="533400" cy="914400"/>
            <a:chOff x="1920" y="912"/>
            <a:chExt cx="390" cy="576"/>
          </a:xfrm>
        </p:grpSpPr>
        <p:sp>
          <p:nvSpPr>
            <p:cNvPr id="480298" name="Line 42"/>
            <p:cNvSpPr>
              <a:spLocks noChangeShapeType="1"/>
            </p:cNvSpPr>
            <p:nvPr/>
          </p:nvSpPr>
          <p:spPr bwMode="auto">
            <a:xfrm>
              <a:off x="1920" y="912"/>
              <a:ext cx="240" cy="384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299" name="Freeform 43"/>
            <p:cNvSpPr>
              <a:spLocks/>
            </p:cNvSpPr>
            <p:nvPr/>
          </p:nvSpPr>
          <p:spPr bwMode="auto">
            <a:xfrm>
              <a:off x="2016" y="1200"/>
              <a:ext cx="294" cy="288"/>
            </a:xfrm>
            <a:custGeom>
              <a:avLst/>
              <a:gdLst>
                <a:gd name="T0" fmla="*/ 0 w 284"/>
                <a:gd name="T1" fmla="*/ 0 h 284"/>
                <a:gd name="T2" fmla="*/ 284 w 284"/>
                <a:gd name="T3" fmla="*/ 9 h 284"/>
                <a:gd name="T4" fmla="*/ 275 w 284"/>
                <a:gd name="T5" fmla="*/ 284 h 284"/>
                <a:gd name="T6" fmla="*/ 25 w 284"/>
                <a:gd name="T7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4" h="284">
                  <a:moveTo>
                    <a:pt x="0" y="0"/>
                  </a:moveTo>
                  <a:lnTo>
                    <a:pt x="284" y="9"/>
                  </a:lnTo>
                  <a:lnTo>
                    <a:pt x="275" y="284"/>
                  </a:lnTo>
                  <a:lnTo>
                    <a:pt x="25" y="284"/>
                  </a:lnTo>
                </a:path>
              </a:pathLst>
            </a:custGeom>
            <a:noFill/>
            <a:ln w="25400" cap="flat" cmpd="sng">
              <a:solidFill>
                <a:srgbClr val="0000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80300" name="Group 44"/>
          <p:cNvGrpSpPr>
            <a:grpSpLocks noChangeAspect="1"/>
          </p:cNvGrpSpPr>
          <p:nvPr/>
        </p:nvGrpSpPr>
        <p:grpSpPr bwMode="auto">
          <a:xfrm>
            <a:off x="812800" y="5410200"/>
            <a:ext cx="1119188" cy="1169988"/>
            <a:chOff x="4641" y="2352"/>
            <a:chExt cx="735" cy="768"/>
          </a:xfrm>
        </p:grpSpPr>
        <p:sp>
          <p:nvSpPr>
            <p:cNvPr id="480301" name="Freeform 4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0302" name="Group 4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80303" name="AutoShape 4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80304" name="Line 4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80305" name="Oval 4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80306" name="Picture 5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80307" name="Group 5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480308" name="Freeform 5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09" name="Freeform 5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0" name="Freeform 5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1" name="Freeform 5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2" name="Freeform 5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13" name="Freeform 5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80314" name="Text Box 58"/>
          <p:cNvSpPr txBox="1">
            <a:spLocks noChangeArrowheads="1"/>
          </p:cNvSpPr>
          <p:nvPr/>
        </p:nvSpPr>
        <p:spPr bwMode="auto">
          <a:xfrm>
            <a:off x="2286000" y="5486400"/>
            <a:ext cx="27162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Done when </a:t>
            </a:r>
            <a:br>
              <a:rPr lang="en-US" altLang="x-none" i="0"/>
            </a:br>
            <a:r>
              <a:rPr lang="en-US" altLang="x-none" i="0"/>
              <a:t>output </a:t>
            </a:r>
            <a:r>
              <a:rPr lang="en-US" altLang="x-none"/>
              <a:t>n</a:t>
            </a:r>
            <a:r>
              <a:rPr lang="en-US" altLang="x-none" i="0"/>
              <a:t> objects.</a:t>
            </a:r>
          </a:p>
        </p:txBody>
      </p:sp>
      <p:sp>
        <p:nvSpPr>
          <p:cNvPr id="480315" name="Rectangle 59"/>
          <p:cNvSpPr>
            <a:spLocks noChangeArrowheads="1"/>
          </p:cNvSpPr>
          <p:nvPr/>
        </p:nvSpPr>
        <p:spPr bwMode="auto">
          <a:xfrm>
            <a:off x="1905000" y="1905000"/>
            <a:ext cx="3505200" cy="4445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0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0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0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0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0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0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0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0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0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0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0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0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0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0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0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0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0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80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80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80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263" grpId="0" animBg="1"/>
      <p:bldP spid="480290" grpId="0" autoUpdateAnimBg="0"/>
      <p:bldP spid="480291" grpId="0" autoUpdateAnimBg="0"/>
      <p:bldP spid="480314" grpId="0" autoUpdateAnimBg="0"/>
      <p:bldP spid="4803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0419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0420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700421" name="Rectangle 5"/>
          <p:cNvSpPr>
            <a:spLocks noChangeArrowheads="1"/>
          </p:cNvSpPr>
          <p:nvPr/>
        </p:nvSpPr>
        <p:spPr bwMode="auto">
          <a:xfrm>
            <a:off x="228600" y="13716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rgbClr val="33CC33"/>
                </a:solidFill>
              </a:rPr>
              <a:t>“preCond: Input has 3 numbers.”</a:t>
            </a:r>
            <a:endParaRPr lang="en-US" altLang="x-none" sz="2400" i="0">
              <a:solidFill>
                <a:srgbClr val="33CC33"/>
              </a:solidFill>
            </a:endParaRPr>
          </a:p>
        </p:txBody>
      </p:sp>
      <p:sp>
        <p:nvSpPr>
          <p:cNvPr id="700423" name="Rectangle 7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700426" name="Rectangle 10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0427" name="Rectangle 11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0429" name="Rectangle 13"/>
          <p:cNvSpPr>
            <a:spLocks noChangeArrowheads="1"/>
          </p:cNvSpPr>
          <p:nvPr/>
        </p:nvSpPr>
        <p:spPr bwMode="auto">
          <a:xfrm>
            <a:off x="381000" y="5943600"/>
            <a:ext cx="57150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rgbClr val="33CC33"/>
                </a:solidFill>
              </a:rPr>
              <a:t>“postCond: </a:t>
            </a:r>
            <a:br>
              <a:rPr lang="en-CA" altLang="x-none" sz="2400" i="0">
                <a:solidFill>
                  <a:srgbClr val="33CC33"/>
                </a:solidFill>
              </a:rPr>
            </a:br>
            <a:r>
              <a:rPr lang="en-CA" altLang="x-none" sz="2400" i="0">
                <a:solidFill>
                  <a:srgbClr val="33CC33"/>
                </a:solidFill>
              </a:rPr>
              <a:t>    return max in {a,b,c}”</a:t>
            </a:r>
          </a:p>
        </p:txBody>
      </p:sp>
      <p:sp>
        <p:nvSpPr>
          <p:cNvPr id="700430" name="Rectangle 14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0431" name="Text Box 15"/>
          <p:cNvSpPr txBox="1">
            <a:spLocks noChangeArrowheads="1"/>
          </p:cNvSpPr>
          <p:nvPr/>
        </p:nvSpPr>
        <p:spPr bwMode="auto">
          <a:xfrm>
            <a:off x="4572000" y="2590800"/>
            <a:ext cx="4457700" cy="267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After we understand the </a:t>
            </a:r>
            <a:br>
              <a:rPr lang="en-US" altLang="x-none" sz="3400" i="0"/>
            </a:br>
            <a:r>
              <a:rPr lang="en-US" altLang="x-none" sz="3400" i="0"/>
              <a:t>algorithm as a sequence </a:t>
            </a:r>
            <a:br>
              <a:rPr lang="en-US" altLang="x-none" sz="3400" i="0"/>
            </a:br>
            <a:r>
              <a:rPr lang="en-US" altLang="x-none" sz="3400" i="0"/>
              <a:t>of assertions,</a:t>
            </a:r>
            <a:br>
              <a:rPr lang="en-US" altLang="x-none" sz="3400" i="0"/>
            </a:br>
            <a:r>
              <a:rPr lang="en-US" altLang="x-none" sz="3400" i="0"/>
              <a:t>then we can add </a:t>
            </a:r>
            <a:br>
              <a:rPr lang="en-US" altLang="x-none" sz="3400" i="0"/>
            </a:br>
            <a:r>
              <a:rPr lang="en-US" altLang="x-none" sz="3400" i="0"/>
              <a:t>the code back in.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4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04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04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0431" grpId="0" build="allAtOnce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Typical Types of Loop Invariants</a:t>
            </a:r>
          </a:p>
        </p:txBody>
      </p:sp>
      <p:sp>
        <p:nvSpPr>
          <p:cNvPr id="48128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More of the input</a:t>
            </a:r>
          </a:p>
          <a:p>
            <a:r>
              <a:rPr lang="en-US" altLang="x-none"/>
              <a:t>More of the output</a:t>
            </a:r>
          </a:p>
          <a:p>
            <a:r>
              <a:rPr lang="en-US" altLang="x-none"/>
              <a:t>Narrowed the search space</a:t>
            </a:r>
          </a:p>
          <a:p>
            <a:r>
              <a:rPr lang="en-US" altLang="x-none"/>
              <a:t>Case Analysis</a:t>
            </a:r>
          </a:p>
          <a:p>
            <a:r>
              <a:rPr lang="en-US" altLang="x-none"/>
              <a:t>Work Done</a:t>
            </a:r>
          </a:p>
          <a:p>
            <a:endParaRPr lang="en-US" altLang="x-none"/>
          </a:p>
        </p:txBody>
      </p:sp>
      <p:sp>
        <p:nvSpPr>
          <p:cNvPr id="481284" name="Line 4"/>
          <p:cNvSpPr>
            <a:spLocks noChangeShapeType="1"/>
          </p:cNvSpPr>
          <p:nvPr/>
        </p:nvSpPr>
        <p:spPr bwMode="auto">
          <a:xfrm>
            <a:off x="381000" y="3454400"/>
            <a:ext cx="609600" cy="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285" name="Rectangle 5"/>
          <p:cNvSpPr>
            <a:spLocks noChangeArrowheads="1"/>
          </p:cNvSpPr>
          <p:nvPr/>
        </p:nvSpPr>
        <p:spPr bwMode="auto">
          <a:xfrm>
            <a:off x="2286000" y="4648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ctr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 algn="ctr">
              <a:spcBef>
                <a:spcPct val="20000"/>
              </a:spcBef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 algn="ctr">
              <a:spcBef>
                <a:spcPct val="2000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 algn="ctr">
              <a:spcBef>
                <a:spcPct val="20000"/>
              </a:spcBef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 algn="ctr">
              <a:spcBef>
                <a:spcPct val="20000"/>
              </a:spcBef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Three</a:t>
            </a:r>
          </a:p>
          <a:p>
            <a:r>
              <a:rPr lang="en-US" altLang="x-none" i="0"/>
              <a:t>Binary Search like</a:t>
            </a:r>
          </a:p>
          <a:p>
            <a:r>
              <a:rPr lang="en-US" altLang="x-none" i="0"/>
              <a:t>examples</a:t>
            </a: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284" grpId="0" animBg="1"/>
      <p:bldP spid="481285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Problem: </a:t>
            </a:r>
            <a:r>
              <a:rPr lang="en-US" altLang="x-none">
                <a:solidFill>
                  <a:schemeClr val="tx1"/>
                </a:solidFill>
              </a:rPr>
              <a:t>Binary Search</a:t>
            </a:r>
            <a:endParaRPr lang="en-CA" altLang="x-none">
              <a:solidFill>
                <a:schemeClr val="tx1"/>
              </a:solidFill>
            </a:endParaRPr>
          </a:p>
        </p:txBody>
      </p:sp>
      <p:sp>
        <p:nvSpPr>
          <p:cNvPr id="28877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PreConditions</a:t>
            </a:r>
          </a:p>
          <a:p>
            <a:pPr lvl="1"/>
            <a:r>
              <a:rPr lang="en-US" altLang="x-none"/>
              <a:t>Key       </a:t>
            </a:r>
            <a:r>
              <a:rPr lang="en-US" altLang="x-none">
                <a:solidFill>
                  <a:schemeClr val="accent2"/>
                </a:solidFill>
              </a:rPr>
              <a:t>25</a:t>
            </a:r>
          </a:p>
          <a:p>
            <a:pPr lvl="1"/>
            <a:r>
              <a:rPr lang="en-US" altLang="x-none"/>
              <a:t>Sorted List</a:t>
            </a:r>
          </a:p>
          <a:p>
            <a:pPr lvl="1"/>
            <a:endParaRPr lang="en-US" altLang="x-none"/>
          </a:p>
          <a:p>
            <a:pPr lvl="1"/>
            <a:endParaRPr lang="en-US" altLang="x-none"/>
          </a:p>
          <a:p>
            <a:r>
              <a:rPr lang="en-US" altLang="x-none"/>
              <a:t>PostConditions</a:t>
            </a:r>
          </a:p>
          <a:p>
            <a:pPr lvl="1"/>
            <a:r>
              <a:rPr lang="en-US" altLang="x-none"/>
              <a:t>Find key in list (if there).</a:t>
            </a:r>
          </a:p>
          <a:p>
            <a:pPr lvl="1"/>
            <a:endParaRPr lang="en-US" altLang="x-none"/>
          </a:p>
          <a:p>
            <a:endParaRPr lang="en-CA" altLang="x-none"/>
          </a:p>
        </p:txBody>
      </p:sp>
      <p:graphicFrame>
        <p:nvGraphicFramePr>
          <p:cNvPr id="288772" name="Group 4"/>
          <p:cNvGraphicFramePr>
            <a:graphicFrameLocks noGrp="1"/>
          </p:cNvGraphicFramePr>
          <p:nvPr/>
        </p:nvGraphicFramePr>
        <p:xfrm>
          <a:off x="76200" y="3810000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288816" name="Group 48"/>
          <p:cNvGraphicFramePr>
            <a:graphicFrameLocks noGrp="1"/>
          </p:cNvGraphicFramePr>
          <p:nvPr/>
        </p:nvGraphicFramePr>
        <p:xfrm>
          <a:off x="76200" y="5867400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88860" name="Oval 92"/>
          <p:cNvSpPr>
            <a:spLocks noChangeArrowheads="1"/>
          </p:cNvSpPr>
          <p:nvPr/>
        </p:nvSpPr>
        <p:spPr bwMode="auto">
          <a:xfrm>
            <a:off x="3124200" y="5791200"/>
            <a:ext cx="608013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Loop Invariant</a:t>
            </a:r>
            <a:endParaRPr lang="en-CA" altLang="x-none"/>
          </a:p>
        </p:txBody>
      </p:sp>
      <p:sp>
        <p:nvSpPr>
          <p:cNvPr id="289795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r>
              <a:rPr lang="en-US" altLang="x-none"/>
              <a:t>Maintain a sub-list</a:t>
            </a:r>
          </a:p>
          <a:p>
            <a:r>
              <a:rPr lang="en-US" altLang="x-none"/>
              <a:t>Such that</a:t>
            </a:r>
            <a:endParaRPr lang="en-CA" altLang="x-none"/>
          </a:p>
        </p:txBody>
      </p:sp>
      <p:sp>
        <p:nvSpPr>
          <p:cNvPr id="289796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89797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89798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89842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289843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4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845" name="Group 53"/>
          <p:cNvGrpSpPr>
            <a:grpSpLocks/>
          </p:cNvGrpSpPr>
          <p:nvPr/>
        </p:nvGrpSpPr>
        <p:grpSpPr bwMode="auto">
          <a:xfrm>
            <a:off x="2667000" y="2667000"/>
            <a:ext cx="401638" cy="1143000"/>
            <a:chOff x="5760" y="720"/>
            <a:chExt cx="1021" cy="2477"/>
          </a:xfrm>
        </p:grpSpPr>
        <p:grpSp>
          <p:nvGrpSpPr>
            <p:cNvPr id="289846" name="Group 5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89847" name="Freeform 5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8" name="Freeform 5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9" name="Freeform 5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0" name="Freeform 5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1" name="Freeform 5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2" name="Freeform 6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853" name="Group 6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89854" name="Freeform 6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5" name="Oval 6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Loop Invariant</a:t>
            </a:r>
            <a:endParaRPr lang="en-CA" altLang="x-none"/>
          </a:p>
        </p:txBody>
      </p:sp>
      <p:sp>
        <p:nvSpPr>
          <p:cNvPr id="290819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r>
              <a:rPr lang="en-US" altLang="x-none"/>
              <a:t>Maintain a sub-list.</a:t>
            </a:r>
          </a:p>
          <a:p>
            <a:r>
              <a:rPr lang="en-CA" altLang="x-none"/>
              <a:t>If the key is contained in the original list, then the key is contained in the sub-list</a:t>
            </a:r>
            <a:r>
              <a:rPr lang="en-US" altLang="x-none"/>
              <a:t>.</a:t>
            </a:r>
            <a:endParaRPr lang="en-CA" altLang="x-none"/>
          </a:p>
        </p:txBody>
      </p:sp>
      <p:sp>
        <p:nvSpPr>
          <p:cNvPr id="290820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0821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0822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90866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290867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8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29184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Make Progress</a:t>
            </a:r>
          </a:p>
          <a:p>
            <a:r>
              <a:rPr lang="en-US" altLang="x-none"/>
              <a:t>Maintain Loop Invariant</a:t>
            </a:r>
            <a:endParaRPr lang="en-CA" altLang="x-none"/>
          </a:p>
        </p:txBody>
      </p:sp>
      <p:sp>
        <p:nvSpPr>
          <p:cNvPr id="291844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1845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1846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91890" name="Group 50"/>
          <p:cNvGrpSpPr>
            <a:grpSpLocks/>
          </p:cNvGrpSpPr>
          <p:nvPr/>
        </p:nvGrpSpPr>
        <p:grpSpPr bwMode="auto">
          <a:xfrm>
            <a:off x="5562600" y="2057400"/>
            <a:ext cx="401638" cy="1143000"/>
            <a:chOff x="5760" y="720"/>
            <a:chExt cx="1021" cy="2477"/>
          </a:xfrm>
        </p:grpSpPr>
        <p:grpSp>
          <p:nvGrpSpPr>
            <p:cNvPr id="291891" name="Group 5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91892" name="Freeform 5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3" name="Freeform 5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4" name="Freeform 5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5" name="Freeform 5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6" name="Freeform 5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7" name="Freeform 5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898" name="Group 5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91899" name="Freeform 5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0" name="Oval 6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91901" name="Group 61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291902" name="Oval 62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1903" name="Group 63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91904" name="Group 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05" name="Freeform 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06" name="Freeform 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07" name="Freeform 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08" name="Freeform 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09" name="Freeform 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0" name="Freeform 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11" name="Line 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12" name="Group 72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91913" name="Group 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14" name="Freeform 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5" name="Freeform 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6" name="Freeform 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7" name="Freeform 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8" name="Freeform 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19" name="Freeform 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20" name="Line 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91921" name="Picture 8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91922" name="Group 82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91923" name="Group 8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24" name="Freeform 8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5" name="Freeform 8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6" name="Freeform 8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7" name="Freeform 8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8" name="Freeform 8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29" name="Freeform 8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30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31" name="Group 91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91932" name="Group 9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33" name="Freeform 9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34" name="Freeform 9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35" name="Freeform 9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36" name="Freeform 9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37" name="Freeform 9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38" name="Freeform 9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39" name="Line 9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40" name="Group 100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91941" name="Group 10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42" name="Freeform 10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3" name="Freeform 10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4" name="Freeform 10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5" name="Freeform 10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6" name="Freeform 10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47" name="Freeform 10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48" name="Line 10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49" name="Group 109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91950" name="Group 11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51" name="Freeform 11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2" name="Freeform 11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3" name="Freeform 11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4" name="Freeform 11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5" name="Freeform 11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56" name="Freeform 11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57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58" name="Group 118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91959" name="Group 11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60" name="Freeform 12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1" name="Freeform 12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2" name="Freeform 12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3" name="Freeform 12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4" name="Freeform 12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65" name="Freeform 12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66" name="Line 12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67" name="Group 127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91968" name="Group 12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69" name="Freeform 12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0" name="Freeform 13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1" name="Freeform 13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2" name="Freeform 13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3" name="Freeform 13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4" name="Freeform 13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75" name="Line 13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76" name="Group 136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91977" name="Group 13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78" name="Freeform 13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79" name="Freeform 13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0" name="Freeform 14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1" name="Freeform 14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2" name="Freeform 14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3" name="Freeform 14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84" name="Line 14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85" name="Group 145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91986" name="Group 14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87" name="Freeform 14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8" name="Freeform 14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89" name="Freeform 14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0" name="Freeform 15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1" name="Freeform 15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2" name="Freeform 15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993" name="Line 15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1994" name="Group 154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91995" name="Group 15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1996" name="Freeform 15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7" name="Freeform 15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8" name="Freeform 15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99" name="Freeform 15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0" name="Freeform 16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1" name="Freeform 16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002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003" name="Group 163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92004" name="Group 1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005" name="Freeform 1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6" name="Freeform 1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7" name="Freeform 1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8" name="Freeform 1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09" name="Freeform 1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0" name="Freeform 1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011" name="Line 1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012" name="Group 172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92013" name="Group 1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014" name="Freeform 1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5" name="Freeform 1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6" name="Freeform 1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7" name="Freeform 1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8" name="Freeform 1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19" name="Freeform 1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020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29286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Cut sub-list in half.</a:t>
            </a:r>
          </a:p>
          <a:p>
            <a:r>
              <a:rPr lang="en-US" altLang="x-none"/>
              <a:t>Determine which half key would be in.</a:t>
            </a:r>
          </a:p>
          <a:p>
            <a:r>
              <a:rPr lang="en-US" altLang="x-none"/>
              <a:t>Keep that half.</a:t>
            </a:r>
            <a:endParaRPr lang="en-CA" altLang="x-none"/>
          </a:p>
          <a:p>
            <a:pPr>
              <a:buFontTx/>
              <a:buNone/>
            </a:pPr>
            <a:endParaRPr lang="en-CA" altLang="x-none"/>
          </a:p>
        </p:txBody>
      </p:sp>
      <p:sp>
        <p:nvSpPr>
          <p:cNvPr id="29286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286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2870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2914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292915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grpSp>
        <p:nvGrpSpPr>
          <p:cNvPr id="292916" name="Group 52"/>
          <p:cNvGrpSpPr>
            <a:grpSpLocks/>
          </p:cNvGrpSpPr>
          <p:nvPr/>
        </p:nvGrpSpPr>
        <p:grpSpPr bwMode="auto">
          <a:xfrm>
            <a:off x="4370388" y="5486400"/>
            <a:ext cx="401637" cy="1143000"/>
            <a:chOff x="5760" y="720"/>
            <a:chExt cx="1021" cy="2477"/>
          </a:xfrm>
        </p:grpSpPr>
        <p:grpSp>
          <p:nvGrpSpPr>
            <p:cNvPr id="292917" name="Group 5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292918" name="Freeform 5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9" name="Freeform 5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0" name="Freeform 5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1" name="Freeform 5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2" name="Freeform 5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3" name="Freeform 5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24" name="Group 6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292925" name="Freeform 6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6" name="Oval 6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92927" name="Group 63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292928" name="Oval 64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2929" name="Group 65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92930" name="Group 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31" name="Freeform 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2" name="Freeform 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3" name="Freeform 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4" name="Freeform 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5" name="Freeform 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36" name="Freeform 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37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38" name="Group 74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92939" name="Group 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40" name="Freeform 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1" name="Freeform 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2" name="Freeform 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3" name="Freeform 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4" name="Freeform 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45" name="Freeform 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46" name="Line 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92947" name="Picture 8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92948" name="Group 84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92949" name="Group 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50" name="Freeform 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1" name="Freeform 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2" name="Freeform 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3" name="Freeform 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4" name="Freeform 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55" name="Freeform 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56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57" name="Group 93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92958" name="Group 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59" name="Freeform 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0" name="Freeform 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1" name="Freeform 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2" name="Freeform 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3" name="Freeform 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4" name="Freeform 1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65" name="Line 1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66" name="Group 102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92967" name="Group 1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68" name="Freeform 1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69" name="Freeform 1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0" name="Freeform 1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1" name="Freeform 1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2" name="Freeform 1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3" name="Freeform 1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74" name="Line 1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75" name="Group 111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92976" name="Group 1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77" name="Freeform 1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8" name="Freeform 1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79" name="Freeform 1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0" name="Freeform 1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1" name="Freeform 1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2" name="Freeform 1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83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84" name="Group 120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92985" name="Group 1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86" name="Freeform 1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7" name="Freeform 1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8" name="Freeform 1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89" name="Freeform 1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0" name="Freeform 1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1" name="Freeform 1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2992" name="Line 1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2993" name="Group 129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92994" name="Group 1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2995" name="Freeform 1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6" name="Freeform 1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7" name="Freeform 1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8" name="Freeform 1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99" name="Freeform 1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0" name="Freeform 1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01" name="Line 1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002" name="Group 138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93003" name="Group 1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004" name="Freeform 1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5" name="Freeform 1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6" name="Freeform 1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7" name="Freeform 1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8" name="Freeform 1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09" name="Freeform 1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10" name="Line 1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011" name="Group 147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93012" name="Group 1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013" name="Freeform 1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4" name="Freeform 1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5" name="Freeform 1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6" name="Freeform 1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7" name="Freeform 1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18" name="Freeform 1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19" name="Line 1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020" name="Group 156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93021" name="Group 1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022" name="Freeform 1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3" name="Freeform 1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4" name="Freeform 1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5" name="Freeform 1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6" name="Freeform 1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27" name="Freeform 1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28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029" name="Group 165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93030" name="Group 1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031" name="Freeform 1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2" name="Freeform 1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3" name="Freeform 1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4" name="Freeform 1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5" name="Freeform 1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36" name="Freeform 1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37" name="Line 1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038" name="Group 174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93039" name="Group 1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040" name="Freeform 1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1" name="Freeform 1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2" name="Freeform 1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3" name="Freeform 1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4" name="Freeform 1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45" name="Freeform 1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046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29389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Cut sub-list in half.</a:t>
            </a:r>
          </a:p>
          <a:p>
            <a:r>
              <a:rPr lang="en-US" altLang="x-none"/>
              <a:t>Determine which half the key would be in.</a:t>
            </a:r>
          </a:p>
          <a:p>
            <a:r>
              <a:rPr lang="en-US" altLang="x-none"/>
              <a:t>Keep that half.</a:t>
            </a:r>
            <a:endParaRPr lang="en-CA" altLang="x-none"/>
          </a:p>
        </p:txBody>
      </p:sp>
      <p:sp>
        <p:nvSpPr>
          <p:cNvPr id="29389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389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3894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3938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293939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293940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941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293942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grpSp>
        <p:nvGrpSpPr>
          <p:cNvPr id="293943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293944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3945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93946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47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48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49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0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1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2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53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954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93955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56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7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8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59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60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61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62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93963" name="Picture 7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93964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93965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66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67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68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69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0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1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72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973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93974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75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6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7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8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79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0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81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982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93983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84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5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6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7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8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89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90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3991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93992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3993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94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95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96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97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98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3999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00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94001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02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03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04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05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06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07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08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09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94010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11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12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13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14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15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16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17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18" name="Group 13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94019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20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21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22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23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24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25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26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27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94028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29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0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1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2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3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4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35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36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94037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38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39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0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1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2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3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44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45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94046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47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8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49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0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1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2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5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054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94055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056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7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8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59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60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61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062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29491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It is faster not to check if the middle element is the key.</a:t>
            </a:r>
          </a:p>
          <a:p>
            <a:r>
              <a:rPr lang="en-US" altLang="x-none"/>
              <a:t>Simply continue.</a:t>
            </a:r>
            <a:endParaRPr lang="en-CA" altLang="x-none"/>
          </a:p>
        </p:txBody>
      </p:sp>
      <p:sp>
        <p:nvSpPr>
          <p:cNvPr id="294916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43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4917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4918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4962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294963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294964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65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294966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grpSp>
        <p:nvGrpSpPr>
          <p:cNvPr id="294967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294968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4969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94970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971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72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73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74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75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76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977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978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94979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980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81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82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83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84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85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986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94987" name="Picture 7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94988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9498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990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91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92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93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94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95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4996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997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94998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4999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0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1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2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3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4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05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06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95007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08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09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0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1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2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3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14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15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95016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17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8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19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0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1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2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23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24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95025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26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7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8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29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0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1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32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33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95034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35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6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7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8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39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0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41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42" name="Group 13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95043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44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5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6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7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8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49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50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51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95052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53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54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55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56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57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58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59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60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95061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62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63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64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65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66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67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68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69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95070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71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72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73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74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75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76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7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5078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95079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95080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81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82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83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84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85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5086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95087" name="Oval 17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Make Progress</a:t>
            </a:r>
            <a:endParaRPr lang="en-CA" altLang="x-none"/>
          </a:p>
        </p:txBody>
      </p:sp>
      <p:sp>
        <p:nvSpPr>
          <p:cNvPr id="296963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r>
              <a:rPr lang="en-US" altLang="x-none"/>
              <a:t>The size of the list becomes smaller.</a:t>
            </a:r>
          </a:p>
          <a:p>
            <a:endParaRPr lang="en-US" altLang="x-none"/>
          </a:p>
          <a:p>
            <a:endParaRPr lang="en-US" altLang="x-none"/>
          </a:p>
          <a:p>
            <a:endParaRPr lang="en-US" altLang="x-none"/>
          </a:p>
          <a:p>
            <a:pPr>
              <a:buFontTx/>
              <a:buNone/>
            </a:pPr>
            <a:endParaRPr lang="en-US" altLang="x-none"/>
          </a:p>
          <a:p>
            <a:endParaRPr lang="en-US" altLang="x-none"/>
          </a:p>
          <a:p>
            <a:endParaRPr lang="en-US" altLang="x-none"/>
          </a:p>
          <a:p>
            <a:endParaRPr lang="en-CA" altLang="x-none"/>
          </a:p>
          <a:p>
            <a:endParaRPr lang="en-CA" altLang="x-none"/>
          </a:p>
        </p:txBody>
      </p:sp>
      <p:sp>
        <p:nvSpPr>
          <p:cNvPr id="296964" name="Rectangle 4" descr="Green marble"/>
          <p:cNvSpPr>
            <a:spLocks noChangeArrowheads="1"/>
          </p:cNvSpPr>
          <p:nvPr/>
        </p:nvSpPr>
        <p:spPr bwMode="auto">
          <a:xfrm>
            <a:off x="1447800" y="4529138"/>
            <a:ext cx="31242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6965" name="Group 5"/>
          <p:cNvGraphicFramePr>
            <a:graphicFrameLocks noGrp="1"/>
          </p:cNvGraphicFramePr>
          <p:nvPr/>
        </p:nvGraphicFramePr>
        <p:xfrm>
          <a:off x="76200" y="4529138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7009" name="Rectangle 49" descr="Green marble"/>
          <p:cNvSpPr>
            <a:spLocks noChangeArrowheads="1"/>
          </p:cNvSpPr>
          <p:nvPr/>
        </p:nvSpPr>
        <p:spPr bwMode="auto">
          <a:xfrm>
            <a:off x="1447800" y="3019425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7010" name="Group 50"/>
          <p:cNvGraphicFramePr>
            <a:graphicFrameLocks noGrp="1"/>
          </p:cNvGraphicFramePr>
          <p:nvPr/>
        </p:nvGraphicFramePr>
        <p:xfrm>
          <a:off x="76200" y="3005138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7054" name="Line 94"/>
          <p:cNvSpPr>
            <a:spLocks noChangeShapeType="1"/>
          </p:cNvSpPr>
          <p:nvPr/>
        </p:nvSpPr>
        <p:spPr bwMode="auto">
          <a:xfrm>
            <a:off x="14478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5" name="Line 95"/>
          <p:cNvSpPr>
            <a:spLocks noChangeShapeType="1"/>
          </p:cNvSpPr>
          <p:nvPr/>
        </p:nvSpPr>
        <p:spPr bwMode="auto">
          <a:xfrm>
            <a:off x="72390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6" name="Line 96"/>
          <p:cNvSpPr>
            <a:spLocks noChangeShapeType="1"/>
          </p:cNvSpPr>
          <p:nvPr/>
        </p:nvSpPr>
        <p:spPr bwMode="auto">
          <a:xfrm>
            <a:off x="1447800" y="3629025"/>
            <a:ext cx="5791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7" name="Line 97"/>
          <p:cNvSpPr>
            <a:spLocks noChangeShapeType="1"/>
          </p:cNvSpPr>
          <p:nvPr/>
        </p:nvSpPr>
        <p:spPr bwMode="auto">
          <a:xfrm>
            <a:off x="14478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8" name="Line 98"/>
          <p:cNvSpPr>
            <a:spLocks noChangeShapeType="1"/>
          </p:cNvSpPr>
          <p:nvPr/>
        </p:nvSpPr>
        <p:spPr bwMode="auto">
          <a:xfrm>
            <a:off x="45720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9" name="Line 99"/>
          <p:cNvSpPr>
            <a:spLocks noChangeShapeType="1"/>
          </p:cNvSpPr>
          <p:nvPr/>
        </p:nvSpPr>
        <p:spPr bwMode="auto">
          <a:xfrm>
            <a:off x="1447800" y="5229225"/>
            <a:ext cx="3124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7060" name="Group 100"/>
          <p:cNvGrpSpPr>
            <a:grpSpLocks/>
          </p:cNvGrpSpPr>
          <p:nvPr/>
        </p:nvGrpSpPr>
        <p:grpSpPr bwMode="auto">
          <a:xfrm>
            <a:off x="3962400" y="3705225"/>
            <a:ext cx="406400" cy="333375"/>
            <a:chOff x="3917" y="1822"/>
            <a:chExt cx="256" cy="210"/>
          </a:xfrm>
        </p:grpSpPr>
        <p:sp>
          <p:nvSpPr>
            <p:cNvPr id="297061" name="AutoShape 101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79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97062" name="Line 102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7063" name="Group 103"/>
          <p:cNvGrpSpPr>
            <a:grpSpLocks/>
          </p:cNvGrpSpPr>
          <p:nvPr/>
        </p:nvGrpSpPr>
        <p:grpSpPr bwMode="auto">
          <a:xfrm>
            <a:off x="2895600" y="5305425"/>
            <a:ext cx="406400" cy="333375"/>
            <a:chOff x="4414" y="1822"/>
            <a:chExt cx="256" cy="210"/>
          </a:xfrm>
        </p:grpSpPr>
        <p:sp>
          <p:nvSpPr>
            <p:cNvPr id="297064" name="AutoShape 104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75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97065" name="Line 105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7066" name="Group 106"/>
          <p:cNvGrpSpPr>
            <a:grpSpLocks/>
          </p:cNvGrpSpPr>
          <p:nvPr/>
        </p:nvGrpSpPr>
        <p:grpSpPr bwMode="auto">
          <a:xfrm>
            <a:off x="7467600" y="457200"/>
            <a:ext cx="1439863" cy="1439863"/>
            <a:chOff x="528" y="3264"/>
            <a:chExt cx="907" cy="907"/>
          </a:xfrm>
        </p:grpSpPr>
        <p:grpSp>
          <p:nvGrpSpPr>
            <p:cNvPr id="297067" name="Group 107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97068" name="Freeform 108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7069" name="Group 109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97070" name="Freeform 110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71" name="Freeform 111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72" name="Freeform 112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73" name="Freeform 113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74" name="Freeform 114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75" name="Freeform 115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7076" name="AutoShape 116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97077" name="Line 117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078" name="AutoShape 118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97079" name="Line 119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080" name="Oval 120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97081" name="Group 121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97082" name="Group 122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97083" name="AutoShape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97084" name="Line 1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97085" name="Line 125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86" name="Line 126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609600"/>
            <a:ext cx="7772400" cy="1143000"/>
          </a:xfrm>
        </p:spPr>
        <p:txBody>
          <a:bodyPr/>
          <a:lstStyle/>
          <a:p>
            <a:r>
              <a:rPr lang="en-US" altLang="x-none"/>
              <a:t>Initial Conditions</a:t>
            </a:r>
            <a:endParaRPr lang="en-CA" altLang="x-none"/>
          </a:p>
        </p:txBody>
      </p:sp>
      <p:sp>
        <p:nvSpPr>
          <p:cNvPr id="298054" name="Rectangle 70"/>
          <p:cNvSpPr>
            <a:spLocks noGrp="1" noChangeArrowheads="1"/>
          </p:cNvSpPr>
          <p:nvPr>
            <p:ph idx="1"/>
          </p:nvPr>
        </p:nvSpPr>
        <p:spPr>
          <a:xfrm>
            <a:off x="4419600" y="3505200"/>
            <a:ext cx="4114800" cy="1905000"/>
          </a:xfrm>
          <a:noFill/>
          <a:ln/>
        </p:spPr>
        <p:txBody>
          <a:bodyPr/>
          <a:lstStyle/>
          <a:p>
            <a:r>
              <a:rPr lang="en-CA" altLang="x-none" sz="2800"/>
              <a:t>If the key is contained in the original list, </a:t>
            </a:r>
            <a:endParaRPr lang="en-US" altLang="x-none" sz="2800"/>
          </a:p>
          <a:p>
            <a:pPr>
              <a:buFontTx/>
              <a:buNone/>
            </a:pPr>
            <a:r>
              <a:rPr lang="en-US" altLang="x-none" sz="2800"/>
              <a:t>   </a:t>
            </a:r>
            <a:r>
              <a:rPr lang="en-CA" altLang="x-none" sz="2800"/>
              <a:t>then the key is contained in the sub-list</a:t>
            </a:r>
            <a:r>
              <a:rPr lang="en-US" altLang="x-none" sz="2800"/>
              <a:t>.</a:t>
            </a:r>
            <a:endParaRPr lang="en-CA" altLang="x-none" sz="2800"/>
          </a:p>
        </p:txBody>
      </p:sp>
      <p:grpSp>
        <p:nvGrpSpPr>
          <p:cNvPr id="297987" name="Group 3"/>
          <p:cNvGrpSpPr>
            <a:grpSpLocks noChangeAspect="1"/>
          </p:cNvGrpSpPr>
          <p:nvPr/>
        </p:nvGrpSpPr>
        <p:grpSpPr bwMode="auto">
          <a:xfrm>
            <a:off x="7772400" y="381000"/>
            <a:ext cx="1166813" cy="1168400"/>
            <a:chOff x="3408" y="1200"/>
            <a:chExt cx="907" cy="907"/>
          </a:xfrm>
        </p:grpSpPr>
        <p:grpSp>
          <p:nvGrpSpPr>
            <p:cNvPr id="297988" name="Group 4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97989" name="AutoShape 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97990" name="Line 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97991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297992" name="Object 8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98068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97993" name="Group 9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97994" name="Oval 10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995" name="Line 11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97996" name="Group 12"/>
          <p:cNvGrpSpPr>
            <a:grpSpLocks noChangeAspect="1"/>
          </p:cNvGrpSpPr>
          <p:nvPr/>
        </p:nvGrpSpPr>
        <p:grpSpPr bwMode="auto">
          <a:xfrm>
            <a:off x="6477000" y="381000"/>
            <a:ext cx="1169988" cy="1169988"/>
            <a:chOff x="3077" y="2352"/>
            <a:chExt cx="907" cy="907"/>
          </a:xfrm>
        </p:grpSpPr>
        <p:grpSp>
          <p:nvGrpSpPr>
            <p:cNvPr id="297997" name="Group 13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97998" name="Freeform 14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9" name="Oval 15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298000" name="Picture 16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98001" name="Group 17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98002" name="Freeform 1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3" name="Freeform 1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4" name="Freeform 2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5" name="Freeform 2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6" name="Freeform 2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7" name="Freeform 2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98008" name="Text Box 24"/>
          <p:cNvSpPr txBox="1">
            <a:spLocks noChangeArrowheads="1"/>
          </p:cNvSpPr>
          <p:nvPr/>
        </p:nvSpPr>
        <p:spPr bwMode="auto">
          <a:xfrm>
            <a:off x="1341438" y="1874838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298009" name="Rectangle 25" descr="Green marble"/>
          <p:cNvSpPr>
            <a:spLocks noChangeArrowheads="1"/>
          </p:cNvSpPr>
          <p:nvPr/>
        </p:nvSpPr>
        <p:spPr bwMode="auto">
          <a:xfrm>
            <a:off x="152400" y="2424113"/>
            <a:ext cx="8839200" cy="3810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8010" name="Group 26"/>
          <p:cNvGraphicFramePr>
            <a:graphicFrameLocks noGrp="1"/>
          </p:cNvGraphicFramePr>
          <p:nvPr/>
        </p:nvGraphicFramePr>
        <p:xfrm>
          <a:off x="76200" y="2424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98055" name="Group 71"/>
          <p:cNvGrpSpPr>
            <a:grpSpLocks/>
          </p:cNvGrpSpPr>
          <p:nvPr/>
        </p:nvGrpSpPr>
        <p:grpSpPr bwMode="auto">
          <a:xfrm>
            <a:off x="7848600" y="4114800"/>
            <a:ext cx="1219200" cy="609600"/>
            <a:chOff x="3456" y="2677"/>
            <a:chExt cx="773" cy="390"/>
          </a:xfrm>
        </p:grpSpPr>
        <p:sp>
          <p:nvSpPr>
            <p:cNvPr id="298056" name="Freeform 72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7" name="Freeform 73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8058" name="AutoShape 74"/>
          <p:cNvSpPr>
            <a:spLocks noChangeArrowheads="1"/>
          </p:cNvSpPr>
          <p:nvPr/>
        </p:nvSpPr>
        <p:spPr bwMode="auto">
          <a:xfrm>
            <a:off x="3581400" y="4191000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298059" name="Rectangle 75"/>
          <p:cNvSpPr>
            <a:spLocks noChangeArrowheads="1"/>
          </p:cNvSpPr>
          <p:nvPr/>
        </p:nvSpPr>
        <p:spPr bwMode="auto">
          <a:xfrm>
            <a:off x="457200" y="4038600"/>
            <a:ext cx="36576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x-none" sz="2800" i="0"/>
              <a:t>The sub-list is the entire</a:t>
            </a:r>
            <a:r>
              <a:rPr lang="en-CA" altLang="x-none" sz="2800" i="0"/>
              <a:t> </a:t>
            </a:r>
            <a:r>
              <a:rPr lang="en-US" altLang="x-none" sz="2800" i="0"/>
              <a:t> original </a:t>
            </a:r>
            <a:r>
              <a:rPr lang="en-CA" altLang="x-none" sz="2800" i="0"/>
              <a:t>list</a:t>
            </a:r>
            <a:r>
              <a:rPr lang="en-US" altLang="x-none" sz="2800" i="0"/>
              <a:t>.</a:t>
            </a:r>
            <a:endParaRPr lang="en-CA" altLang="x-none" sz="2800" i="0"/>
          </a:p>
        </p:txBody>
      </p:sp>
      <p:sp>
        <p:nvSpPr>
          <p:cNvPr id="298060" name="Line 76"/>
          <p:cNvSpPr>
            <a:spLocks noChangeShapeType="1"/>
          </p:cNvSpPr>
          <p:nvPr/>
        </p:nvSpPr>
        <p:spPr bwMode="auto">
          <a:xfrm>
            <a:off x="76200" y="29432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61" name="Line 77"/>
          <p:cNvSpPr>
            <a:spLocks noChangeShapeType="1"/>
          </p:cNvSpPr>
          <p:nvPr/>
        </p:nvSpPr>
        <p:spPr bwMode="auto">
          <a:xfrm>
            <a:off x="9067800" y="2971800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8062" name="Freeform 78"/>
          <p:cNvSpPr>
            <a:spLocks/>
          </p:cNvSpPr>
          <p:nvPr/>
        </p:nvSpPr>
        <p:spPr bwMode="auto">
          <a:xfrm>
            <a:off x="76200" y="3095625"/>
            <a:ext cx="8975725" cy="17463"/>
          </a:xfrm>
          <a:custGeom>
            <a:avLst/>
            <a:gdLst>
              <a:gd name="T0" fmla="*/ 0 w 5654"/>
              <a:gd name="T1" fmla="*/ 0 h 11"/>
              <a:gd name="T2" fmla="*/ 5654 w 5654"/>
              <a:gd name="T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654" h="11">
                <a:moveTo>
                  <a:pt x="0" y="0"/>
                </a:moveTo>
                <a:lnTo>
                  <a:pt x="5654" y="1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8063" name="Group 79"/>
          <p:cNvGrpSpPr>
            <a:grpSpLocks/>
          </p:cNvGrpSpPr>
          <p:nvPr/>
        </p:nvGrpSpPr>
        <p:grpSpPr bwMode="auto">
          <a:xfrm>
            <a:off x="4394200" y="3171825"/>
            <a:ext cx="406400" cy="333375"/>
            <a:chOff x="3917" y="1822"/>
            <a:chExt cx="256" cy="210"/>
          </a:xfrm>
        </p:grpSpPr>
        <p:sp>
          <p:nvSpPr>
            <p:cNvPr id="298064" name="AutoShape 80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n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98065" name="Line 81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1443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1444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701445" name="Rectangle 5"/>
          <p:cNvSpPr>
            <a:spLocks noChangeArrowheads="1"/>
          </p:cNvSpPr>
          <p:nvPr/>
        </p:nvSpPr>
        <p:spPr bwMode="auto">
          <a:xfrm>
            <a:off x="228600" y="13716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rgbClr val="33CC33"/>
                </a:solidFill>
              </a:rPr>
              <a:t>“preCond: Input has 3 numbers.”</a:t>
            </a:r>
            <a:endParaRPr lang="en-US" altLang="x-none" sz="2400" i="0">
              <a:solidFill>
                <a:srgbClr val="33CC33"/>
              </a:solidFill>
            </a:endParaRPr>
          </a:p>
        </p:txBody>
      </p:sp>
      <p:sp>
        <p:nvSpPr>
          <p:cNvPr id="701446" name="Rectangle 6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701447" name="Rectangle 7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1448" name="Rectangle 8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1449" name="Rectangle 9"/>
          <p:cNvSpPr>
            <a:spLocks noChangeArrowheads="1"/>
          </p:cNvSpPr>
          <p:nvPr/>
        </p:nvSpPr>
        <p:spPr bwMode="auto">
          <a:xfrm>
            <a:off x="381000" y="5943600"/>
            <a:ext cx="57150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rgbClr val="33CC33"/>
                </a:solidFill>
              </a:rPr>
              <a:t>“postCond: </a:t>
            </a:r>
            <a:br>
              <a:rPr lang="en-CA" altLang="x-none" sz="2400" i="0">
                <a:solidFill>
                  <a:srgbClr val="33CC33"/>
                </a:solidFill>
              </a:rPr>
            </a:br>
            <a:r>
              <a:rPr lang="en-CA" altLang="x-none" sz="2400" i="0">
                <a:solidFill>
                  <a:srgbClr val="33CC33"/>
                </a:solidFill>
              </a:rPr>
              <a:t>    return max in {a,b,c}”</a:t>
            </a:r>
          </a:p>
        </p:txBody>
      </p:sp>
      <p:sp>
        <p:nvSpPr>
          <p:cNvPr id="701450" name="Rectangle 10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1451" name="Text Box 11"/>
          <p:cNvSpPr txBox="1">
            <a:spLocks noChangeArrowheads="1"/>
          </p:cNvSpPr>
          <p:nvPr/>
        </p:nvSpPr>
        <p:spPr bwMode="auto">
          <a:xfrm>
            <a:off x="4926013" y="1665288"/>
            <a:ext cx="3784600" cy="397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Code can be created </a:t>
            </a:r>
            <a:br>
              <a:rPr lang="en-US" altLang="x-none" sz="3400" i="0"/>
            </a:br>
            <a:r>
              <a:rPr lang="en-US" altLang="x-none" sz="3400" i="0"/>
              <a:t>between each pair </a:t>
            </a:r>
            <a:br>
              <a:rPr lang="en-US" altLang="x-none" sz="3400" i="0"/>
            </a:br>
            <a:r>
              <a:rPr lang="en-US" altLang="x-none" sz="3400" i="0"/>
              <a:t>of assertions,</a:t>
            </a:r>
            <a:br>
              <a:rPr lang="en-US" altLang="x-none" sz="3400" i="0"/>
            </a:br>
            <a:r>
              <a:rPr lang="en-US" altLang="x-none" sz="3400" i="0"/>
              <a:t>independently,</a:t>
            </a:r>
            <a:br>
              <a:rPr lang="en-US" altLang="x-none" sz="3400" i="0"/>
            </a:br>
            <a:r>
              <a:rPr lang="en-US" altLang="x-none" sz="3400" i="0"/>
              <a:t>without worrying </a:t>
            </a:r>
            <a:br>
              <a:rPr lang="en-US" altLang="x-none" sz="3400" i="0"/>
            </a:br>
            <a:r>
              <a:rPr lang="en-US" altLang="x-none" sz="3400" i="0"/>
              <a:t>about past or future.</a:t>
            </a:r>
          </a:p>
          <a:p>
            <a:pPr algn="ctr"/>
            <a:r>
              <a:rPr lang="en-US" altLang="x-none" sz="3400" i="0"/>
              <a:t>One step at a time.</a:t>
            </a:r>
          </a:p>
        </p:txBody>
      </p:sp>
      <p:grpSp>
        <p:nvGrpSpPr>
          <p:cNvPr id="701456" name="Group 16"/>
          <p:cNvGrpSpPr>
            <a:grpSpLocks/>
          </p:cNvGrpSpPr>
          <p:nvPr/>
        </p:nvGrpSpPr>
        <p:grpSpPr bwMode="auto">
          <a:xfrm>
            <a:off x="4089400" y="1828800"/>
            <a:ext cx="177800" cy="4648200"/>
            <a:chOff x="2576" y="1152"/>
            <a:chExt cx="112" cy="2928"/>
          </a:xfrm>
        </p:grpSpPr>
        <p:sp>
          <p:nvSpPr>
            <p:cNvPr id="701452" name="AutoShape 12"/>
            <p:cNvSpPr>
              <a:spLocks/>
            </p:cNvSpPr>
            <p:nvPr/>
          </p:nvSpPr>
          <p:spPr bwMode="auto">
            <a:xfrm>
              <a:off x="2592" y="1152"/>
              <a:ext cx="48" cy="288"/>
            </a:xfrm>
            <a:prstGeom prst="rightBracket">
              <a:avLst>
                <a:gd name="adj" fmla="val 5000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1453" name="AutoShape 13"/>
            <p:cNvSpPr>
              <a:spLocks/>
            </p:cNvSpPr>
            <p:nvPr/>
          </p:nvSpPr>
          <p:spPr bwMode="auto">
            <a:xfrm>
              <a:off x="2576" y="1680"/>
              <a:ext cx="64" cy="624"/>
            </a:xfrm>
            <a:prstGeom prst="rightBracket">
              <a:avLst>
                <a:gd name="adj" fmla="val 8125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1454" name="AutoShape 14"/>
            <p:cNvSpPr>
              <a:spLocks/>
            </p:cNvSpPr>
            <p:nvPr/>
          </p:nvSpPr>
          <p:spPr bwMode="auto">
            <a:xfrm>
              <a:off x="2600" y="2592"/>
              <a:ext cx="64" cy="624"/>
            </a:xfrm>
            <a:prstGeom prst="rightBracket">
              <a:avLst>
                <a:gd name="adj" fmla="val 8125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1455" name="AutoShape 15"/>
            <p:cNvSpPr>
              <a:spLocks/>
            </p:cNvSpPr>
            <p:nvPr/>
          </p:nvSpPr>
          <p:spPr bwMode="auto">
            <a:xfrm>
              <a:off x="2624" y="3456"/>
              <a:ext cx="64" cy="624"/>
            </a:xfrm>
            <a:prstGeom prst="rightBracket">
              <a:avLst>
                <a:gd name="adj" fmla="val 8125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1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1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1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1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1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1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51" grpId="0" uiExpand="1" build="allAtOnce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Ending Algorithm</a:t>
            </a:r>
            <a:endParaRPr lang="en-CA" altLang="x-none"/>
          </a:p>
        </p:txBody>
      </p:sp>
      <p:sp>
        <p:nvSpPr>
          <p:cNvPr id="299011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3505200"/>
            <a:ext cx="4191000" cy="1905000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90000"/>
              </a:lnSpc>
            </a:pPr>
            <a:r>
              <a:rPr lang="en-CA" altLang="x-none" sz="2800"/>
              <a:t>If the key is contained in the original list, </a:t>
            </a:r>
            <a:endParaRPr lang="en-US" altLang="x-none" sz="28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800"/>
              <a:t>   </a:t>
            </a:r>
            <a:r>
              <a:rPr lang="en-CA" altLang="x-none" sz="2800"/>
              <a:t>then the key is contained in the sub-list</a:t>
            </a:r>
            <a:r>
              <a:rPr lang="en-US" altLang="x-none" sz="2800"/>
              <a:t>.</a:t>
            </a:r>
          </a:p>
          <a:p>
            <a:pPr>
              <a:lnSpc>
                <a:spcPct val="90000"/>
              </a:lnSpc>
            </a:pPr>
            <a:r>
              <a:rPr lang="en-US" altLang="x-none" sz="2800"/>
              <a:t>Sub-list contains one element.</a:t>
            </a:r>
          </a:p>
          <a:p>
            <a:pPr>
              <a:lnSpc>
                <a:spcPct val="90000"/>
              </a:lnSpc>
            </a:pPr>
            <a:endParaRPr lang="en-CA" altLang="x-none" sz="2800"/>
          </a:p>
        </p:txBody>
      </p:sp>
      <p:grpSp>
        <p:nvGrpSpPr>
          <p:cNvPr id="299012" name="Group 4"/>
          <p:cNvGrpSpPr>
            <a:grpSpLocks noChangeAspect="1"/>
          </p:cNvGrpSpPr>
          <p:nvPr/>
        </p:nvGrpSpPr>
        <p:grpSpPr bwMode="auto">
          <a:xfrm>
            <a:off x="7162800" y="457200"/>
            <a:ext cx="1119188" cy="1169988"/>
            <a:chOff x="4641" y="2352"/>
            <a:chExt cx="735" cy="768"/>
          </a:xfrm>
        </p:grpSpPr>
        <p:sp>
          <p:nvSpPr>
            <p:cNvPr id="299013" name="Freeform 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9014" name="Group 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99015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99016" name="Line 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99017" name="Oval 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99018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99019" name="Group 1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99020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1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2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3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4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5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99026" name="Group 18"/>
          <p:cNvGrpSpPr>
            <a:grpSpLocks/>
          </p:cNvGrpSpPr>
          <p:nvPr/>
        </p:nvGrpSpPr>
        <p:grpSpPr bwMode="auto">
          <a:xfrm>
            <a:off x="3810000" y="5410200"/>
            <a:ext cx="762000" cy="685800"/>
            <a:chOff x="1584" y="2256"/>
            <a:chExt cx="768" cy="672"/>
          </a:xfrm>
        </p:grpSpPr>
        <p:sp>
          <p:nvSpPr>
            <p:cNvPr id="299027" name="AutoShape 1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99028" name="Line 2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9029" name="Rectangle 21" descr="Green marble"/>
          <p:cNvSpPr>
            <a:spLocks noChangeArrowheads="1"/>
          </p:cNvSpPr>
          <p:nvPr/>
        </p:nvSpPr>
        <p:spPr bwMode="auto">
          <a:xfrm>
            <a:off x="3276600" y="1981200"/>
            <a:ext cx="381000" cy="34766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299030" name="Group 22"/>
          <p:cNvGraphicFramePr>
            <a:graphicFrameLocks noGrp="1"/>
          </p:cNvGraphicFramePr>
          <p:nvPr/>
        </p:nvGraphicFramePr>
        <p:xfrm>
          <a:off x="76200" y="2009775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99074" name="Group 66"/>
          <p:cNvGrpSpPr>
            <a:grpSpLocks/>
          </p:cNvGrpSpPr>
          <p:nvPr/>
        </p:nvGrpSpPr>
        <p:grpSpPr bwMode="auto">
          <a:xfrm>
            <a:off x="3276600" y="2528888"/>
            <a:ext cx="381000" cy="333375"/>
            <a:chOff x="912" y="3198"/>
            <a:chExt cx="240" cy="210"/>
          </a:xfrm>
        </p:grpSpPr>
        <p:sp>
          <p:nvSpPr>
            <p:cNvPr id="299075" name="Line 67"/>
            <p:cNvSpPr>
              <a:spLocks noChangeShapeType="1"/>
            </p:cNvSpPr>
            <p:nvPr/>
          </p:nvSpPr>
          <p:spPr bwMode="auto">
            <a:xfrm>
              <a:off x="912" y="3198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6" name="Line 68"/>
            <p:cNvSpPr>
              <a:spLocks noChangeShapeType="1"/>
            </p:cNvSpPr>
            <p:nvPr/>
          </p:nvSpPr>
          <p:spPr bwMode="auto">
            <a:xfrm>
              <a:off x="1152" y="3216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7" name="Line 69"/>
            <p:cNvSpPr>
              <a:spLocks noChangeShapeType="1"/>
            </p:cNvSpPr>
            <p:nvPr/>
          </p:nvSpPr>
          <p:spPr bwMode="auto">
            <a:xfrm>
              <a:off x="912" y="3294"/>
              <a:ext cx="240" cy="1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9078" name="Group 70"/>
          <p:cNvGrpSpPr>
            <a:grpSpLocks/>
          </p:cNvGrpSpPr>
          <p:nvPr/>
        </p:nvGrpSpPr>
        <p:grpSpPr bwMode="auto">
          <a:xfrm>
            <a:off x="2743200" y="2709863"/>
            <a:ext cx="406400" cy="333375"/>
            <a:chOff x="4414" y="1822"/>
            <a:chExt cx="256" cy="210"/>
          </a:xfrm>
        </p:grpSpPr>
        <p:sp>
          <p:nvSpPr>
            <p:cNvPr id="299079" name="AutoShape 71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0 km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99080" name="Line 72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9081" name="Group 73"/>
          <p:cNvGrpSpPr>
            <a:grpSpLocks/>
          </p:cNvGrpSpPr>
          <p:nvPr/>
        </p:nvGrpSpPr>
        <p:grpSpPr bwMode="auto">
          <a:xfrm>
            <a:off x="3581400" y="3962400"/>
            <a:ext cx="1219200" cy="609600"/>
            <a:chOff x="3456" y="2677"/>
            <a:chExt cx="773" cy="390"/>
          </a:xfrm>
        </p:grpSpPr>
        <p:sp>
          <p:nvSpPr>
            <p:cNvPr id="299082" name="Freeform 74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3" name="Freeform 75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9084" name="Rectangle 76"/>
          <p:cNvSpPr>
            <a:spLocks noChangeArrowheads="1"/>
          </p:cNvSpPr>
          <p:nvPr/>
        </p:nvSpPr>
        <p:spPr bwMode="auto">
          <a:xfrm>
            <a:off x="5638800" y="3581400"/>
            <a:ext cx="32004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CA" altLang="x-none" sz="2800" i="0"/>
              <a:t>If the key is contained in the original list,</a:t>
            </a:r>
            <a:endParaRPr lang="en-US" altLang="x-none" sz="2800" i="0"/>
          </a:p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x-none" sz="2800" i="0"/>
              <a:t>   </a:t>
            </a:r>
            <a:r>
              <a:rPr lang="en-CA" altLang="x-none" sz="2800" i="0"/>
              <a:t> then the key is </a:t>
            </a:r>
            <a:r>
              <a:rPr lang="en-US" altLang="x-none" sz="2800" i="0"/>
              <a:t>at this location.</a:t>
            </a:r>
          </a:p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CA" altLang="x-none" sz="2800" i="0"/>
          </a:p>
        </p:txBody>
      </p:sp>
      <p:sp>
        <p:nvSpPr>
          <p:cNvPr id="299085" name="AutoShape 77"/>
          <p:cNvSpPr>
            <a:spLocks noChangeArrowheads="1"/>
          </p:cNvSpPr>
          <p:nvPr/>
        </p:nvSpPr>
        <p:spPr bwMode="auto">
          <a:xfrm>
            <a:off x="4800600" y="4543425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299086" name="Text Box 78"/>
          <p:cNvSpPr txBox="1">
            <a:spLocks noChangeArrowheads="1"/>
          </p:cNvSpPr>
          <p:nvPr/>
        </p:nvSpPr>
        <p:spPr bwMode="auto">
          <a:xfrm>
            <a:off x="1341438" y="1524000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If key not in original list</a:t>
            </a:r>
            <a:endParaRPr lang="en-CA" altLang="x-none"/>
          </a:p>
        </p:txBody>
      </p:sp>
      <p:sp>
        <p:nvSpPr>
          <p:cNvPr id="300035" name="Rectangle 3"/>
          <p:cNvSpPr>
            <a:spLocks noGrp="1" noChangeArrowheads="1"/>
          </p:cNvSpPr>
          <p:nvPr>
            <p:ph idx="1"/>
          </p:nvPr>
        </p:nvSpPr>
        <p:spPr>
          <a:xfrm>
            <a:off x="76200" y="1752600"/>
            <a:ext cx="4191000" cy="1905000"/>
          </a:xfrm>
        </p:spPr>
        <p:txBody>
          <a:bodyPr/>
          <a:lstStyle/>
          <a:p>
            <a:r>
              <a:rPr lang="en-CA" altLang="x-none" sz="2800"/>
              <a:t>If the key is contained in the original list, </a:t>
            </a:r>
            <a:endParaRPr lang="en-US" altLang="x-none" sz="2800"/>
          </a:p>
          <a:p>
            <a:pPr>
              <a:buFontTx/>
              <a:buNone/>
            </a:pPr>
            <a:r>
              <a:rPr lang="en-US" altLang="x-none" sz="2800"/>
              <a:t>   </a:t>
            </a:r>
            <a:r>
              <a:rPr lang="en-CA" altLang="x-none" sz="2800"/>
              <a:t>then the key is contained in the sub-list</a:t>
            </a:r>
            <a:r>
              <a:rPr lang="en-US" altLang="x-none" sz="2800"/>
              <a:t>.</a:t>
            </a:r>
          </a:p>
          <a:p>
            <a:endParaRPr lang="en-CA" altLang="x-none" sz="2800"/>
          </a:p>
        </p:txBody>
      </p:sp>
      <p:grpSp>
        <p:nvGrpSpPr>
          <p:cNvPr id="300036" name="Group 4"/>
          <p:cNvGrpSpPr>
            <a:grpSpLocks/>
          </p:cNvGrpSpPr>
          <p:nvPr/>
        </p:nvGrpSpPr>
        <p:grpSpPr bwMode="auto">
          <a:xfrm>
            <a:off x="3352800" y="2209800"/>
            <a:ext cx="1219200" cy="609600"/>
            <a:chOff x="3456" y="2677"/>
            <a:chExt cx="773" cy="390"/>
          </a:xfrm>
        </p:grpSpPr>
        <p:sp>
          <p:nvSpPr>
            <p:cNvPr id="300037" name="Freeform 5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8" name="Freeform 6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0039" name="Rectangle 7"/>
          <p:cNvSpPr>
            <a:spLocks noChangeArrowheads="1"/>
          </p:cNvSpPr>
          <p:nvPr/>
        </p:nvSpPr>
        <p:spPr bwMode="auto">
          <a:xfrm>
            <a:off x="5334000" y="18288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x-none" sz="2800" i="0"/>
              <a:t>Loop invariant true, even i</a:t>
            </a:r>
            <a:r>
              <a:rPr lang="en-CA" altLang="x-none" sz="2800" i="0"/>
              <a:t>f the key is </a:t>
            </a:r>
            <a:r>
              <a:rPr lang="en-US" altLang="x-none" sz="2800" i="0"/>
              <a:t>not in the list.</a:t>
            </a:r>
          </a:p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CA" altLang="x-none" sz="2800" i="0"/>
          </a:p>
        </p:txBody>
      </p:sp>
      <p:sp>
        <p:nvSpPr>
          <p:cNvPr id="300040" name="Rectangle 8"/>
          <p:cNvSpPr>
            <a:spLocks noChangeArrowheads="1"/>
          </p:cNvSpPr>
          <p:nvPr/>
        </p:nvSpPr>
        <p:spPr bwMode="auto">
          <a:xfrm>
            <a:off x="152400" y="4724400"/>
            <a:ext cx="32004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CA" altLang="x-none" sz="2800" i="0"/>
              <a:t>If the key is contained in the original list,</a:t>
            </a:r>
            <a:endParaRPr lang="en-US" altLang="x-none" sz="2800" i="0"/>
          </a:p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x-none" sz="2800" i="0"/>
              <a:t>   </a:t>
            </a:r>
            <a:r>
              <a:rPr lang="en-CA" altLang="x-none" sz="2800" i="0"/>
              <a:t> then the key is </a:t>
            </a:r>
            <a:r>
              <a:rPr lang="en-US" altLang="x-none" sz="2800" i="0"/>
              <a:t>at this location.</a:t>
            </a:r>
          </a:p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CA" altLang="x-none" sz="2800" i="0"/>
          </a:p>
        </p:txBody>
      </p:sp>
      <p:sp>
        <p:nvSpPr>
          <p:cNvPr id="300041" name="Rectangle 9" descr="Green marble"/>
          <p:cNvSpPr>
            <a:spLocks noChangeArrowheads="1"/>
          </p:cNvSpPr>
          <p:nvPr/>
        </p:nvSpPr>
        <p:spPr bwMode="auto">
          <a:xfrm>
            <a:off x="3276600" y="4195763"/>
            <a:ext cx="381000" cy="34766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0042" name="Group 10"/>
          <p:cNvGraphicFramePr>
            <a:graphicFrameLocks noGrp="1"/>
          </p:cNvGraphicFramePr>
          <p:nvPr/>
        </p:nvGraphicFramePr>
        <p:xfrm>
          <a:off x="76200" y="4224338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0086" name="Text Box 54"/>
          <p:cNvSpPr txBox="1">
            <a:spLocks noChangeArrowheads="1"/>
          </p:cNvSpPr>
          <p:nvPr/>
        </p:nvSpPr>
        <p:spPr bwMode="auto">
          <a:xfrm>
            <a:off x="1341438" y="3738563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24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00087" name="Rectangle 55"/>
          <p:cNvSpPr>
            <a:spLocks noChangeArrowheads="1"/>
          </p:cNvSpPr>
          <p:nvPr/>
        </p:nvSpPr>
        <p:spPr bwMode="auto">
          <a:xfrm>
            <a:off x="5257800" y="4876800"/>
            <a:ext cx="38100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x-none" sz="2800" i="0"/>
              <a:t>Conclusion still solves the problem.</a:t>
            </a:r>
          </a:p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x-none" sz="2800" i="0"/>
              <a:t>    Simply check this one location for the key.</a:t>
            </a:r>
          </a:p>
          <a:p>
            <a:pPr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CA" altLang="x-none" sz="28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Time </a:t>
            </a:r>
            <a:endParaRPr lang="en-CA" altLang="x-none"/>
          </a:p>
        </p:txBody>
      </p:sp>
      <p:sp>
        <p:nvSpPr>
          <p:cNvPr id="339971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772400" cy="1219200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The sub-list is of size </a:t>
            </a:r>
            <a:r>
              <a:rPr lang="en-US" altLang="x-none" sz="2800" i="1"/>
              <a:t>n</a:t>
            </a:r>
            <a:r>
              <a:rPr lang="en-US" altLang="x-none" sz="2800"/>
              <a:t>, </a:t>
            </a:r>
            <a:r>
              <a:rPr lang="en-US" altLang="x-none" sz="2800" i="1" baseline="30000"/>
              <a:t>n</a:t>
            </a:r>
            <a:r>
              <a:rPr lang="en-US" altLang="x-none" sz="2800"/>
              <a:t>/</a:t>
            </a:r>
            <a:r>
              <a:rPr lang="en-US" altLang="x-none" sz="2800" baseline="-25000"/>
              <a:t>2</a:t>
            </a:r>
            <a:r>
              <a:rPr lang="en-US" altLang="x-none" sz="2800"/>
              <a:t>, </a:t>
            </a:r>
            <a:r>
              <a:rPr lang="en-US" altLang="x-none" sz="2800" i="1" baseline="30000"/>
              <a:t>n</a:t>
            </a:r>
            <a:r>
              <a:rPr lang="en-US" altLang="x-none" sz="2800"/>
              <a:t>/</a:t>
            </a:r>
            <a:r>
              <a:rPr lang="en-US" altLang="x-none" sz="2800" baseline="-25000"/>
              <a:t>4</a:t>
            </a:r>
            <a:r>
              <a:rPr lang="en-US" altLang="x-none" sz="2800"/>
              <a:t>, </a:t>
            </a:r>
            <a:r>
              <a:rPr lang="en-US" altLang="x-none" sz="2800" i="1" baseline="30000"/>
              <a:t>n</a:t>
            </a:r>
            <a:r>
              <a:rPr lang="en-US" altLang="x-none" sz="2800"/>
              <a:t>/</a:t>
            </a:r>
            <a:r>
              <a:rPr lang="en-US" altLang="x-none" sz="2800" baseline="-25000"/>
              <a:t>8</a:t>
            </a:r>
            <a:r>
              <a:rPr lang="en-US" altLang="x-none" sz="2800"/>
              <a:t>,…,1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Each step </a:t>
            </a:r>
            <a:r>
              <a:rPr lang="en-CA" altLang="x-none" sz="2400">
                <a:sym typeface="Symbol" charset="2"/>
              </a:rPr>
              <a:t></a:t>
            </a:r>
            <a:r>
              <a:rPr lang="en-US" altLang="x-none" sz="2800"/>
              <a:t>(1) time.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Total =</a:t>
            </a:r>
            <a:r>
              <a:rPr lang="en-US" altLang="x-none">
                <a:ea typeface="Times New Roman" charset="0"/>
                <a:cs typeface="Times New Roman" charset="0"/>
              </a:rPr>
              <a:t> </a:t>
            </a:r>
            <a:r>
              <a:rPr lang="en-CA" altLang="x-none" sz="2400">
                <a:sym typeface="Symbol" charset="2"/>
              </a:rPr>
              <a:t></a:t>
            </a:r>
            <a:r>
              <a:rPr lang="en-US" altLang="x-none" sz="2800"/>
              <a:t>(log </a:t>
            </a:r>
            <a:r>
              <a:rPr lang="en-US" altLang="x-none" sz="2800" i="1"/>
              <a:t>n</a:t>
            </a:r>
            <a:r>
              <a:rPr lang="en-US" altLang="x-none" sz="2800"/>
              <a:t>) </a:t>
            </a:r>
          </a:p>
        </p:txBody>
      </p:sp>
      <p:sp>
        <p:nvSpPr>
          <p:cNvPr id="340003" name="Text Box 35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40004" name="Rectangle 36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0005" name="Group 37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0049" name="AutoShape 81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0050" name="AutoShape 82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0051" name="Freeform 83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0052" name="Text Box 84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40053" name="Text Box 85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2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Code</a:t>
            </a:r>
            <a:endParaRPr lang="en-CA" altLang="x-none" sz="4400" i="0">
              <a:solidFill>
                <a:schemeClr val="tx2"/>
              </a:solidFill>
            </a:endParaRPr>
          </a:p>
        </p:txBody>
      </p:sp>
      <p:pic>
        <p:nvPicPr>
          <p:cNvPr id="366596" name="Picture 4" descr="01-18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346200"/>
            <a:ext cx="5791200" cy="4832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0105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0107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301078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30107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08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01081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301082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1295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01083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301084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108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0108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301087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301088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9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301090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01091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301092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3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4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5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6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7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01098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1099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01100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1101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301102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3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1104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301105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01106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107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30110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110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30111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11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01112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01113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01114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01115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6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7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8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9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0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1121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301122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01123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301124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25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26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27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28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29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0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3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3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30113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3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4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01141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01142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301143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44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5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6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7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8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9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50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5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301152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53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4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5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6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7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8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59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60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301161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62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3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4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5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6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7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68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69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30117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71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2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3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4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5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6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77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7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30117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80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1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2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3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4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5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86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87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301188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89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0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1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2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3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4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19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196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30119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19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0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205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301206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20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13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214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301215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216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7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8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9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0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1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2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22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301224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22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31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1232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301233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01234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5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6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7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8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9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40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1241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30124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01243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01244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45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1246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01247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248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249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250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251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1252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01253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1254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01255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0125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125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1258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9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1260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30126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01262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1263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01264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5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6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7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8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9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127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27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127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27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127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1275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01276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0127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127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127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1281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301282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01283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1284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301285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301286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287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01288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01289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301290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1291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01292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Make Precise Definitions</a:t>
            </a:r>
            <a:endParaRPr lang="en-CA" altLang="x-none"/>
          </a:p>
        </p:txBody>
      </p:sp>
      <p:sp>
        <p:nvSpPr>
          <p:cNvPr id="303107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1905000"/>
            <a:ext cx="8001000" cy="1676400"/>
          </a:xfrm>
          <a:noFill/>
          <a:ln/>
        </p:spPr>
        <p:txBody>
          <a:bodyPr/>
          <a:lstStyle/>
          <a:p>
            <a:r>
              <a:rPr lang="en-US" altLang="x-none"/>
              <a:t>Maintain a sub-list with end points </a:t>
            </a:r>
            <a:r>
              <a:rPr lang="en-US" altLang="x-none" i="1"/>
              <a:t>i</a:t>
            </a:r>
            <a:r>
              <a:rPr lang="en-US" altLang="x-none"/>
              <a:t> &amp; </a:t>
            </a:r>
            <a:r>
              <a:rPr lang="en-US" altLang="x-none" i="1"/>
              <a:t>j</a:t>
            </a:r>
            <a:r>
              <a:rPr lang="en-US" altLang="x-none"/>
              <a:t>.</a:t>
            </a:r>
            <a:endParaRPr lang="en-CA" altLang="x-none"/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341438" y="2651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grpSp>
        <p:nvGrpSpPr>
          <p:cNvPr id="303109" name="Group 5"/>
          <p:cNvGrpSpPr>
            <a:grpSpLocks/>
          </p:cNvGrpSpPr>
          <p:nvPr/>
        </p:nvGrpSpPr>
        <p:grpSpPr bwMode="auto">
          <a:xfrm>
            <a:off x="4370388" y="5029200"/>
            <a:ext cx="401637" cy="1143000"/>
            <a:chOff x="5760" y="720"/>
            <a:chExt cx="1021" cy="2477"/>
          </a:xfrm>
        </p:grpSpPr>
        <p:grpSp>
          <p:nvGrpSpPr>
            <p:cNvPr id="303110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3111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2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3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4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5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6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3117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3118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9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3120" name="Text Box 16"/>
          <p:cNvSpPr txBox="1">
            <a:spLocks noChangeArrowheads="1"/>
          </p:cNvSpPr>
          <p:nvPr/>
        </p:nvSpPr>
        <p:spPr bwMode="auto">
          <a:xfrm>
            <a:off x="822325" y="3992563"/>
            <a:ext cx="296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/>
              <a:t>i</a:t>
            </a:r>
            <a:endParaRPr lang="en-CA" altLang="x-none" sz="3200"/>
          </a:p>
        </p:txBody>
      </p:sp>
      <p:sp>
        <p:nvSpPr>
          <p:cNvPr id="303121" name="Line 17"/>
          <p:cNvSpPr>
            <a:spLocks noChangeShapeType="1"/>
          </p:cNvSpPr>
          <p:nvPr/>
        </p:nvSpPr>
        <p:spPr bwMode="auto">
          <a:xfrm flipH="1" flipV="1">
            <a:off x="685800" y="3581400"/>
            <a:ext cx="2286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2" name="Line 18"/>
          <p:cNvSpPr>
            <a:spLocks noChangeShapeType="1"/>
          </p:cNvSpPr>
          <p:nvPr/>
        </p:nvSpPr>
        <p:spPr bwMode="auto">
          <a:xfrm flipV="1">
            <a:off x="1066800" y="3581400"/>
            <a:ext cx="1524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3" name="Text Box 19"/>
          <p:cNvSpPr txBox="1">
            <a:spLocks noChangeArrowheads="1"/>
          </p:cNvSpPr>
          <p:nvPr/>
        </p:nvSpPr>
        <p:spPr bwMode="auto">
          <a:xfrm>
            <a:off x="7146925" y="3992563"/>
            <a:ext cx="296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/>
              <a:t>j</a:t>
            </a:r>
            <a:endParaRPr lang="en-CA" altLang="x-none" sz="3200"/>
          </a:p>
        </p:txBody>
      </p:sp>
      <p:sp>
        <p:nvSpPr>
          <p:cNvPr id="303124" name="Line 20"/>
          <p:cNvSpPr>
            <a:spLocks noChangeShapeType="1"/>
          </p:cNvSpPr>
          <p:nvPr/>
        </p:nvSpPr>
        <p:spPr bwMode="auto">
          <a:xfrm flipH="1" flipV="1">
            <a:off x="7010400" y="3581400"/>
            <a:ext cx="2286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5" name="Line 21"/>
          <p:cNvSpPr>
            <a:spLocks noChangeShapeType="1"/>
          </p:cNvSpPr>
          <p:nvPr/>
        </p:nvSpPr>
        <p:spPr bwMode="auto">
          <a:xfrm flipV="1">
            <a:off x="7391400" y="3581400"/>
            <a:ext cx="1524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26" name="Rectangle 22" descr="Green marble"/>
          <p:cNvSpPr>
            <a:spLocks noChangeArrowheads="1"/>
          </p:cNvSpPr>
          <p:nvPr/>
        </p:nvSpPr>
        <p:spPr bwMode="auto">
          <a:xfrm>
            <a:off x="990600" y="3200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3127" name="Group 23"/>
          <p:cNvGraphicFramePr>
            <a:graphicFrameLocks noGrp="1"/>
          </p:cNvGraphicFramePr>
          <p:nvPr/>
        </p:nvGraphicFramePr>
        <p:xfrm>
          <a:off x="76200" y="3200400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667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Make Precise Definitions</a:t>
            </a:r>
            <a:endParaRPr lang="en-CA" altLang="x-none"/>
          </a:p>
        </p:txBody>
      </p:sp>
      <p:sp>
        <p:nvSpPr>
          <p:cNvPr id="304131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1905000"/>
            <a:ext cx="8001000" cy="1676400"/>
          </a:xfrm>
          <a:noFill/>
          <a:ln/>
        </p:spPr>
        <p:txBody>
          <a:bodyPr/>
          <a:lstStyle/>
          <a:p>
            <a:r>
              <a:rPr lang="en-US" altLang="x-none"/>
              <a:t>Maintain a sub-list with end points </a:t>
            </a:r>
            <a:r>
              <a:rPr lang="en-US" altLang="x-none" i="1"/>
              <a:t>i</a:t>
            </a:r>
            <a:r>
              <a:rPr lang="en-US" altLang="x-none"/>
              <a:t> &amp; </a:t>
            </a:r>
            <a:r>
              <a:rPr lang="en-US" altLang="x-none" i="1"/>
              <a:t>j</a:t>
            </a:r>
            <a:r>
              <a:rPr lang="en-US" altLang="x-none"/>
              <a:t>.</a:t>
            </a:r>
            <a:endParaRPr lang="en-CA" altLang="x-none"/>
          </a:p>
        </p:txBody>
      </p:sp>
      <p:sp>
        <p:nvSpPr>
          <p:cNvPr id="304132" name="Text Box 4"/>
          <p:cNvSpPr txBox="1">
            <a:spLocks noChangeArrowheads="1"/>
          </p:cNvSpPr>
          <p:nvPr/>
        </p:nvSpPr>
        <p:spPr bwMode="auto">
          <a:xfrm>
            <a:off x="1341438" y="2651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04133" name="Text Box 5"/>
          <p:cNvSpPr txBox="1">
            <a:spLocks noChangeArrowheads="1"/>
          </p:cNvSpPr>
          <p:nvPr/>
        </p:nvSpPr>
        <p:spPr bwMode="auto">
          <a:xfrm>
            <a:off x="822325" y="3992563"/>
            <a:ext cx="296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/>
              <a:t>i</a:t>
            </a:r>
            <a:endParaRPr lang="en-CA" altLang="x-none" sz="3200"/>
          </a:p>
        </p:txBody>
      </p:sp>
      <p:sp>
        <p:nvSpPr>
          <p:cNvPr id="304134" name="Line 6"/>
          <p:cNvSpPr>
            <a:spLocks noChangeShapeType="1"/>
          </p:cNvSpPr>
          <p:nvPr/>
        </p:nvSpPr>
        <p:spPr bwMode="auto">
          <a:xfrm flipH="1" flipV="1">
            <a:off x="685800" y="3581400"/>
            <a:ext cx="2286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35" name="Line 7"/>
          <p:cNvSpPr>
            <a:spLocks noChangeShapeType="1"/>
          </p:cNvSpPr>
          <p:nvPr/>
        </p:nvSpPr>
        <p:spPr bwMode="auto">
          <a:xfrm flipV="1">
            <a:off x="1066800" y="3581400"/>
            <a:ext cx="1524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36" name="Text Box 8"/>
          <p:cNvSpPr txBox="1">
            <a:spLocks noChangeArrowheads="1"/>
          </p:cNvSpPr>
          <p:nvPr/>
        </p:nvSpPr>
        <p:spPr bwMode="auto">
          <a:xfrm>
            <a:off x="7146925" y="3992563"/>
            <a:ext cx="296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/>
              <a:t>j</a:t>
            </a:r>
            <a:endParaRPr lang="en-CA" altLang="x-none" sz="3200"/>
          </a:p>
        </p:txBody>
      </p:sp>
      <p:sp>
        <p:nvSpPr>
          <p:cNvPr id="304137" name="Line 9"/>
          <p:cNvSpPr>
            <a:spLocks noChangeShapeType="1"/>
          </p:cNvSpPr>
          <p:nvPr/>
        </p:nvSpPr>
        <p:spPr bwMode="auto">
          <a:xfrm flipH="1" flipV="1">
            <a:off x="7010400" y="3581400"/>
            <a:ext cx="2286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38" name="Line 10"/>
          <p:cNvSpPr>
            <a:spLocks noChangeShapeType="1"/>
          </p:cNvSpPr>
          <p:nvPr/>
        </p:nvSpPr>
        <p:spPr bwMode="auto">
          <a:xfrm flipV="1">
            <a:off x="7391400" y="3581400"/>
            <a:ext cx="15240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39" name="Rectangle 11" descr="Green marble"/>
          <p:cNvSpPr>
            <a:spLocks noChangeArrowheads="1"/>
          </p:cNvSpPr>
          <p:nvPr/>
        </p:nvSpPr>
        <p:spPr bwMode="auto">
          <a:xfrm>
            <a:off x="990600" y="3200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4140" name="Group 12"/>
          <p:cNvGraphicFramePr>
            <a:graphicFrameLocks noGrp="1"/>
          </p:cNvGraphicFramePr>
          <p:nvPr/>
        </p:nvGraphicFramePr>
        <p:xfrm>
          <a:off x="76200" y="3200400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667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4184" name="Text Box 56"/>
          <p:cNvSpPr txBox="1">
            <a:spLocks noChangeArrowheads="1"/>
          </p:cNvSpPr>
          <p:nvPr/>
        </p:nvSpPr>
        <p:spPr bwMode="auto">
          <a:xfrm>
            <a:off x="2062163" y="4648200"/>
            <a:ext cx="501808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Does not matter which,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but you need to be consistent.</a:t>
            </a:r>
            <a:endParaRPr lang="en-CA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19" name="Rectangle 63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altLang="x-none"/>
              <a:t>Make Precise Definitions</a:t>
            </a:r>
            <a:endParaRPr lang="en-CA" altLang="x-none"/>
          </a:p>
        </p:txBody>
      </p:sp>
      <p:sp>
        <p:nvSpPr>
          <p:cNvPr id="633858" name="Rectangle 2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If the sub-list has even length,</a:t>
            </a:r>
          </a:p>
          <a:p>
            <a:pPr>
              <a:buFontTx/>
              <a:buNone/>
            </a:pPr>
            <a:r>
              <a:rPr lang="en-US" altLang="x-none"/>
              <a:t>   which element is taken to be mid?</a:t>
            </a:r>
          </a:p>
        </p:txBody>
      </p:sp>
      <p:sp>
        <p:nvSpPr>
          <p:cNvPr id="633859" name="Text Box 3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633860" name="Rectangle 4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633861" name="Group 5"/>
          <p:cNvGraphicFramePr>
            <a:graphicFrameLocks noGrp="1"/>
          </p:cNvGraphicFramePr>
          <p:nvPr/>
        </p:nvGraphicFramePr>
        <p:xfrm>
          <a:off x="76200" y="4343400"/>
          <a:ext cx="89916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667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33905" name="Freeform 49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3906" name="Group 50"/>
          <p:cNvGrpSpPr>
            <a:grpSpLocks/>
          </p:cNvGrpSpPr>
          <p:nvPr/>
        </p:nvGrpSpPr>
        <p:grpSpPr bwMode="auto">
          <a:xfrm>
            <a:off x="4572000" y="3276600"/>
            <a:ext cx="401638" cy="1143000"/>
            <a:chOff x="5760" y="720"/>
            <a:chExt cx="1021" cy="2477"/>
          </a:xfrm>
        </p:grpSpPr>
        <p:grpSp>
          <p:nvGrpSpPr>
            <p:cNvPr id="633907" name="Group 5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633908" name="Freeform 5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09" name="Freeform 5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10" name="Freeform 5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11" name="Freeform 5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12" name="Freeform 5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13" name="Freeform 5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3914" name="Group 5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633915" name="Freeform 5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16" name="Oval 6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3917" name="Oval 61"/>
          <p:cNvSpPr>
            <a:spLocks noChangeArrowheads="1"/>
          </p:cNvSpPr>
          <p:nvPr/>
        </p:nvSpPr>
        <p:spPr bwMode="auto">
          <a:xfrm>
            <a:off x="3581400" y="4267200"/>
            <a:ext cx="9906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633918" name="Freeform 62"/>
          <p:cNvSpPr>
            <a:spLocks/>
          </p:cNvSpPr>
          <p:nvPr/>
        </p:nvSpPr>
        <p:spPr bwMode="auto">
          <a:xfrm>
            <a:off x="2133600" y="3656013"/>
            <a:ext cx="1824038" cy="773112"/>
          </a:xfrm>
          <a:custGeom>
            <a:avLst/>
            <a:gdLst>
              <a:gd name="T0" fmla="*/ 0 w 1149"/>
              <a:gd name="T1" fmla="*/ 193 h 487"/>
              <a:gd name="T2" fmla="*/ 864 w 1149"/>
              <a:gd name="T3" fmla="*/ 49 h 487"/>
              <a:gd name="T4" fmla="*/ 1149 w 1149"/>
              <a:gd name="T5" fmla="*/ 487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49" h="487">
                <a:moveTo>
                  <a:pt x="0" y="193"/>
                </a:moveTo>
                <a:cubicBezTo>
                  <a:pt x="320" y="97"/>
                  <a:pt x="673" y="0"/>
                  <a:pt x="864" y="49"/>
                </a:cubicBezTo>
                <a:cubicBezTo>
                  <a:pt x="1055" y="98"/>
                  <a:pt x="1090" y="396"/>
                  <a:pt x="1149" y="487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633920" name="Object 64"/>
          <p:cNvGraphicFramePr>
            <a:graphicFrameLocks noChangeAspect="1"/>
          </p:cNvGraphicFramePr>
          <p:nvPr/>
        </p:nvGraphicFramePr>
        <p:xfrm>
          <a:off x="2133600" y="5029200"/>
          <a:ext cx="3810000" cy="814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3923" name="Equation" r:id="rId4" imgW="2019240" imgH="431640" progId="Equation.DSMT4">
                  <p:embed/>
                </p:oleObj>
              </mc:Choice>
              <mc:Fallback>
                <p:oleObj name="Equation" r:id="rId4" imgW="2019240" imgH="43164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3600" y="5029200"/>
                        <a:ext cx="3810000" cy="814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43" name="Rectangle 63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altLang="x-none"/>
              <a:t>Make Precise Definitions</a:t>
            </a:r>
            <a:endParaRPr lang="en-CA" altLang="x-none"/>
          </a:p>
        </p:txBody>
      </p:sp>
      <p:sp>
        <p:nvSpPr>
          <p:cNvPr id="634882" name="Rectangle 2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If the sub-list has even length,</a:t>
            </a:r>
          </a:p>
          <a:p>
            <a:pPr>
              <a:buFontTx/>
              <a:buNone/>
            </a:pPr>
            <a:r>
              <a:rPr lang="en-US" altLang="x-none"/>
              <a:t>   which element is taken to be mid?</a:t>
            </a:r>
          </a:p>
        </p:txBody>
      </p:sp>
      <p:sp>
        <p:nvSpPr>
          <p:cNvPr id="634883" name="Text Box 3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634884" name="Rectangle 4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634885" name="Group 5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34929" name="Freeform 49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4930" name="Group 50"/>
          <p:cNvGrpSpPr>
            <a:grpSpLocks/>
          </p:cNvGrpSpPr>
          <p:nvPr/>
        </p:nvGrpSpPr>
        <p:grpSpPr bwMode="auto">
          <a:xfrm>
            <a:off x="4572000" y="3276600"/>
            <a:ext cx="401638" cy="1143000"/>
            <a:chOff x="5760" y="720"/>
            <a:chExt cx="1021" cy="2477"/>
          </a:xfrm>
        </p:grpSpPr>
        <p:grpSp>
          <p:nvGrpSpPr>
            <p:cNvPr id="634931" name="Group 5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634932" name="Freeform 5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33" name="Freeform 5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34" name="Freeform 5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35" name="Freeform 5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36" name="Freeform 5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37" name="Freeform 5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4938" name="Group 5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634939" name="Freeform 5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40" name="Oval 6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4941" name="Oval 61"/>
          <p:cNvSpPr>
            <a:spLocks noChangeArrowheads="1"/>
          </p:cNvSpPr>
          <p:nvPr/>
        </p:nvSpPr>
        <p:spPr bwMode="auto">
          <a:xfrm>
            <a:off x="4114800" y="4267200"/>
            <a:ext cx="4572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634942" name="Text Box 62"/>
          <p:cNvSpPr txBox="1">
            <a:spLocks noChangeArrowheads="1"/>
          </p:cNvSpPr>
          <p:nvPr/>
        </p:nvSpPr>
        <p:spPr bwMode="auto">
          <a:xfrm>
            <a:off x="3794125" y="5353050"/>
            <a:ext cx="30956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Should not matter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Choose right.</a:t>
            </a:r>
            <a:endParaRPr lang="en-CA" altLang="x-none" sz="3200" i="0"/>
          </a:p>
        </p:txBody>
      </p:sp>
      <p:graphicFrame>
        <p:nvGraphicFramePr>
          <p:cNvPr id="634944" name="Object 64"/>
          <p:cNvGraphicFramePr>
            <a:graphicFrameLocks noChangeAspect="1"/>
          </p:cNvGraphicFramePr>
          <p:nvPr/>
        </p:nvGraphicFramePr>
        <p:xfrm>
          <a:off x="7053263" y="5410200"/>
          <a:ext cx="1630362" cy="814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50" name="Equation" r:id="rId4" imgW="863280" imgH="431640" progId="Equation.DSMT4">
                  <p:embed/>
                </p:oleObj>
              </mc:Choice>
              <mc:Fallback>
                <p:oleObj name="Equation" r:id="rId4" imgW="863280" imgH="43164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53263" y="5410200"/>
                        <a:ext cx="1630362" cy="814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34945" name="Group 65"/>
          <p:cNvGrpSpPr>
            <a:grpSpLocks/>
          </p:cNvGrpSpPr>
          <p:nvPr/>
        </p:nvGrpSpPr>
        <p:grpSpPr bwMode="auto">
          <a:xfrm>
            <a:off x="3962400" y="3581400"/>
            <a:ext cx="838200" cy="685800"/>
            <a:chOff x="2496" y="2256"/>
            <a:chExt cx="528" cy="432"/>
          </a:xfrm>
        </p:grpSpPr>
        <p:sp>
          <p:nvSpPr>
            <p:cNvPr id="634946" name="Text Box 66"/>
            <p:cNvSpPr txBox="1">
              <a:spLocks noChangeArrowheads="1"/>
            </p:cNvSpPr>
            <p:nvPr/>
          </p:nvSpPr>
          <p:spPr bwMode="auto">
            <a:xfrm>
              <a:off x="2496" y="2256"/>
              <a:ext cx="52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altLang="x-none" sz="2400" i="0">
                  <a:solidFill>
                    <a:schemeClr val="accent2"/>
                  </a:solidFill>
                </a:rPr>
                <a:t>mid</a:t>
              </a:r>
            </a:p>
          </p:txBody>
        </p:sp>
        <p:sp>
          <p:nvSpPr>
            <p:cNvPr id="634947" name="Line 67"/>
            <p:cNvSpPr>
              <a:spLocks noChangeShapeType="1"/>
            </p:cNvSpPr>
            <p:nvPr/>
          </p:nvSpPr>
          <p:spPr bwMode="auto">
            <a:xfrm>
              <a:off x="2736" y="2496"/>
              <a:ext cx="0" cy="19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b="1"/>
              <a:t>Common Bugs</a:t>
            </a:r>
            <a:endParaRPr lang="en-CA" altLang="x-none" b="1"/>
          </a:p>
        </p:txBody>
      </p:sp>
      <p:sp>
        <p:nvSpPr>
          <p:cNvPr id="30720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Cut sub-list in half.</a:t>
            </a:r>
          </a:p>
          <a:p>
            <a:r>
              <a:rPr lang="en-US" altLang="x-none"/>
              <a:t>Determine which half the key would be in.</a:t>
            </a:r>
          </a:p>
          <a:p>
            <a:r>
              <a:rPr lang="en-US" altLang="x-none"/>
              <a:t>Keep that half.</a:t>
            </a:r>
            <a:endParaRPr lang="en-CA" altLang="x-none"/>
          </a:p>
        </p:txBody>
      </p:sp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25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07205" name="Rectangle 5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7206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7250" name="AutoShape 50"/>
          <p:cNvSpPr>
            <a:spLocks/>
          </p:cNvSpPr>
          <p:nvPr/>
        </p:nvSpPr>
        <p:spPr bwMode="auto">
          <a:xfrm rot="-5400000">
            <a:off x="2438400" y="3429000"/>
            <a:ext cx="228600" cy="3124200"/>
          </a:xfrm>
          <a:prstGeom prst="leftBrace">
            <a:avLst>
              <a:gd name="adj1" fmla="val 113889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7251" name="AutoShape 51"/>
          <p:cNvSpPr>
            <a:spLocks/>
          </p:cNvSpPr>
          <p:nvPr/>
        </p:nvSpPr>
        <p:spPr bwMode="auto">
          <a:xfrm rot="-5400000">
            <a:off x="5524500" y="3467100"/>
            <a:ext cx="228600" cy="3048000"/>
          </a:xfrm>
          <a:prstGeom prst="leftBrace">
            <a:avLst>
              <a:gd name="adj1" fmla="val 1111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7252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3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07254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grpSp>
        <p:nvGrpSpPr>
          <p:cNvPr id="307255" name="Group 55"/>
          <p:cNvGrpSpPr>
            <a:grpSpLocks/>
          </p:cNvGrpSpPr>
          <p:nvPr/>
        </p:nvGrpSpPr>
        <p:grpSpPr bwMode="auto">
          <a:xfrm>
            <a:off x="8229600" y="5334000"/>
            <a:ext cx="401638" cy="1143000"/>
            <a:chOff x="5760" y="720"/>
            <a:chExt cx="1021" cy="2477"/>
          </a:xfrm>
        </p:grpSpPr>
        <p:grpSp>
          <p:nvGrpSpPr>
            <p:cNvPr id="307256" name="Group 5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07257" name="Freeform 5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58" name="Freeform 5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59" name="Freeform 5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60" name="Freeform 6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61" name="Freeform 6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62" name="Freeform 6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63" name="Group 6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07264" name="Freeform 6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65" name="Oval 6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2467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2471" name="Rectangle 7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2472" name="Rectangle 8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2474" name="Rectangle 10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2475" name="Text Box 11"/>
          <p:cNvSpPr txBox="1">
            <a:spLocks noChangeArrowheads="1"/>
          </p:cNvSpPr>
          <p:nvPr/>
        </p:nvSpPr>
        <p:spPr bwMode="auto">
          <a:xfrm>
            <a:off x="4325938" y="1665288"/>
            <a:ext cx="4999037" cy="5008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Assume you fly in</a:t>
            </a:r>
            <a:br>
              <a:rPr lang="en-US" altLang="x-none" sz="3400" i="0"/>
            </a:br>
            <a:r>
              <a:rPr lang="en-US" altLang="x-none" sz="3400" i="0"/>
              <a:t>from Mars</a:t>
            </a:r>
            <a:br>
              <a:rPr lang="en-US" altLang="x-none" sz="3400" i="0"/>
            </a:br>
            <a:r>
              <a:rPr lang="en-US" altLang="x-none" sz="3400" i="0"/>
              <a:t>and know nothing </a:t>
            </a:r>
            <a:br>
              <a:rPr lang="en-US" altLang="x-none" sz="3400" i="0"/>
            </a:br>
            <a:r>
              <a:rPr lang="en-US" altLang="x-none" sz="3400" i="0"/>
              <a:t>about the state </a:t>
            </a:r>
            <a:br>
              <a:rPr lang="en-US" altLang="x-none" sz="3400" i="0"/>
            </a:br>
            <a:r>
              <a:rPr lang="en-US" altLang="x-none" sz="3400" i="0"/>
              <a:t>of the computation</a:t>
            </a:r>
            <a:br>
              <a:rPr lang="en-US" altLang="x-none" sz="3400" i="0"/>
            </a:br>
            <a:r>
              <a:rPr lang="en-US" altLang="x-none" sz="3400" i="0"/>
              <a:t>except that </a:t>
            </a:r>
            <a:br>
              <a:rPr lang="en-US" altLang="x-none" sz="3400" i="0"/>
            </a:br>
            <a:r>
              <a:rPr lang="en-US" altLang="x-none" sz="3400" i="0"/>
              <a:t>the i</a:t>
            </a:r>
            <a:r>
              <a:rPr lang="en-US" altLang="x-none" sz="3400" i="0" baseline="30000"/>
              <a:t>th</a:t>
            </a:r>
            <a:r>
              <a:rPr lang="en-US" altLang="x-none" sz="3400" i="0"/>
              <a:t> assertion is true</a:t>
            </a:r>
          </a:p>
          <a:p>
            <a:pPr algn="ctr"/>
            <a:r>
              <a:rPr lang="en-US" altLang="x-none" sz="3400" i="0"/>
              <a:t>(This creates independence </a:t>
            </a:r>
            <a:br>
              <a:rPr lang="en-US" altLang="x-none" sz="3400" i="0"/>
            </a:br>
            <a:r>
              <a:rPr lang="en-US" altLang="x-none" sz="3400" i="0"/>
              <a:t>between the blocks.)</a:t>
            </a:r>
          </a:p>
        </p:txBody>
      </p:sp>
      <p:grpSp>
        <p:nvGrpSpPr>
          <p:cNvPr id="702483" name="Group 19"/>
          <p:cNvGrpSpPr>
            <a:grpSpLocks/>
          </p:cNvGrpSpPr>
          <p:nvPr/>
        </p:nvGrpSpPr>
        <p:grpSpPr bwMode="auto">
          <a:xfrm>
            <a:off x="228600" y="973138"/>
            <a:ext cx="5867400" cy="5792787"/>
            <a:chOff x="144" y="613"/>
            <a:chExt cx="3696" cy="3649"/>
          </a:xfrm>
        </p:grpSpPr>
        <p:sp>
          <p:nvSpPr>
            <p:cNvPr id="702477" name="AutoShape 13"/>
            <p:cNvSpPr>
              <a:spLocks/>
            </p:cNvSpPr>
            <p:nvPr/>
          </p:nvSpPr>
          <p:spPr bwMode="auto">
            <a:xfrm>
              <a:off x="2592" y="1152"/>
              <a:ext cx="48" cy="288"/>
            </a:xfrm>
            <a:prstGeom prst="rightBracket">
              <a:avLst>
                <a:gd name="adj" fmla="val 5000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2468" name="Rectangle 4"/>
            <p:cNvSpPr>
              <a:spLocks noChangeArrowheads="1"/>
            </p:cNvSpPr>
            <p:nvPr/>
          </p:nvSpPr>
          <p:spPr bwMode="auto">
            <a:xfrm>
              <a:off x="144" y="613"/>
              <a:ext cx="105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chemeClr val="bg2"/>
                  </a:solidFill>
                </a:rPr>
                <a:t>Max( a,b,c )</a:t>
              </a:r>
            </a:p>
          </p:txBody>
        </p:sp>
        <p:sp>
          <p:nvSpPr>
            <p:cNvPr id="702469" name="Rectangle 5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702470" name="Rectangle 6"/>
            <p:cNvSpPr>
              <a:spLocks noChangeArrowheads="1"/>
            </p:cNvSpPr>
            <p:nvPr/>
          </p:nvSpPr>
          <p:spPr bwMode="auto">
            <a:xfrm>
              <a:off x="432" y="1350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rgbClr val="33CC33"/>
                  </a:solidFill>
                </a:rPr>
                <a:t>“assert: m is max in {a}”</a:t>
              </a:r>
            </a:p>
          </p:txBody>
        </p:sp>
        <p:sp>
          <p:nvSpPr>
            <p:cNvPr id="702473" name="Rectangle 9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  <p:sp>
          <p:nvSpPr>
            <p:cNvPr id="702478" name="AutoShape 14"/>
            <p:cNvSpPr>
              <a:spLocks/>
            </p:cNvSpPr>
            <p:nvPr/>
          </p:nvSpPr>
          <p:spPr bwMode="auto">
            <a:xfrm>
              <a:off x="2576" y="1680"/>
              <a:ext cx="64" cy="624"/>
            </a:xfrm>
            <a:prstGeom prst="rightBracket">
              <a:avLst>
                <a:gd name="adj" fmla="val 8125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2480" name="AutoShape 16"/>
            <p:cNvSpPr>
              <a:spLocks/>
            </p:cNvSpPr>
            <p:nvPr/>
          </p:nvSpPr>
          <p:spPr bwMode="auto">
            <a:xfrm>
              <a:off x="2624" y="3456"/>
              <a:ext cx="64" cy="624"/>
            </a:xfrm>
            <a:prstGeom prst="rightBracket">
              <a:avLst>
                <a:gd name="adj" fmla="val 81250"/>
              </a:avLst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702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02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2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24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2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2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2475" grpId="0" uiExpand="1" build="allAtOnce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b="1"/>
              <a:t>Common Bugs</a:t>
            </a:r>
            <a:endParaRPr lang="en-CA" altLang="x-none" b="1"/>
          </a:p>
        </p:txBody>
      </p:sp>
      <p:sp>
        <p:nvSpPr>
          <p:cNvPr id="30822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If the middle element is the key,</a:t>
            </a:r>
          </a:p>
          <a:p>
            <a:pPr>
              <a:buFontTx/>
              <a:buNone/>
            </a:pPr>
            <a:r>
              <a:rPr lang="en-US" altLang="x-none"/>
              <a:t>   it can be skipped over.</a:t>
            </a:r>
          </a:p>
        </p:txBody>
      </p:sp>
      <p:sp>
        <p:nvSpPr>
          <p:cNvPr id="30822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43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08229" name="Rectangle 5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8230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8274" name="AutoShape 50"/>
          <p:cNvSpPr>
            <a:spLocks/>
          </p:cNvSpPr>
          <p:nvPr/>
        </p:nvSpPr>
        <p:spPr bwMode="auto">
          <a:xfrm rot="-5400000">
            <a:off x="2438400" y="3429000"/>
            <a:ext cx="228600" cy="3124200"/>
          </a:xfrm>
          <a:prstGeom prst="leftBrace">
            <a:avLst>
              <a:gd name="adj1" fmla="val 113889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8275" name="AutoShape 51"/>
          <p:cNvSpPr>
            <a:spLocks/>
          </p:cNvSpPr>
          <p:nvPr/>
        </p:nvSpPr>
        <p:spPr bwMode="auto">
          <a:xfrm rot="-5400000">
            <a:off x="5524500" y="3467100"/>
            <a:ext cx="228600" cy="3048000"/>
          </a:xfrm>
          <a:prstGeom prst="leftBrace">
            <a:avLst>
              <a:gd name="adj1" fmla="val 1111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8276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277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08278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08279" name="Oval 5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08280" name="Group 56"/>
          <p:cNvGrpSpPr>
            <a:grpSpLocks/>
          </p:cNvGrpSpPr>
          <p:nvPr/>
        </p:nvGrpSpPr>
        <p:grpSpPr bwMode="auto">
          <a:xfrm>
            <a:off x="7010400" y="1828800"/>
            <a:ext cx="1447800" cy="1447800"/>
            <a:chOff x="4320" y="2016"/>
            <a:chExt cx="912" cy="912"/>
          </a:xfrm>
        </p:grpSpPr>
        <p:grpSp>
          <p:nvGrpSpPr>
            <p:cNvPr id="308281" name="Group 57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08282" name="Group 58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08283" name="Freeform 59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84" name="Freeform 60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8285" name="Group 61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08286" name="Freeform 6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7" name="Freeform 6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8" name="Freeform 6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9" name="Freeform 65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0" name="Freeform 6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1" name="Freeform 6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08292" name="Oval 68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8293" name="Group 69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08294" name="Group 7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08295" name="AutoShap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08296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8297" name="Line 7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8" name="Line 7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8299" name="Line 75"/>
          <p:cNvSpPr>
            <a:spLocks noChangeShapeType="1"/>
          </p:cNvSpPr>
          <p:nvPr/>
        </p:nvSpPr>
        <p:spPr bwMode="auto">
          <a:xfrm>
            <a:off x="7010400" y="1828800"/>
            <a:ext cx="1447800" cy="144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300" name="Line 76"/>
          <p:cNvSpPr>
            <a:spLocks noChangeShapeType="1"/>
          </p:cNvSpPr>
          <p:nvPr/>
        </p:nvSpPr>
        <p:spPr bwMode="auto">
          <a:xfrm flipV="1">
            <a:off x="7010400" y="1828800"/>
            <a:ext cx="1447800" cy="144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b="1"/>
              <a:t>Common Bugs</a:t>
            </a:r>
            <a:endParaRPr lang="en-CA" altLang="x-none" b="1"/>
          </a:p>
        </p:txBody>
      </p:sp>
      <p:sp>
        <p:nvSpPr>
          <p:cNvPr id="309251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524000"/>
            <a:ext cx="8458200" cy="4191000"/>
          </a:xfrm>
        </p:spPr>
        <p:txBody>
          <a:bodyPr/>
          <a:lstStyle/>
          <a:p>
            <a:r>
              <a:rPr lang="en-US" altLang="x-none"/>
              <a:t>Fix the bug.</a:t>
            </a:r>
            <a:br>
              <a:rPr lang="en-US" altLang="x-none"/>
            </a:br>
            <a:endParaRPr lang="en-US" altLang="x-none"/>
          </a:p>
        </p:txBody>
      </p:sp>
      <p:sp>
        <p:nvSpPr>
          <p:cNvPr id="30925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43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09253" name="Rectangle 5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09254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9300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301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09302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09303" name="Oval 5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09317" name="AutoShape 69"/>
          <p:cNvSpPr>
            <a:spLocks/>
          </p:cNvSpPr>
          <p:nvPr/>
        </p:nvSpPr>
        <p:spPr bwMode="auto">
          <a:xfrm rot="-5400000">
            <a:off x="2438400" y="3429000"/>
            <a:ext cx="228600" cy="3124200"/>
          </a:xfrm>
          <a:prstGeom prst="leftBrace">
            <a:avLst>
              <a:gd name="adj1" fmla="val 113889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9318" name="AutoShape 70"/>
          <p:cNvSpPr>
            <a:spLocks/>
          </p:cNvSpPr>
          <p:nvPr/>
        </p:nvSpPr>
        <p:spPr bwMode="auto">
          <a:xfrm rot="-5400000">
            <a:off x="5524500" y="3467100"/>
            <a:ext cx="228600" cy="3048000"/>
          </a:xfrm>
          <a:prstGeom prst="leftBrace">
            <a:avLst>
              <a:gd name="adj1" fmla="val 11111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09321" name="Line 73"/>
          <p:cNvSpPr>
            <a:spLocks noChangeShapeType="1"/>
          </p:cNvSpPr>
          <p:nvPr/>
        </p:nvSpPr>
        <p:spPr bwMode="auto">
          <a:xfrm>
            <a:off x="2667000" y="5638800"/>
            <a:ext cx="152400" cy="152400"/>
          </a:xfrm>
          <a:prstGeom prst="line">
            <a:avLst/>
          </a:prstGeom>
          <a:noFill/>
          <a:ln w="412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322" name="Line 74"/>
          <p:cNvSpPr>
            <a:spLocks noChangeShapeType="1"/>
          </p:cNvSpPr>
          <p:nvPr/>
        </p:nvSpPr>
        <p:spPr bwMode="auto">
          <a:xfrm>
            <a:off x="5791200" y="5715000"/>
            <a:ext cx="228600" cy="0"/>
          </a:xfrm>
          <a:prstGeom prst="line">
            <a:avLst/>
          </a:prstGeom>
          <a:noFill/>
          <a:ln w="412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b="1"/>
              <a:t>Common Bugs</a:t>
            </a:r>
            <a:endParaRPr lang="en-CA" altLang="x-none" b="1"/>
          </a:p>
        </p:txBody>
      </p:sp>
      <p:sp>
        <p:nvSpPr>
          <p:cNvPr id="364547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524000"/>
            <a:ext cx="8458200" cy="4191000"/>
          </a:xfrm>
        </p:spPr>
        <p:txBody>
          <a:bodyPr/>
          <a:lstStyle/>
          <a:p>
            <a:r>
              <a:rPr lang="en-US" altLang="x-none"/>
              <a:t>Second fix, </a:t>
            </a:r>
            <a:br>
              <a:rPr lang="en-US" altLang="x-none"/>
            </a:br>
            <a:r>
              <a:rPr lang="en-US" altLang="x-none"/>
              <a:t>by making the left half slightly bigger.</a:t>
            </a:r>
          </a:p>
        </p:txBody>
      </p:sp>
      <p:sp>
        <p:nvSpPr>
          <p:cNvPr id="36454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43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64549" name="Rectangle 5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64550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4594" name="AutoShape 50"/>
          <p:cNvSpPr>
            <a:spLocks/>
          </p:cNvSpPr>
          <p:nvPr/>
        </p:nvSpPr>
        <p:spPr bwMode="auto">
          <a:xfrm rot="-5400000">
            <a:off x="2667000" y="3200400"/>
            <a:ext cx="228600" cy="3581400"/>
          </a:xfrm>
          <a:prstGeom prst="leftBrace">
            <a:avLst>
              <a:gd name="adj1" fmla="val 130556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4595" name="AutoShape 51"/>
          <p:cNvSpPr>
            <a:spLocks/>
          </p:cNvSpPr>
          <p:nvPr/>
        </p:nvSpPr>
        <p:spPr bwMode="auto">
          <a:xfrm rot="-5400000">
            <a:off x="5791200" y="3657600"/>
            <a:ext cx="152400" cy="2590800"/>
          </a:xfrm>
          <a:prstGeom prst="leftBrace">
            <a:avLst>
              <a:gd name="adj1" fmla="val 1416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4596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597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left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64598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If key &gt; mid,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then key is in</a:t>
            </a:r>
          </a:p>
          <a:p>
            <a:pPr>
              <a:spcBef>
                <a:spcPct val="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right half.</a:t>
            </a:r>
            <a:endParaRPr lang="en-CA" altLang="x-none" sz="3200" i="0">
              <a:ea typeface="Times New Roman" charset="0"/>
              <a:cs typeface="Times New Roman" charset="0"/>
            </a:endParaRPr>
          </a:p>
        </p:txBody>
      </p:sp>
      <p:sp>
        <p:nvSpPr>
          <p:cNvPr id="364599" name="Oval 5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64600" name="Group 56"/>
          <p:cNvGrpSpPr>
            <a:grpSpLocks/>
          </p:cNvGrpSpPr>
          <p:nvPr/>
        </p:nvGrpSpPr>
        <p:grpSpPr bwMode="auto">
          <a:xfrm>
            <a:off x="685800" y="2743200"/>
            <a:ext cx="2611438" cy="1143000"/>
            <a:chOff x="432" y="1728"/>
            <a:chExt cx="1645" cy="720"/>
          </a:xfrm>
        </p:grpSpPr>
        <p:sp>
          <p:nvSpPr>
            <p:cNvPr id="364601" name="Rectangle 57"/>
            <p:cNvSpPr>
              <a:spLocks noChangeArrowheads="1"/>
            </p:cNvSpPr>
            <p:nvPr/>
          </p:nvSpPr>
          <p:spPr bwMode="auto">
            <a:xfrm>
              <a:off x="432" y="1776"/>
              <a:ext cx="12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20000"/>
                </a:spcBef>
                <a:buFontTx/>
                <a:buChar char="•"/>
              </a:pPr>
              <a:r>
                <a:rPr lang="en-US" altLang="x-none" sz="3200" i="0"/>
                <a:t>New bug?</a:t>
              </a:r>
            </a:p>
          </p:txBody>
        </p:sp>
        <p:grpSp>
          <p:nvGrpSpPr>
            <p:cNvPr id="364602" name="Group 58"/>
            <p:cNvGrpSpPr>
              <a:grpSpLocks/>
            </p:cNvGrpSpPr>
            <p:nvPr/>
          </p:nvGrpSpPr>
          <p:grpSpPr bwMode="auto">
            <a:xfrm>
              <a:off x="1824" y="1728"/>
              <a:ext cx="253" cy="720"/>
              <a:chOff x="5760" y="720"/>
              <a:chExt cx="1021" cy="2477"/>
            </a:xfrm>
          </p:grpSpPr>
          <p:grpSp>
            <p:nvGrpSpPr>
              <p:cNvPr id="364603" name="Group 59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364604" name="Freeform 60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5" name="Freeform 61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6" name="Freeform 62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7" name="Freeform 63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8" name="Freeform 64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9" name="Freeform 65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4610" name="Group 66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364611" name="Freeform 67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12" name="Oval 68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 b="1"/>
              <a:t>Common Bugs</a:t>
            </a:r>
            <a:endParaRPr lang="en-CA" altLang="x-none" b="1"/>
          </a:p>
        </p:txBody>
      </p:sp>
      <p:sp>
        <p:nvSpPr>
          <p:cNvPr id="363523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524000"/>
            <a:ext cx="8458200" cy="4191000"/>
          </a:xfrm>
        </p:spPr>
        <p:txBody>
          <a:bodyPr/>
          <a:lstStyle/>
          <a:p>
            <a:r>
              <a:rPr lang="en-US" altLang="x-none"/>
              <a:t>Second fix, </a:t>
            </a:r>
            <a:br>
              <a:rPr lang="en-US" altLang="x-none"/>
            </a:br>
            <a:r>
              <a:rPr lang="en-US" altLang="x-none"/>
              <a:t>by making the left half slightly bigger.</a:t>
            </a:r>
          </a:p>
        </p:txBody>
      </p:sp>
      <p:sp>
        <p:nvSpPr>
          <p:cNvPr id="363524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43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sp>
        <p:nvSpPr>
          <p:cNvPr id="363525" name="Rectangle 5" descr="Green marble"/>
          <p:cNvSpPr>
            <a:spLocks noChangeArrowheads="1"/>
          </p:cNvSpPr>
          <p:nvPr/>
        </p:nvSpPr>
        <p:spPr bwMode="auto">
          <a:xfrm>
            <a:off x="990600" y="4343400"/>
            <a:ext cx="6248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63526" name="Group 6"/>
          <p:cNvGraphicFramePr>
            <a:graphicFrameLocks noGrp="1"/>
          </p:cNvGraphicFramePr>
          <p:nvPr/>
        </p:nvGraphicFramePr>
        <p:xfrm>
          <a:off x="76200" y="43291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3570" name="AutoShape 50"/>
          <p:cNvSpPr>
            <a:spLocks/>
          </p:cNvSpPr>
          <p:nvPr/>
        </p:nvSpPr>
        <p:spPr bwMode="auto">
          <a:xfrm rot="-5400000">
            <a:off x="2667000" y="3200400"/>
            <a:ext cx="228600" cy="3581400"/>
          </a:xfrm>
          <a:prstGeom prst="leftBrace">
            <a:avLst>
              <a:gd name="adj1" fmla="val 130556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3571" name="AutoShape 51"/>
          <p:cNvSpPr>
            <a:spLocks/>
          </p:cNvSpPr>
          <p:nvPr/>
        </p:nvSpPr>
        <p:spPr bwMode="auto">
          <a:xfrm rot="-5400000">
            <a:off x="5791200" y="3657600"/>
            <a:ext cx="152400" cy="2590800"/>
          </a:xfrm>
          <a:prstGeom prst="leftBrace">
            <a:avLst>
              <a:gd name="adj1" fmla="val 141667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3572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192 h 480"/>
              <a:gd name="T2" fmla="*/ 864 w 1344"/>
              <a:gd name="T3" fmla="*/ 48 h 480"/>
              <a:gd name="T4" fmla="*/ 1344 w 1344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3575" name="Oval 5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63576" name="Group 56"/>
          <p:cNvGrpSpPr>
            <a:grpSpLocks/>
          </p:cNvGrpSpPr>
          <p:nvPr/>
        </p:nvGrpSpPr>
        <p:grpSpPr bwMode="auto">
          <a:xfrm>
            <a:off x="685800" y="2743200"/>
            <a:ext cx="2611438" cy="1143000"/>
            <a:chOff x="432" y="1728"/>
            <a:chExt cx="1645" cy="720"/>
          </a:xfrm>
        </p:grpSpPr>
        <p:sp>
          <p:nvSpPr>
            <p:cNvPr id="363577" name="Rectangle 57"/>
            <p:cNvSpPr>
              <a:spLocks noChangeArrowheads="1"/>
            </p:cNvSpPr>
            <p:nvPr/>
          </p:nvSpPr>
          <p:spPr bwMode="auto">
            <a:xfrm>
              <a:off x="432" y="1776"/>
              <a:ext cx="125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20000"/>
                </a:spcBef>
                <a:buFontTx/>
                <a:buChar char="•"/>
              </a:pPr>
              <a:r>
                <a:rPr lang="en-US" altLang="x-none" sz="3200" i="0"/>
                <a:t>New bug?</a:t>
              </a:r>
            </a:p>
          </p:txBody>
        </p:sp>
        <p:grpSp>
          <p:nvGrpSpPr>
            <p:cNvPr id="363578" name="Group 58"/>
            <p:cNvGrpSpPr>
              <a:grpSpLocks/>
            </p:cNvGrpSpPr>
            <p:nvPr/>
          </p:nvGrpSpPr>
          <p:grpSpPr bwMode="auto">
            <a:xfrm>
              <a:off x="1824" y="1728"/>
              <a:ext cx="253" cy="720"/>
              <a:chOff x="5760" y="720"/>
              <a:chExt cx="1021" cy="2477"/>
            </a:xfrm>
          </p:grpSpPr>
          <p:grpSp>
            <p:nvGrpSpPr>
              <p:cNvPr id="363579" name="Group 59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363580" name="Freeform 60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1" name="Freeform 61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2" name="Freeform 62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3" name="Freeform 63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4" name="Freeform 64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5" name="Freeform 65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3586" name="Group 66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363587" name="Freeform 67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8" name="Oval 68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63589" name="Rectangle 69" descr="Green marble"/>
          <p:cNvSpPr>
            <a:spLocks noChangeArrowheads="1"/>
          </p:cNvSpPr>
          <p:nvPr/>
        </p:nvSpPr>
        <p:spPr bwMode="auto">
          <a:xfrm>
            <a:off x="3657600" y="55626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63590" name="Group 70"/>
          <p:cNvGraphicFramePr>
            <a:graphicFrameLocks noGrp="1"/>
          </p:cNvGraphicFramePr>
          <p:nvPr/>
        </p:nvGraphicFramePr>
        <p:xfrm>
          <a:off x="76200" y="5548313"/>
          <a:ext cx="89916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18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36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49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53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60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74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95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3634" name="AutoShape 114"/>
          <p:cNvSpPr>
            <a:spLocks/>
          </p:cNvSpPr>
          <p:nvPr/>
        </p:nvSpPr>
        <p:spPr bwMode="auto">
          <a:xfrm rot="-5400000">
            <a:off x="4533900" y="6057900"/>
            <a:ext cx="228600" cy="152400"/>
          </a:xfrm>
          <a:prstGeom prst="lef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3635" name="AutoShape 115"/>
          <p:cNvSpPr>
            <a:spLocks/>
          </p:cNvSpPr>
          <p:nvPr/>
        </p:nvSpPr>
        <p:spPr bwMode="auto">
          <a:xfrm rot="-5400000">
            <a:off x="4038600" y="5715000"/>
            <a:ext cx="228600" cy="838200"/>
          </a:xfrm>
          <a:prstGeom prst="leftBrace">
            <a:avLst>
              <a:gd name="adj1" fmla="val 30556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63636" name="Text Box 116"/>
          <p:cNvSpPr txBox="1">
            <a:spLocks noChangeArrowheads="1"/>
          </p:cNvSpPr>
          <p:nvPr/>
        </p:nvSpPr>
        <p:spPr bwMode="auto">
          <a:xfrm>
            <a:off x="4916488" y="5867400"/>
            <a:ext cx="36179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No progress is made.</a:t>
            </a:r>
          </a:p>
          <a:p>
            <a:pPr>
              <a:spcBef>
                <a:spcPct val="0"/>
              </a:spcBef>
            </a:pPr>
            <a:r>
              <a:rPr lang="en-US" altLang="x-none" sz="3200" i="0"/>
              <a:t>Loop for ever!</a:t>
            </a:r>
            <a:endParaRPr lang="en-CA" altLang="x-none" sz="3200" i="0"/>
          </a:p>
        </p:txBody>
      </p:sp>
      <p:grpSp>
        <p:nvGrpSpPr>
          <p:cNvPr id="363637" name="Group 117"/>
          <p:cNvGrpSpPr>
            <a:grpSpLocks/>
          </p:cNvGrpSpPr>
          <p:nvPr/>
        </p:nvGrpSpPr>
        <p:grpSpPr bwMode="auto">
          <a:xfrm>
            <a:off x="7467600" y="457200"/>
            <a:ext cx="1439863" cy="1439863"/>
            <a:chOff x="528" y="3264"/>
            <a:chExt cx="907" cy="907"/>
          </a:xfrm>
        </p:grpSpPr>
        <p:grpSp>
          <p:nvGrpSpPr>
            <p:cNvPr id="363638" name="Group 118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63639" name="Freeform 11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640" name="Group 120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63641" name="Freeform 121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2" name="Freeform 122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3" name="Freeform 123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4" name="Freeform 124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5" name="Freeform 125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6" name="Freeform 126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3647" name="AutoShape 12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63648" name="Line 12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649" name="AutoShape 12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63650" name="Line 13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651" name="Oval 13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63652" name="Group 132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63653" name="Group 13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63654" name="AutoShape 13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63655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63656" name="Line 136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57" name="Line 137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63658" name="Line 138"/>
          <p:cNvSpPr>
            <a:spLocks noChangeShapeType="1"/>
          </p:cNvSpPr>
          <p:nvPr/>
        </p:nvSpPr>
        <p:spPr bwMode="auto">
          <a:xfrm flipH="1">
            <a:off x="7467600" y="457200"/>
            <a:ext cx="1447800" cy="144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3659" name="Line 139"/>
          <p:cNvSpPr>
            <a:spLocks noChangeShapeType="1"/>
          </p:cNvSpPr>
          <p:nvPr/>
        </p:nvSpPr>
        <p:spPr bwMode="auto">
          <a:xfrm>
            <a:off x="7467600" y="457200"/>
            <a:ext cx="1447800" cy="144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altLang="x-none" sz="3200"/>
              <a:t>Why is Binary Search so Easy to Get Wrong?</a:t>
            </a:r>
          </a:p>
        </p:txBody>
      </p:sp>
      <p:graphicFrame>
        <p:nvGraphicFramePr>
          <p:cNvPr id="635908" name="Object 4"/>
          <p:cNvGraphicFramePr>
            <a:graphicFrameLocks noChangeAspect="1"/>
          </p:cNvGraphicFramePr>
          <p:nvPr/>
        </p:nvGraphicFramePr>
        <p:xfrm>
          <a:off x="3962400" y="2057400"/>
          <a:ext cx="2151063" cy="1076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938" name="Equation" r:id="rId3" imgW="863280" imgH="431640" progId="Equation.DSMT4">
                  <p:embed/>
                </p:oleObj>
              </mc:Choice>
              <mc:Fallback>
                <p:oleObj name="Equation" r:id="rId3" imgW="863280" imgH="43164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2400" y="2057400"/>
                        <a:ext cx="2151063" cy="1076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35909" name="AutoShape 5"/>
          <p:cNvCxnSpPr>
            <a:cxnSpLocks noChangeShapeType="1"/>
            <a:stCxn id="0" idx="0"/>
            <a:endCxn id="0" idx="3"/>
          </p:cNvCxnSpPr>
          <p:nvPr/>
        </p:nvCxnSpPr>
        <p:spPr bwMode="auto">
          <a:xfrm rot="16200000" flipH="1" flipV="1">
            <a:off x="3744912" y="1301751"/>
            <a:ext cx="538163" cy="2049462"/>
          </a:xfrm>
          <a:prstGeom prst="curvedConnector4">
            <a:avLst>
              <a:gd name="adj1" fmla="val -42477"/>
              <a:gd name="adj2" fmla="val 76296"/>
            </a:avLst>
          </a:prstGeom>
          <a:noFill/>
          <a:ln w="1905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cxnSp>
      <p:grpSp>
        <p:nvGrpSpPr>
          <p:cNvPr id="635910" name="Group 6"/>
          <p:cNvGrpSpPr>
            <a:grpSpLocks/>
          </p:cNvGrpSpPr>
          <p:nvPr/>
        </p:nvGrpSpPr>
        <p:grpSpPr bwMode="auto">
          <a:xfrm>
            <a:off x="2151063" y="3390900"/>
            <a:ext cx="3089275" cy="473075"/>
            <a:chOff x="1355" y="2136"/>
            <a:chExt cx="1946" cy="298"/>
          </a:xfrm>
        </p:grpSpPr>
        <p:graphicFrame>
          <p:nvGraphicFramePr>
            <p:cNvPr id="635911" name="Object 7"/>
            <p:cNvGraphicFramePr>
              <a:graphicFrameLocks noChangeAspect="1"/>
            </p:cNvGraphicFramePr>
            <p:nvPr/>
          </p:nvGraphicFramePr>
          <p:xfrm>
            <a:off x="2544" y="2156"/>
            <a:ext cx="757" cy="2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35939" name="Equation" r:id="rId5" imgW="482400" imgH="177480" progId="Equation.DSMT4">
                    <p:embed/>
                  </p:oleObj>
                </mc:Choice>
                <mc:Fallback>
                  <p:oleObj name="Equation" r:id="rId5" imgW="482400" imgH="177480" progId="Equation.DSMT4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44" y="2156"/>
                          <a:ext cx="757" cy="2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635912" name="AutoShape 8"/>
            <p:cNvCxnSpPr>
              <a:cxnSpLocks noChangeShapeType="1"/>
              <a:endCxn id="0" idx="0"/>
            </p:cNvCxnSpPr>
            <p:nvPr/>
          </p:nvCxnSpPr>
          <p:spPr bwMode="auto">
            <a:xfrm rot="10800000">
              <a:off x="1355" y="2136"/>
              <a:ext cx="1664" cy="72"/>
            </a:xfrm>
            <a:prstGeom prst="curvedConnector4">
              <a:avLst>
                <a:gd name="adj1" fmla="val -5231"/>
                <a:gd name="adj2" fmla="val 300000"/>
              </a:avLst>
            </a:prstGeom>
            <a:noFill/>
            <a:ln w="1905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cxnSp>
      </p:grpSp>
      <p:graphicFrame>
        <p:nvGraphicFramePr>
          <p:cNvPr id="635915" name="Object 11"/>
          <p:cNvGraphicFramePr>
            <a:graphicFrameLocks noChangeAspect="1"/>
          </p:cNvGraphicFramePr>
          <p:nvPr/>
        </p:nvGraphicFramePr>
        <p:xfrm>
          <a:off x="4038600" y="4656138"/>
          <a:ext cx="758825" cy="441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940" name="Equation" r:id="rId7" imgW="304560" imgH="177480" progId="Equation.DSMT4">
                  <p:embed/>
                </p:oleObj>
              </mc:Choice>
              <mc:Fallback>
                <p:oleObj name="Equation" r:id="rId7" imgW="304560" imgH="17748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8600" y="4656138"/>
                        <a:ext cx="758825" cy="441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35916" name="AutoShape 12"/>
          <p:cNvCxnSpPr>
            <a:cxnSpLocks noChangeShapeType="1"/>
          </p:cNvCxnSpPr>
          <p:nvPr/>
        </p:nvCxnSpPr>
        <p:spPr bwMode="auto">
          <a:xfrm rot="10800000" flipV="1">
            <a:off x="2705100" y="4572000"/>
            <a:ext cx="1935163" cy="304800"/>
          </a:xfrm>
          <a:prstGeom prst="curvedConnector3">
            <a:avLst>
              <a:gd name="adj1" fmla="val 48727"/>
            </a:avLst>
          </a:prstGeom>
          <a:noFill/>
          <a:ln w="1905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cxnSp>
      <p:grpSp>
        <p:nvGrpSpPr>
          <p:cNvPr id="635917" name="Group 13"/>
          <p:cNvGrpSpPr>
            <a:grpSpLocks/>
          </p:cNvGrpSpPr>
          <p:nvPr/>
        </p:nvGrpSpPr>
        <p:grpSpPr bwMode="auto">
          <a:xfrm>
            <a:off x="152400" y="2057400"/>
            <a:ext cx="2836863" cy="1076325"/>
            <a:chOff x="96" y="1296"/>
            <a:chExt cx="1787" cy="678"/>
          </a:xfrm>
        </p:grpSpPr>
        <p:graphicFrame>
          <p:nvGraphicFramePr>
            <p:cNvPr id="635918" name="Object 14"/>
            <p:cNvGraphicFramePr>
              <a:graphicFrameLocks noChangeAspect="1"/>
            </p:cNvGraphicFramePr>
            <p:nvPr/>
          </p:nvGraphicFramePr>
          <p:xfrm>
            <a:off x="528" y="1296"/>
            <a:ext cx="1355" cy="6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35941" name="Equation" r:id="rId9" imgW="863280" imgH="431640" progId="Equation.DSMT4">
                    <p:embed/>
                  </p:oleObj>
                </mc:Choice>
                <mc:Fallback>
                  <p:oleObj name="Equation" r:id="rId9" imgW="863280" imgH="431640" progId="Equation.DSMT4">
                    <p:embed/>
                    <p:pic>
                      <p:nvPicPr>
                        <p:cNvPr id="0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8" y="1296"/>
                          <a:ext cx="1355" cy="6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19" name="Text Box 15"/>
            <p:cNvSpPr txBox="1">
              <a:spLocks noChangeArrowheads="1"/>
            </p:cNvSpPr>
            <p:nvPr/>
          </p:nvSpPr>
          <p:spPr bwMode="auto">
            <a:xfrm>
              <a:off x="96" y="1440"/>
              <a:ext cx="384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1</a:t>
              </a:r>
            </a:p>
          </p:txBody>
        </p:sp>
      </p:grpSp>
      <p:grpSp>
        <p:nvGrpSpPr>
          <p:cNvPr id="635920" name="Group 16"/>
          <p:cNvGrpSpPr>
            <a:grpSpLocks/>
          </p:cNvGrpSpPr>
          <p:nvPr/>
        </p:nvGrpSpPr>
        <p:grpSpPr bwMode="auto">
          <a:xfrm>
            <a:off x="152400" y="3352800"/>
            <a:ext cx="3311525" cy="549275"/>
            <a:chOff x="96" y="2112"/>
            <a:chExt cx="2086" cy="346"/>
          </a:xfrm>
        </p:grpSpPr>
        <p:graphicFrame>
          <p:nvGraphicFramePr>
            <p:cNvPr id="635921" name="Object 17"/>
            <p:cNvGraphicFramePr>
              <a:graphicFrameLocks noChangeAspect="1"/>
            </p:cNvGraphicFramePr>
            <p:nvPr/>
          </p:nvGraphicFramePr>
          <p:xfrm>
            <a:off x="528" y="2136"/>
            <a:ext cx="1654" cy="3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35942" name="Equation" r:id="rId11" imgW="1054080" imgH="203040" progId="Equation.DSMT4">
                    <p:embed/>
                  </p:oleObj>
                </mc:Choice>
                <mc:Fallback>
                  <p:oleObj name="Equation" r:id="rId11" imgW="1054080" imgH="203040" progId="Equation.DSMT4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8" y="2136"/>
                          <a:ext cx="1654" cy="31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35922" name="Text Box 18"/>
            <p:cNvSpPr txBox="1">
              <a:spLocks noChangeArrowheads="1"/>
            </p:cNvSpPr>
            <p:nvPr/>
          </p:nvSpPr>
          <p:spPr bwMode="auto">
            <a:xfrm>
              <a:off x="96" y="2112"/>
              <a:ext cx="384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2</a:t>
              </a:r>
            </a:p>
          </p:txBody>
        </p:sp>
      </p:grpSp>
      <p:sp>
        <p:nvSpPr>
          <p:cNvPr id="635925" name="Text Box 21"/>
          <p:cNvSpPr txBox="1">
            <a:spLocks noChangeArrowheads="1"/>
          </p:cNvSpPr>
          <p:nvPr/>
        </p:nvSpPr>
        <p:spPr bwMode="auto">
          <a:xfrm>
            <a:off x="152400" y="4343400"/>
            <a:ext cx="6096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3</a:t>
            </a:r>
          </a:p>
        </p:txBody>
      </p:sp>
      <p:sp>
        <p:nvSpPr>
          <p:cNvPr id="635926" name="Text Box 22"/>
          <p:cNvSpPr txBox="1">
            <a:spLocks noChangeArrowheads="1"/>
          </p:cNvSpPr>
          <p:nvPr/>
        </p:nvSpPr>
        <p:spPr bwMode="auto">
          <a:xfrm>
            <a:off x="6553200" y="1981200"/>
            <a:ext cx="2362200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169863" indent="-169863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x-none" i="0"/>
              <a:t>How many possible algorithms?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altLang="x-none" i="0"/>
              <a:t>How many correct algorithms?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altLang="x-none" i="0"/>
              <a:t>Probability of success by guessing?</a:t>
            </a:r>
          </a:p>
        </p:txBody>
      </p:sp>
      <p:sp>
        <p:nvSpPr>
          <p:cNvPr id="635930" name="Text Box 26"/>
          <p:cNvSpPr txBox="1">
            <a:spLocks noChangeArrowheads="1"/>
          </p:cNvSpPr>
          <p:nvPr/>
        </p:nvSpPr>
        <p:spPr bwMode="auto">
          <a:xfrm>
            <a:off x="838200" y="4038600"/>
            <a:ext cx="17018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i</a:t>
            </a:r>
            <a:r>
              <a:rPr lang="en-US" altLang="x-none" i="0"/>
              <a:t> = mid</a:t>
            </a:r>
          </a:p>
          <a:p>
            <a:r>
              <a:rPr lang="en-US" altLang="x-none" i="0"/>
              <a:t>else</a:t>
            </a:r>
          </a:p>
          <a:p>
            <a:r>
              <a:rPr lang="en-US" altLang="x-none"/>
              <a:t>j</a:t>
            </a:r>
            <a:r>
              <a:rPr lang="en-US" altLang="x-none" i="0"/>
              <a:t> = mid -1</a:t>
            </a:r>
            <a:endParaRPr lang="en-US" altLang="x-none"/>
          </a:p>
        </p:txBody>
      </p:sp>
      <p:sp>
        <p:nvSpPr>
          <p:cNvPr id="635931" name="Text Box 27"/>
          <p:cNvSpPr txBox="1">
            <a:spLocks noChangeArrowheads="1"/>
          </p:cNvSpPr>
          <p:nvPr/>
        </p:nvSpPr>
        <p:spPr bwMode="auto">
          <a:xfrm>
            <a:off x="4648200" y="4038600"/>
            <a:ext cx="1884363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i</a:t>
            </a:r>
            <a:r>
              <a:rPr lang="en-US" altLang="x-none" i="0"/>
              <a:t> = mid + 1</a:t>
            </a:r>
          </a:p>
          <a:p>
            <a:r>
              <a:rPr lang="en-US" altLang="x-none" i="0"/>
              <a:t>else</a:t>
            </a:r>
          </a:p>
          <a:p>
            <a:r>
              <a:rPr lang="en-US" altLang="x-none"/>
              <a:t>j</a:t>
            </a:r>
            <a:r>
              <a:rPr lang="en-US" altLang="x-none" i="0"/>
              <a:t> = mid</a:t>
            </a:r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926" grpId="0" build="p" autoUpdateAnimBg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Moral</a:t>
            </a:r>
            <a:endParaRPr lang="en-CA" altLang="x-none"/>
          </a:p>
        </p:txBody>
      </p:sp>
      <p:sp>
        <p:nvSpPr>
          <p:cNvPr id="31232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Use the loop invariant method to think about algorithms.</a:t>
            </a:r>
          </a:p>
          <a:p>
            <a:r>
              <a:rPr lang="en-US" altLang="x-none"/>
              <a:t>Be careful with your definitions.</a:t>
            </a:r>
          </a:p>
          <a:p>
            <a:r>
              <a:rPr lang="en-US" altLang="x-none"/>
              <a:t>Be sure that the loop invariant is always maintained.</a:t>
            </a:r>
          </a:p>
          <a:p>
            <a:r>
              <a:rPr lang="en-US" altLang="x-none"/>
              <a:t>Be sure progress is always made.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752600"/>
            <a:ext cx="7772400" cy="2209800"/>
          </a:xfrm>
        </p:spPr>
        <p:txBody>
          <a:bodyPr anchor="ctr"/>
          <a:lstStyle/>
          <a:p>
            <a:r>
              <a:rPr lang="en-US" altLang="x-none" sz="4400"/>
              <a:t>Loop Invariants </a:t>
            </a:r>
            <a:br>
              <a:rPr lang="en-US" altLang="x-none" sz="4400"/>
            </a:br>
            <a:r>
              <a:rPr lang="en-US" altLang="x-none" sz="4400"/>
              <a:t>for</a:t>
            </a:r>
            <a:br>
              <a:rPr lang="en-US" altLang="x-none" sz="4400"/>
            </a:br>
            <a:r>
              <a:rPr lang="en-US" altLang="x-none" sz="4400"/>
              <a:t>Iterative Algorithms</a:t>
            </a:r>
            <a:endParaRPr lang="en-CA" altLang="x-none" sz="4400"/>
          </a:p>
        </p:txBody>
      </p:sp>
      <p:sp>
        <p:nvSpPr>
          <p:cNvPr id="3133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4419600"/>
            <a:ext cx="6400800" cy="1752600"/>
          </a:xfrm>
          <a:noFill/>
          <a:ln/>
        </p:spPr>
        <p:txBody>
          <a:bodyPr/>
          <a:lstStyle/>
          <a:p>
            <a:r>
              <a:rPr lang="en-US" altLang="x-none" sz="3200"/>
              <a:t>A second</a:t>
            </a:r>
          </a:p>
          <a:p>
            <a:r>
              <a:rPr lang="en-US" altLang="x-none" sz="3200"/>
              <a:t>Binary Search-like</a:t>
            </a:r>
          </a:p>
          <a:p>
            <a:r>
              <a:rPr lang="en-US" altLang="x-none" sz="3200"/>
              <a:t>example</a:t>
            </a:r>
            <a:endParaRPr lang="en-CA" altLang="x-none"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370" name="Group 2"/>
          <p:cNvGrpSpPr>
            <a:grpSpLocks/>
          </p:cNvGrpSpPr>
          <p:nvPr/>
        </p:nvGrpSpPr>
        <p:grpSpPr bwMode="auto">
          <a:xfrm>
            <a:off x="2057400" y="2362200"/>
            <a:ext cx="4076700" cy="2209800"/>
            <a:chOff x="240" y="1392"/>
            <a:chExt cx="5208" cy="2640"/>
          </a:xfrm>
        </p:grpSpPr>
        <p:sp>
          <p:nvSpPr>
            <p:cNvPr id="314371" name="Oval 3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314372" name="Oval 4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314373" name="AutoShape 5"/>
            <p:cNvCxnSpPr>
              <a:cxnSpLocks noChangeShapeType="1"/>
              <a:stCxn id="314371" idx="4"/>
              <a:endCxn id="314372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4374" name="Oval 6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314375" name="Oval 7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314376" name="Oval 8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314377" name="AutoShape 9"/>
            <p:cNvCxnSpPr>
              <a:cxnSpLocks noChangeShapeType="1"/>
              <a:stCxn id="314374" idx="4"/>
              <a:endCxn id="314375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78" name="AutoShape 10"/>
            <p:cNvCxnSpPr>
              <a:cxnSpLocks noChangeShapeType="1"/>
              <a:stCxn id="314374" idx="4"/>
              <a:endCxn id="314376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79" name="AutoShape 11"/>
            <p:cNvCxnSpPr>
              <a:cxnSpLocks noChangeShapeType="1"/>
              <a:stCxn id="314372" idx="4"/>
              <a:endCxn id="314374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4380" name="Oval 12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314381" name="Oval 13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314382" name="Oval 14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314383" name="AutoShape 15"/>
            <p:cNvCxnSpPr>
              <a:cxnSpLocks noChangeShapeType="1"/>
              <a:stCxn id="314380" idx="4"/>
              <a:endCxn id="314381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84" name="AutoShape 16"/>
            <p:cNvCxnSpPr>
              <a:cxnSpLocks noChangeShapeType="1"/>
              <a:stCxn id="314380" idx="4"/>
              <a:endCxn id="314382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85" name="AutoShape 17"/>
            <p:cNvCxnSpPr>
              <a:cxnSpLocks noChangeShapeType="1"/>
              <a:stCxn id="314372" idx="4"/>
              <a:endCxn id="314380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4386" name="Oval 18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314387" name="AutoShape 19"/>
            <p:cNvCxnSpPr>
              <a:cxnSpLocks noChangeShapeType="1"/>
              <a:stCxn id="314371" idx="4"/>
              <a:endCxn id="314386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4388" name="Oval 20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314389" name="Oval 21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314390" name="Oval 22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314391" name="AutoShape 23"/>
            <p:cNvCxnSpPr>
              <a:cxnSpLocks noChangeShapeType="1"/>
              <a:stCxn id="314388" idx="4"/>
              <a:endCxn id="314389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92" name="AutoShape 24"/>
            <p:cNvCxnSpPr>
              <a:cxnSpLocks noChangeShapeType="1"/>
              <a:stCxn id="314388" idx="4"/>
              <a:endCxn id="314390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93" name="AutoShape 25"/>
            <p:cNvCxnSpPr>
              <a:cxnSpLocks noChangeShapeType="1"/>
              <a:stCxn id="314386" idx="4"/>
              <a:endCxn id="314388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4394" name="Oval 26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314395" name="Oval 27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314396" name="Oval 28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314397" name="AutoShape 29"/>
            <p:cNvCxnSpPr>
              <a:cxnSpLocks noChangeShapeType="1"/>
              <a:stCxn id="314394" idx="4"/>
              <a:endCxn id="314395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98" name="AutoShape 30"/>
            <p:cNvCxnSpPr>
              <a:cxnSpLocks noChangeShapeType="1"/>
              <a:stCxn id="314394" idx="4"/>
              <a:endCxn id="314396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4399" name="AutoShape 31"/>
            <p:cNvCxnSpPr>
              <a:cxnSpLocks noChangeShapeType="1"/>
              <a:stCxn id="314386" idx="4"/>
              <a:endCxn id="314394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sp>
        <p:nvSpPr>
          <p:cNvPr id="314400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r>
              <a:rPr lang="en-US" altLang="x-none"/>
              <a:t>Define Problem: </a:t>
            </a:r>
            <a:r>
              <a:rPr lang="en-US" altLang="x-none" sz="3600">
                <a:solidFill>
                  <a:schemeClr val="tx1"/>
                </a:solidFill>
              </a:rPr>
              <a:t>Binary Search Tree</a:t>
            </a:r>
            <a:endParaRPr lang="en-CA" altLang="x-none" sz="3600">
              <a:solidFill>
                <a:schemeClr val="tx1"/>
              </a:solidFill>
            </a:endParaRPr>
          </a:p>
        </p:txBody>
      </p:sp>
      <p:sp>
        <p:nvSpPr>
          <p:cNvPr id="314401" name="Rectangle 33"/>
          <p:cNvSpPr>
            <a:spLocks noChangeArrowheads="1"/>
          </p:cNvSpPr>
          <p:nvPr/>
        </p:nvSpPr>
        <p:spPr bwMode="auto">
          <a:xfrm>
            <a:off x="685800" y="6096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20000"/>
              </a:spcBef>
              <a:buFontTx/>
              <a:buChar char="•"/>
            </a:pPr>
            <a:r>
              <a:rPr lang="en-US" altLang="x-none" sz="3200" i="0"/>
              <a:t>&lt;preCond&gt;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Key       </a:t>
            </a:r>
            <a:r>
              <a:rPr lang="en-US" altLang="x-none" sz="2800" i="0">
                <a:solidFill>
                  <a:schemeClr val="accent2"/>
                </a:solidFill>
              </a:rPr>
              <a:t>25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A binary search tree.</a:t>
            </a:r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&lt;postCond&gt;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Find key in BST (if there).</a:t>
            </a:r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>
              <a:spcBef>
                <a:spcPct val="20000"/>
              </a:spcBef>
              <a:buFontTx/>
              <a:buChar char="•"/>
            </a:pPr>
            <a:endParaRPr lang="en-CA" altLang="x-none" sz="3200" i="0"/>
          </a:p>
        </p:txBody>
      </p:sp>
      <p:sp>
        <p:nvSpPr>
          <p:cNvPr id="314402" name="Freeform 34"/>
          <p:cNvSpPr>
            <a:spLocks/>
          </p:cNvSpPr>
          <p:nvPr/>
        </p:nvSpPr>
        <p:spPr bwMode="auto">
          <a:xfrm>
            <a:off x="1589088" y="3162300"/>
            <a:ext cx="1323975" cy="2247900"/>
          </a:xfrm>
          <a:custGeom>
            <a:avLst/>
            <a:gdLst>
              <a:gd name="T0" fmla="*/ 151 w 834"/>
              <a:gd name="T1" fmla="*/ 1416 h 1416"/>
              <a:gd name="T2" fmla="*/ 93 w 834"/>
              <a:gd name="T3" fmla="*/ 327 h 1416"/>
              <a:gd name="T4" fmla="*/ 712 w 834"/>
              <a:gd name="T5" fmla="*/ 50 h 1416"/>
              <a:gd name="T6" fmla="*/ 823 w 834"/>
              <a:gd name="T7" fmla="*/ 24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34" h="1416">
                <a:moveTo>
                  <a:pt x="151" y="1416"/>
                </a:moveTo>
                <a:cubicBezTo>
                  <a:pt x="141" y="1235"/>
                  <a:pt x="0" y="555"/>
                  <a:pt x="93" y="327"/>
                </a:cubicBezTo>
                <a:cubicBezTo>
                  <a:pt x="186" y="99"/>
                  <a:pt x="590" y="100"/>
                  <a:pt x="712" y="50"/>
                </a:cubicBezTo>
                <a:cubicBezTo>
                  <a:pt x="834" y="0"/>
                  <a:pt x="800" y="30"/>
                  <a:pt x="823" y="2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Oval 2"/>
          <p:cNvSpPr>
            <a:spLocks noChangeArrowheads="1"/>
          </p:cNvSpPr>
          <p:nvPr/>
        </p:nvSpPr>
        <p:spPr bwMode="auto">
          <a:xfrm>
            <a:off x="4152900" y="22098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38</a:t>
            </a:r>
          </a:p>
        </p:txBody>
      </p:sp>
      <p:sp>
        <p:nvSpPr>
          <p:cNvPr id="315395" name="Oval 3"/>
          <p:cNvSpPr>
            <a:spLocks noChangeArrowheads="1"/>
          </p:cNvSpPr>
          <p:nvPr/>
        </p:nvSpPr>
        <p:spPr bwMode="auto">
          <a:xfrm>
            <a:off x="2019300" y="3429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25</a:t>
            </a:r>
          </a:p>
        </p:txBody>
      </p:sp>
      <p:cxnSp>
        <p:nvCxnSpPr>
          <p:cNvPr id="315396" name="AutoShape 4"/>
          <p:cNvCxnSpPr>
            <a:cxnSpLocks noChangeShapeType="1"/>
            <a:stCxn id="315394" idx="4"/>
            <a:endCxn id="315395" idx="0"/>
          </p:cNvCxnSpPr>
          <p:nvPr/>
        </p:nvCxnSpPr>
        <p:spPr bwMode="auto">
          <a:xfrm flipH="1">
            <a:off x="2305050" y="2676525"/>
            <a:ext cx="213360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397" name="Oval 5"/>
          <p:cNvSpPr>
            <a:spLocks noChangeArrowheads="1"/>
          </p:cNvSpPr>
          <p:nvPr/>
        </p:nvSpPr>
        <p:spPr bwMode="auto">
          <a:xfrm>
            <a:off x="91440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17</a:t>
            </a:r>
          </a:p>
        </p:txBody>
      </p:sp>
      <p:sp>
        <p:nvSpPr>
          <p:cNvPr id="315398" name="Oval 6"/>
          <p:cNvSpPr>
            <a:spLocks noChangeArrowheads="1"/>
          </p:cNvSpPr>
          <p:nvPr/>
        </p:nvSpPr>
        <p:spPr bwMode="auto">
          <a:xfrm>
            <a:off x="3810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4</a:t>
            </a:r>
          </a:p>
        </p:txBody>
      </p:sp>
      <p:sp>
        <p:nvSpPr>
          <p:cNvPr id="315399" name="Oval 7"/>
          <p:cNvSpPr>
            <a:spLocks noChangeArrowheads="1"/>
          </p:cNvSpPr>
          <p:nvPr/>
        </p:nvSpPr>
        <p:spPr bwMode="auto">
          <a:xfrm>
            <a:off x="14097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21</a:t>
            </a:r>
          </a:p>
        </p:txBody>
      </p:sp>
      <p:cxnSp>
        <p:nvCxnSpPr>
          <p:cNvPr id="315400" name="AutoShape 8"/>
          <p:cNvCxnSpPr>
            <a:cxnSpLocks noChangeShapeType="1"/>
            <a:stCxn id="315397" idx="4"/>
            <a:endCxn id="315398" idx="0"/>
          </p:cNvCxnSpPr>
          <p:nvPr/>
        </p:nvCxnSpPr>
        <p:spPr bwMode="auto">
          <a:xfrm flipH="1">
            <a:off x="66675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01" name="AutoShape 9"/>
          <p:cNvCxnSpPr>
            <a:cxnSpLocks noChangeShapeType="1"/>
            <a:stCxn id="315397" idx="4"/>
            <a:endCxn id="315399" idx="0"/>
          </p:cNvCxnSpPr>
          <p:nvPr/>
        </p:nvCxnSpPr>
        <p:spPr bwMode="auto">
          <a:xfrm>
            <a:off x="120015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02" name="AutoShape 10"/>
          <p:cNvCxnSpPr>
            <a:cxnSpLocks noChangeShapeType="1"/>
            <a:stCxn id="315395" idx="4"/>
            <a:endCxn id="315397" idx="0"/>
          </p:cNvCxnSpPr>
          <p:nvPr/>
        </p:nvCxnSpPr>
        <p:spPr bwMode="auto">
          <a:xfrm flipH="1">
            <a:off x="1200150" y="389572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403" name="Oval 11"/>
          <p:cNvSpPr>
            <a:spLocks noChangeArrowheads="1"/>
          </p:cNvSpPr>
          <p:nvPr/>
        </p:nvSpPr>
        <p:spPr bwMode="auto">
          <a:xfrm>
            <a:off x="318135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31</a:t>
            </a:r>
          </a:p>
        </p:txBody>
      </p:sp>
      <p:sp>
        <p:nvSpPr>
          <p:cNvPr id="315404" name="Oval 12"/>
          <p:cNvSpPr>
            <a:spLocks noChangeArrowheads="1"/>
          </p:cNvSpPr>
          <p:nvPr/>
        </p:nvSpPr>
        <p:spPr bwMode="auto">
          <a:xfrm>
            <a:off x="26479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28</a:t>
            </a:r>
          </a:p>
        </p:txBody>
      </p:sp>
      <p:sp>
        <p:nvSpPr>
          <p:cNvPr id="315405" name="Oval 13"/>
          <p:cNvSpPr>
            <a:spLocks noChangeArrowheads="1"/>
          </p:cNvSpPr>
          <p:nvPr/>
        </p:nvSpPr>
        <p:spPr bwMode="auto">
          <a:xfrm>
            <a:off x="36766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35</a:t>
            </a:r>
          </a:p>
        </p:txBody>
      </p:sp>
      <p:cxnSp>
        <p:nvCxnSpPr>
          <p:cNvPr id="315406" name="AutoShape 14"/>
          <p:cNvCxnSpPr>
            <a:cxnSpLocks noChangeShapeType="1"/>
            <a:stCxn id="315403" idx="4"/>
            <a:endCxn id="315404" idx="0"/>
          </p:cNvCxnSpPr>
          <p:nvPr/>
        </p:nvCxnSpPr>
        <p:spPr bwMode="auto">
          <a:xfrm flipH="1">
            <a:off x="293370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07" name="AutoShape 15"/>
          <p:cNvCxnSpPr>
            <a:cxnSpLocks noChangeShapeType="1"/>
            <a:stCxn id="315403" idx="4"/>
            <a:endCxn id="315405" idx="0"/>
          </p:cNvCxnSpPr>
          <p:nvPr/>
        </p:nvCxnSpPr>
        <p:spPr bwMode="auto">
          <a:xfrm>
            <a:off x="346710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08" name="AutoShape 16"/>
          <p:cNvCxnSpPr>
            <a:cxnSpLocks noChangeShapeType="1"/>
            <a:stCxn id="315395" idx="4"/>
            <a:endCxn id="315403" idx="0"/>
          </p:cNvCxnSpPr>
          <p:nvPr/>
        </p:nvCxnSpPr>
        <p:spPr bwMode="auto">
          <a:xfrm>
            <a:off x="2305050" y="389572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409" name="Oval 17"/>
          <p:cNvSpPr>
            <a:spLocks noChangeArrowheads="1"/>
          </p:cNvSpPr>
          <p:nvPr/>
        </p:nvSpPr>
        <p:spPr bwMode="auto">
          <a:xfrm>
            <a:off x="6419850" y="3429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51</a:t>
            </a:r>
          </a:p>
        </p:txBody>
      </p:sp>
      <p:cxnSp>
        <p:nvCxnSpPr>
          <p:cNvPr id="315410" name="AutoShape 18"/>
          <p:cNvCxnSpPr>
            <a:cxnSpLocks noChangeShapeType="1"/>
            <a:stCxn id="315394" idx="4"/>
            <a:endCxn id="315409" idx="0"/>
          </p:cNvCxnSpPr>
          <p:nvPr/>
        </p:nvCxnSpPr>
        <p:spPr bwMode="auto">
          <a:xfrm>
            <a:off x="4438650" y="2676525"/>
            <a:ext cx="226695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411" name="Oval 19"/>
          <p:cNvSpPr>
            <a:spLocks noChangeArrowheads="1"/>
          </p:cNvSpPr>
          <p:nvPr/>
        </p:nvSpPr>
        <p:spPr bwMode="auto">
          <a:xfrm>
            <a:off x="531495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42</a:t>
            </a:r>
          </a:p>
        </p:txBody>
      </p:sp>
      <p:sp>
        <p:nvSpPr>
          <p:cNvPr id="315412" name="Oval 20"/>
          <p:cNvSpPr>
            <a:spLocks noChangeArrowheads="1"/>
          </p:cNvSpPr>
          <p:nvPr/>
        </p:nvSpPr>
        <p:spPr bwMode="auto">
          <a:xfrm>
            <a:off x="47815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40</a:t>
            </a:r>
          </a:p>
        </p:txBody>
      </p:sp>
      <p:sp>
        <p:nvSpPr>
          <p:cNvPr id="315413" name="Oval 21"/>
          <p:cNvSpPr>
            <a:spLocks noChangeArrowheads="1"/>
          </p:cNvSpPr>
          <p:nvPr/>
        </p:nvSpPr>
        <p:spPr bwMode="auto">
          <a:xfrm>
            <a:off x="58102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49</a:t>
            </a:r>
          </a:p>
        </p:txBody>
      </p:sp>
      <p:cxnSp>
        <p:nvCxnSpPr>
          <p:cNvPr id="315414" name="AutoShape 22"/>
          <p:cNvCxnSpPr>
            <a:cxnSpLocks noChangeShapeType="1"/>
            <a:stCxn id="315411" idx="4"/>
            <a:endCxn id="315412" idx="0"/>
          </p:cNvCxnSpPr>
          <p:nvPr/>
        </p:nvCxnSpPr>
        <p:spPr bwMode="auto">
          <a:xfrm flipH="1">
            <a:off x="506730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15" name="AutoShape 23"/>
          <p:cNvCxnSpPr>
            <a:cxnSpLocks noChangeShapeType="1"/>
            <a:stCxn id="315411" idx="4"/>
            <a:endCxn id="315413" idx="0"/>
          </p:cNvCxnSpPr>
          <p:nvPr/>
        </p:nvCxnSpPr>
        <p:spPr bwMode="auto">
          <a:xfrm>
            <a:off x="560070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16" name="AutoShape 24"/>
          <p:cNvCxnSpPr>
            <a:cxnSpLocks noChangeShapeType="1"/>
            <a:stCxn id="315409" idx="4"/>
            <a:endCxn id="315411" idx="0"/>
          </p:cNvCxnSpPr>
          <p:nvPr/>
        </p:nvCxnSpPr>
        <p:spPr bwMode="auto">
          <a:xfrm flipH="1">
            <a:off x="5600700" y="389572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417" name="Oval 25"/>
          <p:cNvSpPr>
            <a:spLocks noChangeArrowheads="1"/>
          </p:cNvSpPr>
          <p:nvPr/>
        </p:nvSpPr>
        <p:spPr bwMode="auto">
          <a:xfrm>
            <a:off x="758190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63</a:t>
            </a:r>
          </a:p>
        </p:txBody>
      </p:sp>
      <p:sp>
        <p:nvSpPr>
          <p:cNvPr id="315418" name="Oval 26"/>
          <p:cNvSpPr>
            <a:spLocks noChangeArrowheads="1"/>
          </p:cNvSpPr>
          <p:nvPr/>
        </p:nvSpPr>
        <p:spPr bwMode="auto">
          <a:xfrm>
            <a:off x="70485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55</a:t>
            </a:r>
          </a:p>
        </p:txBody>
      </p:sp>
      <p:sp>
        <p:nvSpPr>
          <p:cNvPr id="315419" name="Oval 27"/>
          <p:cNvSpPr>
            <a:spLocks noChangeArrowheads="1"/>
          </p:cNvSpPr>
          <p:nvPr/>
        </p:nvSpPr>
        <p:spPr bwMode="auto">
          <a:xfrm>
            <a:off x="80772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400" i="0">
                <a:solidFill>
                  <a:schemeClr val="bg2"/>
                </a:solidFill>
              </a:rPr>
              <a:t>71</a:t>
            </a:r>
          </a:p>
        </p:txBody>
      </p:sp>
      <p:cxnSp>
        <p:nvCxnSpPr>
          <p:cNvPr id="315420" name="AutoShape 28"/>
          <p:cNvCxnSpPr>
            <a:cxnSpLocks noChangeShapeType="1"/>
            <a:stCxn id="315417" idx="4"/>
            <a:endCxn id="315418" idx="0"/>
          </p:cNvCxnSpPr>
          <p:nvPr/>
        </p:nvCxnSpPr>
        <p:spPr bwMode="auto">
          <a:xfrm flipH="1">
            <a:off x="733425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21" name="AutoShape 29"/>
          <p:cNvCxnSpPr>
            <a:cxnSpLocks noChangeShapeType="1"/>
            <a:stCxn id="315417" idx="4"/>
            <a:endCxn id="315419" idx="0"/>
          </p:cNvCxnSpPr>
          <p:nvPr/>
        </p:nvCxnSpPr>
        <p:spPr bwMode="auto">
          <a:xfrm>
            <a:off x="786765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5422" name="AutoShape 30"/>
          <p:cNvCxnSpPr>
            <a:cxnSpLocks noChangeShapeType="1"/>
            <a:stCxn id="315409" idx="4"/>
            <a:endCxn id="315417" idx="0"/>
          </p:cNvCxnSpPr>
          <p:nvPr/>
        </p:nvCxnSpPr>
        <p:spPr bwMode="auto">
          <a:xfrm>
            <a:off x="6705600" y="389572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5423" name="Rectangle 31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Binary Search Tree</a:t>
            </a:r>
            <a:endParaRPr lang="en-CA" altLang="x-none">
              <a:solidFill>
                <a:schemeClr val="tx1"/>
              </a:solidFill>
            </a:endParaRPr>
          </a:p>
        </p:txBody>
      </p:sp>
      <p:sp>
        <p:nvSpPr>
          <p:cNvPr id="315424" name="Rectangle 32"/>
          <p:cNvSpPr>
            <a:spLocks noChangeArrowheads="1"/>
          </p:cNvSpPr>
          <p:nvPr/>
        </p:nvSpPr>
        <p:spPr bwMode="auto">
          <a:xfrm>
            <a:off x="76200" y="609600"/>
            <a:ext cx="91440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Its left children</a:t>
            </a:r>
            <a:r>
              <a:rPr lang="en-US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</a:t>
            </a:r>
            <a:r>
              <a:rPr lang="en-US" altLang="x-none" sz="3200" i="0"/>
              <a:t> Any node 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≤</a:t>
            </a:r>
            <a:r>
              <a:rPr lang="en-CA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 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Its right children</a:t>
            </a:r>
            <a:r>
              <a:rPr lang="en-US" altLang="x-none" sz="54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</a:t>
            </a:r>
            <a:endParaRPr lang="en-CA" altLang="x-none" sz="3200" i="0"/>
          </a:p>
        </p:txBody>
      </p:sp>
      <p:sp>
        <p:nvSpPr>
          <p:cNvPr id="315425" name="AutoShape 33"/>
          <p:cNvSpPr>
            <a:spLocks noChangeArrowheads="1"/>
          </p:cNvSpPr>
          <p:nvPr/>
        </p:nvSpPr>
        <p:spPr bwMode="auto">
          <a:xfrm>
            <a:off x="76200" y="426720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15426" name="AutoShape 34"/>
          <p:cNvSpPr>
            <a:spLocks noChangeArrowheads="1"/>
          </p:cNvSpPr>
          <p:nvPr/>
        </p:nvSpPr>
        <p:spPr bwMode="auto">
          <a:xfrm>
            <a:off x="2286000" y="426720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>
              <a:solidFill>
                <a:schemeClr val="bg2"/>
              </a:solidFill>
            </a:endParaRPr>
          </a:p>
        </p:txBody>
      </p:sp>
      <p:sp>
        <p:nvSpPr>
          <p:cNvPr id="315427" name="Text Box 35"/>
          <p:cNvSpPr txBox="1">
            <a:spLocks noChangeArrowheads="1"/>
          </p:cNvSpPr>
          <p:nvPr/>
        </p:nvSpPr>
        <p:spPr bwMode="auto">
          <a:xfrm>
            <a:off x="1295400" y="3406775"/>
            <a:ext cx="560388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54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15428" name="Text Box 36"/>
          <p:cNvSpPr txBox="1">
            <a:spLocks noChangeArrowheads="1"/>
          </p:cNvSpPr>
          <p:nvPr/>
        </p:nvSpPr>
        <p:spPr bwMode="auto">
          <a:xfrm>
            <a:off x="2743200" y="3429000"/>
            <a:ext cx="560388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5400" i="0">
                <a:ea typeface="Times New Roman" charset="0"/>
                <a:cs typeface="Times New Roman" charset="0"/>
              </a:rPr>
              <a:t>≤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AutoShape 2" descr="Green marble"/>
          <p:cNvSpPr>
            <a:spLocks noChangeArrowheads="1"/>
          </p:cNvSpPr>
          <p:nvPr/>
        </p:nvSpPr>
        <p:spPr bwMode="auto">
          <a:xfrm>
            <a:off x="1752600" y="32766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>
              <a:solidFill>
                <a:schemeClr val="bg2"/>
              </a:solidFill>
            </a:endParaRPr>
          </a:p>
        </p:txBody>
      </p:sp>
      <p:sp>
        <p:nvSpPr>
          <p:cNvPr id="316419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Define Loop Invariant</a:t>
            </a:r>
            <a:endParaRPr lang="en-CA" altLang="x-none"/>
          </a:p>
        </p:txBody>
      </p:sp>
      <p:sp>
        <p:nvSpPr>
          <p:cNvPr id="316420" name="Rectangle 4"/>
          <p:cNvSpPr>
            <a:spLocks noGrp="1" noChangeArrowheads="1"/>
          </p:cNvSpPr>
          <p:nvPr>
            <p:ph idx="1"/>
          </p:nvPr>
        </p:nvSpPr>
        <p:spPr>
          <a:xfrm>
            <a:off x="304800" y="990600"/>
            <a:ext cx="8001000" cy="1676400"/>
          </a:xfrm>
        </p:spPr>
        <p:txBody>
          <a:bodyPr/>
          <a:lstStyle/>
          <a:p>
            <a:r>
              <a:rPr lang="en-US" altLang="x-none"/>
              <a:t>Maintain a sub-tree.</a:t>
            </a:r>
          </a:p>
          <a:p>
            <a:r>
              <a:rPr lang="en-CA" altLang="x-none"/>
              <a:t>If the key is contained in the original </a:t>
            </a:r>
            <a:r>
              <a:rPr lang="en-US" altLang="x-none"/>
              <a:t>tree</a:t>
            </a:r>
            <a:r>
              <a:rPr lang="en-CA" altLang="x-none"/>
              <a:t>, then the key is contained in the sub</a:t>
            </a:r>
            <a:r>
              <a:rPr lang="en-US" altLang="x-none"/>
              <a:t>-tree.</a:t>
            </a:r>
            <a:endParaRPr lang="en-CA" altLang="x-none"/>
          </a:p>
          <a:p>
            <a:endParaRPr lang="en-CA" altLang="x-none"/>
          </a:p>
        </p:txBody>
      </p:sp>
      <p:sp>
        <p:nvSpPr>
          <p:cNvPr id="316421" name="Text Box 5"/>
          <p:cNvSpPr txBox="1">
            <a:spLocks noChangeArrowheads="1"/>
          </p:cNvSpPr>
          <p:nvPr/>
        </p:nvSpPr>
        <p:spPr bwMode="auto">
          <a:xfrm>
            <a:off x="1874838" y="31083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17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grpSp>
        <p:nvGrpSpPr>
          <p:cNvPr id="316422" name="Group 6"/>
          <p:cNvGrpSpPr>
            <a:grpSpLocks/>
          </p:cNvGrpSpPr>
          <p:nvPr/>
        </p:nvGrpSpPr>
        <p:grpSpPr bwMode="auto">
          <a:xfrm>
            <a:off x="7315200" y="381000"/>
            <a:ext cx="1227138" cy="619125"/>
            <a:chOff x="3456" y="2677"/>
            <a:chExt cx="773" cy="390"/>
          </a:xfrm>
        </p:grpSpPr>
        <p:sp>
          <p:nvSpPr>
            <p:cNvPr id="316423" name="Freeform 7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24" name="Freeform 8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6425" name="Group 9"/>
          <p:cNvGrpSpPr>
            <a:grpSpLocks/>
          </p:cNvGrpSpPr>
          <p:nvPr/>
        </p:nvGrpSpPr>
        <p:grpSpPr bwMode="auto">
          <a:xfrm>
            <a:off x="2057400" y="2819400"/>
            <a:ext cx="4495800" cy="2819400"/>
            <a:chOff x="240" y="1392"/>
            <a:chExt cx="5208" cy="2640"/>
          </a:xfrm>
        </p:grpSpPr>
        <p:sp>
          <p:nvSpPr>
            <p:cNvPr id="316426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316427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316428" name="AutoShape 12"/>
            <p:cNvCxnSpPr>
              <a:cxnSpLocks noChangeShapeType="1"/>
              <a:stCxn id="316426" idx="4"/>
              <a:endCxn id="316427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6429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316430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316431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316432" name="AutoShape 16"/>
            <p:cNvCxnSpPr>
              <a:cxnSpLocks noChangeShapeType="1"/>
              <a:stCxn id="316429" idx="4"/>
              <a:endCxn id="316430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33" name="AutoShape 17"/>
            <p:cNvCxnSpPr>
              <a:cxnSpLocks noChangeShapeType="1"/>
              <a:stCxn id="316429" idx="4"/>
              <a:endCxn id="316431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34" name="AutoShape 18"/>
            <p:cNvCxnSpPr>
              <a:cxnSpLocks noChangeShapeType="1"/>
              <a:stCxn id="316427" idx="4"/>
              <a:endCxn id="316429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6435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316436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316437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316438" name="AutoShape 22"/>
            <p:cNvCxnSpPr>
              <a:cxnSpLocks noChangeShapeType="1"/>
              <a:stCxn id="316435" idx="4"/>
              <a:endCxn id="316436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39" name="AutoShape 23"/>
            <p:cNvCxnSpPr>
              <a:cxnSpLocks noChangeShapeType="1"/>
              <a:stCxn id="316435" idx="4"/>
              <a:endCxn id="316437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40" name="AutoShape 24"/>
            <p:cNvCxnSpPr>
              <a:cxnSpLocks noChangeShapeType="1"/>
              <a:stCxn id="316427" idx="4"/>
              <a:endCxn id="316435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6441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316442" name="AutoShape 26"/>
            <p:cNvCxnSpPr>
              <a:cxnSpLocks noChangeShapeType="1"/>
              <a:stCxn id="316426" idx="4"/>
              <a:endCxn id="316441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6443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316444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316445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316446" name="AutoShape 30"/>
            <p:cNvCxnSpPr>
              <a:cxnSpLocks noChangeShapeType="1"/>
              <a:stCxn id="316443" idx="4"/>
              <a:endCxn id="316444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47" name="AutoShape 31"/>
            <p:cNvCxnSpPr>
              <a:cxnSpLocks noChangeShapeType="1"/>
              <a:stCxn id="316443" idx="4"/>
              <a:endCxn id="316445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48" name="AutoShape 32"/>
            <p:cNvCxnSpPr>
              <a:cxnSpLocks noChangeShapeType="1"/>
              <a:stCxn id="316441" idx="4"/>
              <a:endCxn id="316443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6449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316450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316451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316452" name="AutoShape 36"/>
            <p:cNvCxnSpPr>
              <a:cxnSpLocks noChangeShapeType="1"/>
              <a:stCxn id="316449" idx="4"/>
              <a:endCxn id="316450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53" name="AutoShape 37"/>
            <p:cNvCxnSpPr>
              <a:cxnSpLocks noChangeShapeType="1"/>
              <a:stCxn id="316449" idx="4"/>
              <a:endCxn id="316451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6454" name="AutoShape 38"/>
            <p:cNvCxnSpPr>
              <a:cxnSpLocks noChangeShapeType="1"/>
              <a:stCxn id="316441" idx="4"/>
              <a:endCxn id="316449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3491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3492" name="Rectangle 4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3493" name="Rectangle 5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3494" name="Rectangle 6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3495" name="Text Box 7"/>
          <p:cNvSpPr txBox="1">
            <a:spLocks noChangeArrowheads="1"/>
          </p:cNvSpPr>
          <p:nvPr/>
        </p:nvSpPr>
        <p:spPr bwMode="auto">
          <a:xfrm>
            <a:off x="4402138" y="1665288"/>
            <a:ext cx="4845050" cy="267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Create simple code/actions</a:t>
            </a:r>
            <a:br>
              <a:rPr lang="en-US" altLang="x-none" sz="3400" i="0"/>
            </a:br>
            <a:r>
              <a:rPr lang="en-US" altLang="x-none" sz="3400" i="0"/>
              <a:t>to change the state </a:t>
            </a:r>
            <a:br>
              <a:rPr lang="en-US" altLang="x-none" sz="3400" i="0"/>
            </a:br>
            <a:r>
              <a:rPr lang="en-US" altLang="x-none" sz="3400" i="0"/>
              <a:t>of the computation</a:t>
            </a:r>
            <a:br>
              <a:rPr lang="en-US" altLang="x-none" sz="3400" i="0"/>
            </a:br>
            <a:r>
              <a:rPr lang="en-US" altLang="x-none" sz="3400" i="0"/>
              <a:t>to satisfy the </a:t>
            </a:r>
            <a:br>
              <a:rPr lang="en-US" altLang="x-none" sz="3400" i="0"/>
            </a:br>
            <a:r>
              <a:rPr lang="en-US" altLang="x-none" sz="3400" i="0"/>
              <a:t>i</a:t>
            </a:r>
            <a:r>
              <a:rPr lang="en-US" altLang="x-none" sz="2400" i="0"/>
              <a:t>+1</a:t>
            </a:r>
            <a:r>
              <a:rPr lang="en-US" altLang="x-none" sz="3400" i="0" baseline="30000"/>
              <a:t>st</a:t>
            </a:r>
            <a:r>
              <a:rPr lang="en-US" altLang="x-none" sz="3400" i="0"/>
              <a:t> assertion </a:t>
            </a:r>
          </a:p>
        </p:txBody>
      </p:sp>
      <p:sp>
        <p:nvSpPr>
          <p:cNvPr id="703504" name="Rectangle 16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4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34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34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3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3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3495" grpId="0" build="allAtOnce"/>
      <p:bldP spid="703504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17443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317444" name="Rectangle 4"/>
          <p:cNvSpPr>
            <a:spLocks noGrp="1" noChangeArrowheads="1"/>
          </p:cNvSpPr>
          <p:nvPr>
            <p:ph idx="1"/>
          </p:nvPr>
        </p:nvSpPr>
        <p:spPr>
          <a:xfrm>
            <a:off x="304800" y="990600"/>
            <a:ext cx="8001000" cy="1676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x-none"/>
              <a:t>Cut sub-tree in half.</a:t>
            </a:r>
          </a:p>
          <a:p>
            <a:pPr>
              <a:lnSpc>
                <a:spcPct val="90000"/>
              </a:lnSpc>
            </a:pPr>
            <a:r>
              <a:rPr lang="en-US" altLang="x-none"/>
              <a:t>Determine which half the key would be in.</a:t>
            </a:r>
          </a:p>
          <a:p>
            <a:pPr>
              <a:lnSpc>
                <a:spcPct val="90000"/>
              </a:lnSpc>
            </a:pPr>
            <a:r>
              <a:rPr lang="en-US" altLang="x-none"/>
              <a:t>Keep that half.</a:t>
            </a:r>
            <a:endParaRPr lang="en-CA" altLang="x-none"/>
          </a:p>
        </p:txBody>
      </p:sp>
      <p:sp>
        <p:nvSpPr>
          <p:cNvPr id="317445" name="Text Box 5"/>
          <p:cNvSpPr txBox="1">
            <a:spLocks noChangeArrowheads="1"/>
          </p:cNvSpPr>
          <p:nvPr/>
        </p:nvSpPr>
        <p:spPr bwMode="auto">
          <a:xfrm>
            <a:off x="1874838" y="28797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17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grpSp>
        <p:nvGrpSpPr>
          <p:cNvPr id="317446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317447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317448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317449" name="AutoShape 9"/>
            <p:cNvCxnSpPr>
              <a:cxnSpLocks noChangeShapeType="1"/>
              <a:stCxn id="317447" idx="4"/>
              <a:endCxn id="317448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7450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317451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317452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317453" name="AutoShape 13"/>
            <p:cNvCxnSpPr>
              <a:cxnSpLocks noChangeShapeType="1"/>
              <a:stCxn id="317450" idx="4"/>
              <a:endCxn id="317451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54" name="AutoShape 14"/>
            <p:cNvCxnSpPr>
              <a:cxnSpLocks noChangeShapeType="1"/>
              <a:stCxn id="317450" idx="4"/>
              <a:endCxn id="317452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55" name="AutoShape 15"/>
            <p:cNvCxnSpPr>
              <a:cxnSpLocks noChangeShapeType="1"/>
              <a:stCxn id="317448" idx="4"/>
              <a:endCxn id="317450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7456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317457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317458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317459" name="AutoShape 19"/>
            <p:cNvCxnSpPr>
              <a:cxnSpLocks noChangeShapeType="1"/>
              <a:stCxn id="317456" idx="4"/>
              <a:endCxn id="317457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60" name="AutoShape 20"/>
            <p:cNvCxnSpPr>
              <a:cxnSpLocks noChangeShapeType="1"/>
              <a:stCxn id="317456" idx="4"/>
              <a:endCxn id="317458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61" name="AutoShape 21"/>
            <p:cNvCxnSpPr>
              <a:cxnSpLocks noChangeShapeType="1"/>
              <a:stCxn id="317448" idx="4"/>
              <a:endCxn id="317456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7462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317463" name="AutoShape 23"/>
            <p:cNvCxnSpPr>
              <a:cxnSpLocks noChangeShapeType="1"/>
              <a:stCxn id="317447" idx="4"/>
              <a:endCxn id="317462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7464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317465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317466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317467" name="AutoShape 27"/>
            <p:cNvCxnSpPr>
              <a:cxnSpLocks noChangeShapeType="1"/>
              <a:stCxn id="317464" idx="4"/>
              <a:endCxn id="317465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68" name="AutoShape 28"/>
            <p:cNvCxnSpPr>
              <a:cxnSpLocks noChangeShapeType="1"/>
              <a:stCxn id="317464" idx="4"/>
              <a:endCxn id="317466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69" name="AutoShape 29"/>
            <p:cNvCxnSpPr>
              <a:cxnSpLocks noChangeShapeType="1"/>
              <a:stCxn id="317462" idx="4"/>
              <a:endCxn id="317464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317470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317471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317472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317473" name="AutoShape 33"/>
            <p:cNvCxnSpPr>
              <a:cxnSpLocks noChangeShapeType="1"/>
              <a:stCxn id="317470" idx="4"/>
              <a:endCxn id="317471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74" name="AutoShape 34"/>
            <p:cNvCxnSpPr>
              <a:cxnSpLocks noChangeShapeType="1"/>
              <a:stCxn id="317470" idx="4"/>
              <a:endCxn id="317472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317475" name="AutoShape 35"/>
            <p:cNvCxnSpPr>
              <a:cxnSpLocks noChangeShapeType="1"/>
              <a:stCxn id="317462" idx="4"/>
              <a:endCxn id="317470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317476" name="Group 36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317477" name="Oval 37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7478" name="Group 38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317479" name="Group 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480" name="Freeform 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1" name="Freeform 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2" name="Freeform 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3" name="Freeform 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4" name="Freeform 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5" name="Freeform 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486" name="Line 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487" name="Group 47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317488" name="Group 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489" name="Freeform 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0" name="Freeform 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1" name="Freeform 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2" name="Freeform 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3" name="Freeform 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4" name="Freeform 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495" name="Line 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17496" name="Picture 5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17497" name="Group 57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317498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499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0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1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2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3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4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05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06" name="Group 66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317507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08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9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0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1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2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3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14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15" name="Group 75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317516" name="Group 7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17" name="Freeform 7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8" name="Freeform 7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9" name="Freeform 7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0" name="Freeform 8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1" name="Freeform 8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2" name="Freeform 8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23" name="Line 8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24" name="Group 84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317525" name="Group 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26" name="Freeform 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7" name="Freeform 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8" name="Freeform 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9" name="Freeform 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0" name="Freeform 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1" name="Freeform 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32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33" name="Group 93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317534" name="Group 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35" name="Freeform 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6" name="Freeform 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7" name="Freeform 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8" name="Freeform 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9" name="Freeform 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0" name="Freeform 1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41" name="Line 1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42" name="Group 102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317543" name="Group 1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44" name="Freeform 1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5" name="Freeform 1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6" name="Freeform 1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7" name="Freeform 1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8" name="Freeform 1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9" name="Freeform 1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50" name="Line 1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51" name="Group 111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317552" name="Group 1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53" name="Freeform 1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4" name="Freeform 1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5" name="Freeform 1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6" name="Freeform 1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7" name="Freeform 1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8" name="Freeform 1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59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60" name="Group 120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317561" name="Group 1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62" name="Freeform 1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3" name="Freeform 1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4" name="Freeform 1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5" name="Freeform 1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6" name="Freeform 1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7" name="Freeform 1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68" name="Line 1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69" name="Group 129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317570" name="Group 1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71" name="Freeform 1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2" name="Freeform 1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3" name="Freeform 1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4" name="Freeform 1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5" name="Freeform 1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6" name="Freeform 1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77" name="Line 1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78" name="Group 138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317579" name="Group 1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80" name="Freeform 1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1" name="Freeform 1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2" name="Freeform 1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3" name="Freeform 1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4" name="Freeform 1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5" name="Freeform 1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86" name="Line 1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587" name="Group 147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317588" name="Group 1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7589" name="Freeform 1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0" name="Freeform 1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1" name="Freeform 1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2" name="Freeform 1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3" name="Freeform 1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4" name="Freeform 1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595" name="Line 1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17596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>
              <a:solidFill>
                <a:schemeClr val="bg2"/>
              </a:solidFill>
            </a:endParaRPr>
          </a:p>
        </p:txBody>
      </p:sp>
      <p:sp>
        <p:nvSpPr>
          <p:cNvPr id="317597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>
              <a:solidFill>
                <a:schemeClr val="bg2"/>
              </a:solidFill>
            </a:endParaRPr>
          </a:p>
        </p:txBody>
      </p:sp>
      <p:sp>
        <p:nvSpPr>
          <p:cNvPr id="317598" name="Freeform 158"/>
          <p:cNvSpPr>
            <a:spLocks/>
          </p:cNvSpPr>
          <p:nvPr/>
        </p:nvSpPr>
        <p:spPr bwMode="auto">
          <a:xfrm>
            <a:off x="2667000" y="3048000"/>
            <a:ext cx="381000" cy="381000"/>
          </a:xfrm>
          <a:custGeom>
            <a:avLst/>
            <a:gdLst>
              <a:gd name="T0" fmla="*/ 0 w 240"/>
              <a:gd name="T1" fmla="*/ 0 h 240"/>
              <a:gd name="T2" fmla="*/ 192 w 240"/>
              <a:gd name="T3" fmla="*/ 96 h 240"/>
              <a:gd name="T4" fmla="*/ 240 w 240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240">
                <a:moveTo>
                  <a:pt x="0" y="0"/>
                </a:moveTo>
                <a:cubicBezTo>
                  <a:pt x="76" y="28"/>
                  <a:pt x="152" y="56"/>
                  <a:pt x="192" y="96"/>
                </a:cubicBezTo>
                <a:cubicBezTo>
                  <a:pt x="232" y="136"/>
                  <a:pt x="236" y="188"/>
                  <a:pt x="240" y="24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99" name="Text Box 159"/>
          <p:cNvSpPr txBox="1">
            <a:spLocks noChangeArrowheads="1"/>
          </p:cNvSpPr>
          <p:nvPr/>
        </p:nvSpPr>
        <p:spPr bwMode="auto">
          <a:xfrm>
            <a:off x="609600" y="5527675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If key &lt; root,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in left half.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  <p:sp>
        <p:nvSpPr>
          <p:cNvPr id="317600" name="Text Box 160"/>
          <p:cNvSpPr txBox="1">
            <a:spLocks noChangeArrowheads="1"/>
          </p:cNvSpPr>
          <p:nvPr/>
        </p:nvSpPr>
        <p:spPr bwMode="auto">
          <a:xfrm>
            <a:off x="3886200" y="5546725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If key &gt; root,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in right half.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  <p:sp>
        <p:nvSpPr>
          <p:cNvPr id="317601" name="Text Box 161"/>
          <p:cNvSpPr txBox="1">
            <a:spLocks noChangeArrowheads="1"/>
          </p:cNvSpPr>
          <p:nvPr/>
        </p:nvSpPr>
        <p:spPr bwMode="auto">
          <a:xfrm>
            <a:off x="2286000" y="5546725"/>
            <a:ext cx="152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If key = root,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>
              <a:spcBef>
                <a:spcPct val="0"/>
              </a:spcBef>
            </a:pPr>
            <a:r>
              <a:rPr lang="en-US" altLang="x-none" sz="2000" i="0">
                <a:ea typeface="Times New Roman" charset="0"/>
                <a:cs typeface="Times New Roman" charset="0"/>
              </a:rPr>
              <a:t>found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18467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18485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318486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318487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488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18489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318490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8703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8491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318492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493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18494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318495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318496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7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318498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18499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318500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1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2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3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4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5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18506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8507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8508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8509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318510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1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8512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318513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18514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8515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318516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8517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318518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519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185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18521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185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185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8529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31853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853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318532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3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39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40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318541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42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3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4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5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6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7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48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18549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18550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31855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52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3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4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5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6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7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58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59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318560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61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2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3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4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5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6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67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68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31856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70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1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2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3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4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5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7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7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318578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7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85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86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318587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88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9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0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1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2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3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59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59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318596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59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03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04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318605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606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7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8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9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0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1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12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13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318614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615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6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7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8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9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0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21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2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318623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624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5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6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7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8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9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30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31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318632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633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4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5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6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7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8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39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64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31864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8642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3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4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5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6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7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48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8649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318650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18651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18652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53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8654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18655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6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7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8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9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0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18661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8662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18663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18664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18665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18666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7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8668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318669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18670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8671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18672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3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4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5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6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7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678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679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680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681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682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868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1868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18685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18686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18687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8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8689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31869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1869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8692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318693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318694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695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18696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8697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318698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18699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18700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752600"/>
            <a:ext cx="7772400" cy="2209800"/>
          </a:xfrm>
        </p:spPr>
        <p:txBody>
          <a:bodyPr anchor="ctr"/>
          <a:lstStyle/>
          <a:p>
            <a:r>
              <a:rPr lang="en-US" altLang="x-none" sz="4400"/>
              <a:t>Loop Invariants </a:t>
            </a:r>
            <a:br>
              <a:rPr lang="en-US" altLang="x-none" sz="4400"/>
            </a:br>
            <a:r>
              <a:rPr lang="en-US" altLang="x-none" sz="4400"/>
              <a:t>for</a:t>
            </a:r>
            <a:br>
              <a:rPr lang="en-US" altLang="x-none" sz="4400"/>
            </a:br>
            <a:r>
              <a:rPr lang="en-US" altLang="x-none" sz="4400"/>
              <a:t>Iterative Algorithms</a:t>
            </a:r>
            <a:endParaRPr lang="en-CA" altLang="x-none" sz="4400"/>
          </a:p>
        </p:txBody>
      </p:sp>
      <p:sp>
        <p:nvSpPr>
          <p:cNvPr id="32051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4419600"/>
            <a:ext cx="6400800" cy="1752600"/>
          </a:xfrm>
          <a:noFill/>
          <a:ln/>
        </p:spPr>
        <p:txBody>
          <a:bodyPr/>
          <a:lstStyle/>
          <a:p>
            <a:r>
              <a:rPr lang="en-US" altLang="x-none" sz="3200"/>
              <a:t>A third</a:t>
            </a:r>
          </a:p>
          <a:p>
            <a:r>
              <a:rPr lang="en-US" altLang="x-none" sz="3200"/>
              <a:t>Binary Search-like</a:t>
            </a:r>
          </a:p>
          <a:p>
            <a:r>
              <a:rPr lang="en-US" altLang="x-none" sz="3200"/>
              <a:t>example</a:t>
            </a:r>
            <a:endParaRPr lang="en-CA" altLang="x-none"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876800" y="1828800"/>
            <a:ext cx="3810000" cy="4114800"/>
          </a:xfrm>
        </p:spPr>
        <p:txBody>
          <a:bodyPr/>
          <a:lstStyle/>
          <a:p>
            <a:pPr algn="ctr"/>
            <a:r>
              <a:rPr lang="en-US" altLang="x-none" sz="2800"/>
              <a:t>A volunteer, please.</a:t>
            </a:r>
          </a:p>
        </p:txBody>
      </p:sp>
      <p:pic>
        <p:nvPicPr>
          <p:cNvPr id="319500" name="Picture 12" descr="IMGP2229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1000" y="228600"/>
            <a:ext cx="4073525" cy="6553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80808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19498" name="AutoShape 10"/>
          <p:cNvSpPr>
            <a:spLocks noChangeArrowheads="1"/>
          </p:cNvSpPr>
          <p:nvPr/>
        </p:nvSpPr>
        <p:spPr bwMode="auto">
          <a:xfrm>
            <a:off x="4800600" y="1524000"/>
            <a:ext cx="4343400" cy="1295400"/>
          </a:xfrm>
          <a:prstGeom prst="wedgeRoundRectCallout">
            <a:avLst>
              <a:gd name="adj1" fmla="val -95065"/>
              <a:gd name="adj2" fmla="val -24755"/>
              <a:gd name="adj3" fmla="val 16667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33" tIns="45717" rIns="91433" bIns="45717" anchor="ctr"/>
          <a:lstStyle/>
          <a:p>
            <a:pPr algn="ctr" eaLnBrk="0" hangingPunct="0">
              <a:spcBef>
                <a:spcPct val="0"/>
              </a:spcBef>
            </a:pPr>
            <a:endParaRPr lang="en-US" altLang="x-none" sz="2400" b="1" i="0"/>
          </a:p>
        </p:txBody>
      </p:sp>
      <p:sp>
        <p:nvSpPr>
          <p:cNvPr id="319499" name="Text Box 11"/>
          <p:cNvSpPr txBox="1">
            <a:spLocks noChangeArrowheads="1"/>
          </p:cNvSpPr>
          <p:nvPr/>
        </p:nvSpPr>
        <p:spPr bwMode="auto">
          <a:xfrm>
            <a:off x="5221288" y="365125"/>
            <a:ext cx="239871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4000" i="0">
                <a:solidFill>
                  <a:schemeClr val="tx2"/>
                </a:solidFill>
              </a:rPr>
              <a:t>Card Trick</a:t>
            </a:r>
            <a:endParaRPr lang="en-CA" altLang="x-none" sz="4000" i="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39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0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1" name="AutoShape 5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2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3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4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5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6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7" name="AutoShape 11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8" name="AutoShape 12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49" name="AutoShape 13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0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1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2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3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4" name="AutoShape 18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5" name="AutoShape 19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6" name="AutoShape 20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7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8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1559" name="AutoShape 23"/>
          <p:cNvSpPr>
            <a:spLocks noChangeArrowheads="1"/>
          </p:cNvSpPr>
          <p:nvPr/>
        </p:nvSpPr>
        <p:spPr bwMode="auto">
          <a:xfrm>
            <a:off x="4191000" y="304800"/>
            <a:ext cx="2652713" cy="1371600"/>
          </a:xfrm>
          <a:prstGeom prst="wedgeRoundRectCallout">
            <a:avLst>
              <a:gd name="adj1" fmla="val 78486"/>
              <a:gd name="adj2" fmla="val 76273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Pick a Card</a:t>
            </a:r>
          </a:p>
        </p:txBody>
      </p:sp>
      <p:grpSp>
        <p:nvGrpSpPr>
          <p:cNvPr id="321560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1561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156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1563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156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6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6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6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6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6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157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157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157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157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157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157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157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57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157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157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580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158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1582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3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1584" name="AutoShape 48"/>
          <p:cNvSpPr>
            <a:spLocks noChangeArrowheads="1"/>
          </p:cNvSpPr>
          <p:nvPr/>
        </p:nvSpPr>
        <p:spPr bwMode="auto">
          <a:xfrm>
            <a:off x="1828800" y="5019675"/>
            <a:ext cx="2819400" cy="1152525"/>
          </a:xfrm>
          <a:prstGeom prst="wedgeRoundRectCallout">
            <a:avLst>
              <a:gd name="adj1" fmla="val -77926"/>
              <a:gd name="adj2" fmla="val -54819"/>
              <a:gd name="adj3" fmla="val 16667"/>
            </a:avLst>
          </a:prstGeom>
          <a:solidFill>
            <a:srgbClr val="99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3600" i="0"/>
              <a:t>Done</a:t>
            </a:r>
          </a:p>
        </p:txBody>
      </p:sp>
      <p:grpSp>
        <p:nvGrpSpPr>
          <p:cNvPr id="321585" name="Group 49"/>
          <p:cNvGrpSpPr>
            <a:grpSpLocks/>
          </p:cNvGrpSpPr>
          <p:nvPr/>
        </p:nvGrpSpPr>
        <p:grpSpPr bwMode="auto">
          <a:xfrm flipH="1">
            <a:off x="457200" y="4419600"/>
            <a:ext cx="852488" cy="2136775"/>
            <a:chOff x="2308" y="1513"/>
            <a:chExt cx="1162" cy="2570"/>
          </a:xfrm>
        </p:grpSpPr>
        <p:grpSp>
          <p:nvGrpSpPr>
            <p:cNvPr id="321586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1587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88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89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0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1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2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1593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94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95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1596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1597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1598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1599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algn="ctr" eaLnBrk="0" hangingPunct="0">
                <a:spcBef>
                  <a:spcPct val="0"/>
                </a:spcBef>
              </a:pPr>
              <a:endParaRPr lang="en-US" altLang="x-none" sz="24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AutoShape 2" descr="Green marble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3" name="AutoShape 3" descr="Green marble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4" name="AutoShape 4" descr="Green marble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5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6" name="AutoShape 6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7" name="AutoShape 7" descr="Green marble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8" name="AutoShape 8" descr="Green marble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69" name="AutoShape 9" descr="Green marble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0" name="AutoShape 10" descr="Green marble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1" name="AutoShape 11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2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3" name="AutoShape 13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4" name="AutoShape 14" descr="Green marble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5" name="AutoShape 15" descr="Green marble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6" name="AutoShape 16" descr="Green marble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7" name="AutoShape 17" descr="Green marble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8" name="AutoShape 18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79" name="AutoShape 19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80" name="AutoShape 20" descr="Green marble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81" name="AutoShape 21" descr="Green marble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82" name="AutoShape 22" descr="Green marble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2583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Loop Invariant: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The selected card is one of these.</a:t>
            </a:r>
          </a:p>
        </p:txBody>
      </p:sp>
      <p:grpSp>
        <p:nvGrpSpPr>
          <p:cNvPr id="322584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2585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258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258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258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8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9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9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9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9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259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259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259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259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259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259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260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60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260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260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60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2605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2606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07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AutoShape 2" descr="Green marble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87" name="AutoShape 3" descr="Green marble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88" name="AutoShape 4" descr="Green marble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89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0" name="AutoShape 6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1" name="AutoShape 7" descr="Green marble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2" name="AutoShape 8" descr="Green marble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3" name="AutoShape 9" descr="Green marble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4" name="AutoShape 10" descr="Green marble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5" name="AutoShape 11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6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7" name="AutoShape 13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8" name="AutoShape 14" descr="Green marble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599" name="AutoShape 15" descr="Green marble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0" name="AutoShape 16" descr="Green marble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1" name="AutoShape 17" descr="Green marble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2" name="AutoShape 18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3" name="AutoShape 19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4" name="AutoShape 20" descr="Green marble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5" name="AutoShape 21" descr="Green marble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3606" name="AutoShape 22" descr="Green marble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23607" name="Group 23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3608" name="Group 24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3609" name="Group 25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3610" name="Group 26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3611" name="Freeform 27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12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13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14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15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16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3617" name="Group 33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3618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3619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3620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3621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3622" name="Group 38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3623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624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3625" name="Group 41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3626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627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3628" name="Oval 44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3629" name="Freeform 45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0" name="Freeform 46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3631" name="AutoShape 47"/>
          <p:cNvSpPr>
            <a:spLocks noChangeArrowheads="1"/>
          </p:cNvSpPr>
          <p:nvPr/>
        </p:nvSpPr>
        <p:spPr bwMode="auto">
          <a:xfrm>
            <a:off x="4191000" y="304800"/>
            <a:ext cx="2652713" cy="1371600"/>
          </a:xfrm>
          <a:prstGeom prst="wedgeRoundRectCallout">
            <a:avLst>
              <a:gd name="adj1" fmla="val 78486"/>
              <a:gd name="adj2" fmla="val 76273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Which column?</a:t>
            </a:r>
          </a:p>
        </p:txBody>
      </p:sp>
      <p:sp>
        <p:nvSpPr>
          <p:cNvPr id="323632" name="AutoShape 48"/>
          <p:cNvSpPr>
            <a:spLocks noChangeArrowheads="1"/>
          </p:cNvSpPr>
          <p:nvPr/>
        </p:nvSpPr>
        <p:spPr bwMode="auto">
          <a:xfrm>
            <a:off x="1828800" y="5019675"/>
            <a:ext cx="2819400" cy="1152525"/>
          </a:xfrm>
          <a:prstGeom prst="wedgeRoundRectCallout">
            <a:avLst>
              <a:gd name="adj1" fmla="val -77926"/>
              <a:gd name="adj2" fmla="val -54819"/>
              <a:gd name="adj3" fmla="val 16667"/>
            </a:avLst>
          </a:prstGeom>
          <a:solidFill>
            <a:srgbClr val="99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3600" i="0"/>
              <a:t>left</a:t>
            </a:r>
          </a:p>
        </p:txBody>
      </p:sp>
      <p:grpSp>
        <p:nvGrpSpPr>
          <p:cNvPr id="323633" name="Group 49"/>
          <p:cNvGrpSpPr>
            <a:grpSpLocks/>
          </p:cNvGrpSpPr>
          <p:nvPr/>
        </p:nvGrpSpPr>
        <p:grpSpPr bwMode="auto">
          <a:xfrm flipH="1">
            <a:off x="457200" y="4419600"/>
            <a:ext cx="852488" cy="2136775"/>
            <a:chOff x="2308" y="1513"/>
            <a:chExt cx="1162" cy="2570"/>
          </a:xfrm>
        </p:grpSpPr>
        <p:grpSp>
          <p:nvGrpSpPr>
            <p:cNvPr id="323634" name="Group 5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3635" name="Freeform 5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36" name="Freeform 5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37" name="Freeform 5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38" name="Freeform 5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39" name="Freeform 5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40" name="Freeform 5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3641" name="Freeform 5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42" name="Freeform 5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43" name="Oval 5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3644" name="Oval 6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3645" name="Oval 6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3646" name="Oval 6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3647" name="Oval 6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algn="ctr" eaLnBrk="0" hangingPunct="0">
                <a:spcBef>
                  <a:spcPct val="0"/>
                </a:spcBef>
              </a:pPr>
              <a:endParaRPr lang="en-US" altLang="x-none" sz="24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AutoShape 2" descr="Green marble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1" name="AutoShape 3" descr="Green marble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2" name="AutoShape 4" descr="Green marble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3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4" name="AutoShape 6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5" name="AutoShape 7" descr="Green marble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6" name="AutoShape 8" descr="Green marble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7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8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19" name="AutoShape 11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0" name="AutoShape 12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1" name="AutoShape 13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2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3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4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5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6" name="AutoShape 18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7" name="AutoShape 19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8" name="AutoShape 20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29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30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4631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Loop Invariant: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The selected card is one of these.</a:t>
            </a:r>
          </a:p>
        </p:txBody>
      </p:sp>
      <p:grpSp>
        <p:nvGrpSpPr>
          <p:cNvPr id="324632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4633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4634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4635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4636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37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38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39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40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41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4642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4643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4644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4645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4646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4647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464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64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4650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465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65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4653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4654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55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35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36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37" name="AutoShape 5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38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39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0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1" name="AutoShape 9" descr="Green marble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2" name="AutoShape 10" descr="Green marble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3" name="AutoShape 11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4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5" name="AutoShape 13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6" name="AutoShape 14" descr="Green marble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7" name="AutoShape 15" descr="Green marble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8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49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0" name="AutoShape 18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1" name="AutoShape 19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2" name="AutoShape 20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3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4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5655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Selected column is placed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in the middle.</a:t>
            </a:r>
          </a:p>
        </p:txBody>
      </p:sp>
      <p:grpSp>
        <p:nvGrpSpPr>
          <p:cNvPr id="325656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5657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5658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5659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5660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61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62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63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64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65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5666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5667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668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669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670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5671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5672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673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674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5675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676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5677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5678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79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59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0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1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2" name="AutoShape 6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3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4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5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6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7" name="AutoShape 11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8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69" name="AutoShape 13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0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1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2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3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4" name="AutoShape 18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5" name="AutoShape 19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6" name="AutoShape 20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7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8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6679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 will rearrange the cards.</a:t>
            </a:r>
          </a:p>
        </p:txBody>
      </p:sp>
      <p:grpSp>
        <p:nvGrpSpPr>
          <p:cNvPr id="326680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6681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668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6683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668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8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8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8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8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8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669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669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69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69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69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669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669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69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669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669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700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670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6702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03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667000"/>
            <a:ext cx="7772400" cy="1143000"/>
          </a:xfrm>
        </p:spPr>
        <p:txBody>
          <a:bodyPr anchor="ctr"/>
          <a:lstStyle/>
          <a:p>
            <a:r>
              <a:rPr lang="en-US" altLang="x-none" sz="6600"/>
              <a:t>Assertions</a:t>
            </a:r>
            <a:endParaRPr lang="en-CA" altLang="x-none" sz="6600"/>
          </a:p>
        </p:txBody>
      </p:sp>
      <p:sp>
        <p:nvSpPr>
          <p:cNvPr id="539652" name="Rectangle 4"/>
          <p:cNvSpPr>
            <a:spLocks noChangeArrowheads="1"/>
          </p:cNvSpPr>
          <p:nvPr/>
        </p:nvSpPr>
        <p:spPr bwMode="auto">
          <a:xfrm>
            <a:off x="685800" y="1219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sz="4000" i="0"/>
              <a:t>We will start with </a:t>
            </a:r>
            <a:endParaRPr lang="en-CA" altLang="x-none" sz="4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9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9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9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9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650" grpId="0"/>
      <p:bldP spid="53965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4515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4516" name="Rectangle 4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4517" name="Rectangle 5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4518" name="Rectangle 6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4520" name="Rectangle 8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grpSp>
        <p:nvGrpSpPr>
          <p:cNvPr id="704526" name="Group 14"/>
          <p:cNvGrpSpPr>
            <a:grpSpLocks/>
          </p:cNvGrpSpPr>
          <p:nvPr/>
        </p:nvGrpSpPr>
        <p:grpSpPr bwMode="auto">
          <a:xfrm>
            <a:off x="4487863" y="1447800"/>
            <a:ext cx="4732337" cy="1406525"/>
            <a:chOff x="2827" y="1344"/>
            <a:chExt cx="2981" cy="886"/>
          </a:xfrm>
        </p:grpSpPr>
        <p:sp>
          <p:nvSpPr>
            <p:cNvPr id="704525" name="Rectangle 13"/>
            <p:cNvSpPr>
              <a:spLocks noChangeArrowheads="1"/>
            </p:cNvSpPr>
            <p:nvPr/>
          </p:nvSpPr>
          <p:spPr bwMode="auto">
            <a:xfrm>
              <a:off x="2832" y="1680"/>
              <a:ext cx="2928" cy="52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4519" name="Text Box 7"/>
            <p:cNvSpPr txBox="1">
              <a:spLocks noChangeArrowheads="1"/>
            </p:cNvSpPr>
            <p:nvPr/>
          </p:nvSpPr>
          <p:spPr bwMode="auto">
            <a:xfrm>
              <a:off x="2832" y="1344"/>
              <a:ext cx="827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3400" i="0"/>
                <a:t>Prove:</a:t>
              </a:r>
            </a:p>
          </p:txBody>
        </p:sp>
        <p:sp>
          <p:nvSpPr>
            <p:cNvPr id="704522" name="Text Box 10"/>
            <p:cNvSpPr txBox="1">
              <a:spLocks noChangeArrowheads="1"/>
            </p:cNvSpPr>
            <p:nvPr/>
          </p:nvSpPr>
          <p:spPr bwMode="auto">
            <a:xfrm>
              <a:off x="2827" y="1634"/>
              <a:ext cx="1205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x-none" sz="2800" i="0" baseline="-25000">
                  <a:solidFill>
                    <a:srgbClr val="33CC33"/>
                  </a:solidFill>
                </a:rPr>
                <a:t>i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bg2"/>
                  </a:solidFill>
                </a:rPr>
                <a:t>code</a:t>
              </a:r>
              <a:endParaRPr lang="en-CA" altLang="x-none" sz="2800" i="0" baseline="-25000">
                <a:solidFill>
                  <a:schemeClr val="bg2"/>
                </a:solidFill>
              </a:endParaRPr>
            </a:p>
          </p:txBody>
        </p:sp>
        <p:sp>
          <p:nvSpPr>
            <p:cNvPr id="704523" name="Text Box 11"/>
            <p:cNvSpPr txBox="1">
              <a:spLocks noChangeArrowheads="1"/>
            </p:cNvSpPr>
            <p:nvPr/>
          </p:nvSpPr>
          <p:spPr bwMode="auto">
            <a:xfrm>
              <a:off x="4441" y="1728"/>
              <a:ext cx="136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2800" i="0" baseline="-25000">
                  <a:solidFill>
                    <a:srgbClr val="33CC33"/>
                  </a:solidFill>
                </a:rPr>
                <a:t>i+1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04524" name="AutoShape 12"/>
            <p:cNvSpPr>
              <a:spLocks noChangeArrowheads="1"/>
            </p:cNvSpPr>
            <p:nvPr/>
          </p:nvSpPr>
          <p:spPr bwMode="auto">
            <a:xfrm>
              <a:off x="3984" y="1776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704529" name="Text Box 17"/>
          <p:cNvSpPr txBox="1">
            <a:spLocks noChangeArrowheads="1"/>
          </p:cNvSpPr>
          <p:nvPr/>
        </p:nvSpPr>
        <p:spPr bwMode="auto">
          <a:xfrm>
            <a:off x="4513263" y="2936875"/>
            <a:ext cx="211613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400" i="0"/>
              <a:t>Two cases:</a:t>
            </a:r>
          </a:p>
        </p:txBody>
      </p:sp>
      <p:grpSp>
        <p:nvGrpSpPr>
          <p:cNvPr id="704533" name="Group 21"/>
          <p:cNvGrpSpPr>
            <a:grpSpLocks/>
          </p:cNvGrpSpPr>
          <p:nvPr/>
        </p:nvGrpSpPr>
        <p:grpSpPr bwMode="auto">
          <a:xfrm>
            <a:off x="4495800" y="3397250"/>
            <a:ext cx="4732338" cy="1373188"/>
            <a:chOff x="2832" y="2572"/>
            <a:chExt cx="2981" cy="865"/>
          </a:xfrm>
        </p:grpSpPr>
        <p:sp>
          <p:nvSpPr>
            <p:cNvPr id="704528" name="Rectangle 16"/>
            <p:cNvSpPr>
              <a:spLocks noChangeArrowheads="1"/>
            </p:cNvSpPr>
            <p:nvPr/>
          </p:nvSpPr>
          <p:spPr bwMode="auto">
            <a:xfrm>
              <a:off x="2837" y="2618"/>
              <a:ext cx="2923" cy="79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4530" name="Text Box 18"/>
            <p:cNvSpPr txBox="1">
              <a:spLocks noChangeArrowheads="1"/>
            </p:cNvSpPr>
            <p:nvPr/>
          </p:nvSpPr>
          <p:spPr bwMode="auto">
            <a:xfrm>
              <a:off x="2832" y="2572"/>
              <a:ext cx="1205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x-none" sz="2800" i="0" baseline="-25000">
                  <a:solidFill>
                    <a:srgbClr val="33CC33"/>
                  </a:solidFill>
                </a:rPr>
                <a:t>i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</a:rPr>
                <a:t>c&gt;m</a:t>
              </a: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bg2"/>
                  </a:solidFill>
                </a:rPr>
                <a:t>m=c</a:t>
              </a:r>
              <a:endParaRPr lang="en-CA" altLang="x-none" sz="2800" i="0" baseline="-25000">
                <a:solidFill>
                  <a:schemeClr val="bg2"/>
                </a:solidFill>
              </a:endParaRPr>
            </a:p>
          </p:txBody>
        </p:sp>
        <p:sp>
          <p:nvSpPr>
            <p:cNvPr id="704531" name="Text Box 19"/>
            <p:cNvSpPr txBox="1">
              <a:spLocks noChangeArrowheads="1"/>
            </p:cNvSpPr>
            <p:nvPr/>
          </p:nvSpPr>
          <p:spPr bwMode="auto">
            <a:xfrm>
              <a:off x="4446" y="2666"/>
              <a:ext cx="136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2800" i="0" baseline="-25000">
                  <a:solidFill>
                    <a:srgbClr val="33CC33"/>
                  </a:solidFill>
                </a:rPr>
                <a:t>i+1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04532" name="AutoShape 20"/>
            <p:cNvSpPr>
              <a:spLocks noChangeArrowheads="1"/>
            </p:cNvSpPr>
            <p:nvPr/>
          </p:nvSpPr>
          <p:spPr bwMode="auto">
            <a:xfrm>
              <a:off x="3989" y="271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704534" name="Group 22"/>
          <p:cNvGrpSpPr>
            <a:grpSpLocks/>
          </p:cNvGrpSpPr>
          <p:nvPr/>
        </p:nvGrpSpPr>
        <p:grpSpPr bwMode="auto">
          <a:xfrm>
            <a:off x="4495800" y="4786313"/>
            <a:ext cx="4732338" cy="1403350"/>
            <a:chOff x="2832" y="2572"/>
            <a:chExt cx="2981" cy="884"/>
          </a:xfrm>
        </p:grpSpPr>
        <p:sp>
          <p:nvSpPr>
            <p:cNvPr id="704535" name="Rectangle 23"/>
            <p:cNvSpPr>
              <a:spLocks noChangeArrowheads="1"/>
            </p:cNvSpPr>
            <p:nvPr/>
          </p:nvSpPr>
          <p:spPr bwMode="auto">
            <a:xfrm>
              <a:off x="2837" y="2618"/>
              <a:ext cx="2923" cy="79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4536" name="Text Box 24"/>
            <p:cNvSpPr txBox="1">
              <a:spLocks noChangeArrowheads="1"/>
            </p:cNvSpPr>
            <p:nvPr/>
          </p:nvSpPr>
          <p:spPr bwMode="auto">
            <a:xfrm>
              <a:off x="2832" y="2572"/>
              <a:ext cx="1205" cy="8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x-none" sz="2800" i="0" baseline="-25000">
                  <a:solidFill>
                    <a:srgbClr val="33CC33"/>
                  </a:solidFill>
                </a:rPr>
                <a:t>i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</a:rPr>
                <a:t>c </a:t>
              </a:r>
              <a:r>
                <a:rPr lang="en-CA" altLang="x-none" i="0">
                  <a:solidFill>
                    <a:schemeClr val="accent1"/>
                  </a:solidFill>
                  <a:sym typeface="Symbol" charset="2"/>
                </a:rPr>
                <a:t></a:t>
              </a:r>
              <a:r>
                <a:rPr lang="en-CA" altLang="x-none"/>
                <a:t> </a:t>
              </a:r>
              <a:r>
                <a:rPr lang="en-CA" altLang="x-none" sz="2800" i="0">
                  <a:solidFill>
                    <a:schemeClr val="accent1"/>
                  </a:solidFill>
                </a:rPr>
                <a:t>m</a:t>
              </a: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bg2"/>
                  </a:solidFill>
                </a:rPr>
                <a:t>no change</a:t>
              </a:r>
            </a:p>
          </p:txBody>
        </p:sp>
        <p:sp>
          <p:nvSpPr>
            <p:cNvPr id="704537" name="Text Box 25"/>
            <p:cNvSpPr txBox="1">
              <a:spLocks noChangeArrowheads="1"/>
            </p:cNvSpPr>
            <p:nvPr/>
          </p:nvSpPr>
          <p:spPr bwMode="auto">
            <a:xfrm>
              <a:off x="4446" y="2666"/>
              <a:ext cx="136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2800" i="0" baseline="-25000">
                  <a:solidFill>
                    <a:srgbClr val="33CC33"/>
                  </a:solidFill>
                </a:rPr>
                <a:t>i+1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04538" name="AutoShape 26"/>
            <p:cNvSpPr>
              <a:spLocks noChangeArrowheads="1"/>
            </p:cNvSpPr>
            <p:nvPr/>
          </p:nvSpPr>
          <p:spPr bwMode="auto">
            <a:xfrm>
              <a:off x="3989" y="271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704539" name="Rectangle 27"/>
          <p:cNvSpPr>
            <a:spLocks noChangeArrowheads="1"/>
          </p:cNvSpPr>
          <p:nvPr/>
        </p:nvSpPr>
        <p:spPr bwMode="auto">
          <a:xfrm>
            <a:off x="4919663" y="984250"/>
            <a:ext cx="393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CA" altLang="x-none" i="0">
                <a:solidFill>
                  <a:schemeClr val="accent1"/>
                </a:solidFill>
                <a:latin typeface="Symbol" charset="2"/>
                <a:sym typeface="Symbol" charset="2"/>
              </a:rPr>
              <a:t>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4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4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4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4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4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4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04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4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4529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3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4" name="AutoShape 4" descr="Green marble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5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6" name="AutoShape 6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7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8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89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0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1" name="AutoShape 11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2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3" name="AutoShape 13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4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5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6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7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8" name="AutoShape 18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699" name="AutoShape 19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700" name="AutoShape 20" descr="Green marble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701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702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7703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Relax Loop Invariant: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 will remember the same about each column.</a:t>
            </a:r>
          </a:p>
        </p:txBody>
      </p:sp>
      <p:grpSp>
        <p:nvGrpSpPr>
          <p:cNvPr id="327704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7705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7706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7707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7708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09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10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11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12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13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7714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7715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716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717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718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7719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7720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721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7722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7723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724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7725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7726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27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6" name="Group 2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8707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8708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8709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8710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1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2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3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4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5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8716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8717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18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19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2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8721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8722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723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8724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8725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726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8727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8728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9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8730" name="AutoShape 26"/>
          <p:cNvSpPr>
            <a:spLocks noChangeArrowheads="1"/>
          </p:cNvSpPr>
          <p:nvPr/>
        </p:nvSpPr>
        <p:spPr bwMode="auto">
          <a:xfrm>
            <a:off x="4191000" y="304800"/>
            <a:ext cx="2652713" cy="1371600"/>
          </a:xfrm>
          <a:prstGeom prst="wedgeRoundRectCallout">
            <a:avLst>
              <a:gd name="adj1" fmla="val 78486"/>
              <a:gd name="adj2" fmla="val 76273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Which column?</a:t>
            </a:r>
          </a:p>
        </p:txBody>
      </p:sp>
      <p:sp>
        <p:nvSpPr>
          <p:cNvPr id="328731" name="AutoShape 27"/>
          <p:cNvSpPr>
            <a:spLocks noChangeArrowheads="1"/>
          </p:cNvSpPr>
          <p:nvPr/>
        </p:nvSpPr>
        <p:spPr bwMode="auto">
          <a:xfrm>
            <a:off x="1828800" y="5019675"/>
            <a:ext cx="2819400" cy="1152525"/>
          </a:xfrm>
          <a:prstGeom prst="wedgeRoundRectCallout">
            <a:avLst>
              <a:gd name="adj1" fmla="val -77926"/>
              <a:gd name="adj2" fmla="val -54819"/>
              <a:gd name="adj3" fmla="val 16667"/>
            </a:avLst>
          </a:prstGeom>
          <a:solidFill>
            <a:srgbClr val="99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3600" i="0"/>
              <a:t>right</a:t>
            </a:r>
          </a:p>
        </p:txBody>
      </p:sp>
      <p:grpSp>
        <p:nvGrpSpPr>
          <p:cNvPr id="328732" name="Group 28"/>
          <p:cNvGrpSpPr>
            <a:grpSpLocks/>
          </p:cNvGrpSpPr>
          <p:nvPr/>
        </p:nvGrpSpPr>
        <p:grpSpPr bwMode="auto">
          <a:xfrm flipH="1">
            <a:off x="457200" y="4419600"/>
            <a:ext cx="852488" cy="2136775"/>
            <a:chOff x="2308" y="1513"/>
            <a:chExt cx="1162" cy="2570"/>
          </a:xfrm>
        </p:grpSpPr>
        <p:grpSp>
          <p:nvGrpSpPr>
            <p:cNvPr id="328733" name="Group 29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8734" name="Freeform 30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5" name="Freeform 31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6" name="Freeform 32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7" name="Freeform 33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8" name="Freeform 34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9" name="Freeform 35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740" name="Freeform 36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1" name="Freeform 37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2" name="Oval 38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8743" name="Oval 39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8744" name="Oval 40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8745" name="Oval 41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28746" name="Oval 42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algn="ctr" eaLnBrk="0" hangingPunct="0">
                <a:spcBef>
                  <a:spcPct val="0"/>
                </a:spcBef>
              </a:pPr>
              <a:endParaRPr lang="en-US" altLang="x-none" sz="2400" i="0"/>
            </a:p>
          </p:txBody>
        </p:sp>
      </p:grpSp>
      <p:sp>
        <p:nvSpPr>
          <p:cNvPr id="328747" name="AutoShape 43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48" name="AutoShape 44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49" name="AutoShape 45" descr="Green marble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0" name="AutoShape 46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1" name="AutoShape 47" descr="Green marble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2" name="AutoShape 48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3" name="AutoShape 49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4" name="AutoShape 50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5" name="AutoShape 51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6" name="AutoShape 52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7" name="AutoShape 53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8" name="AutoShape 54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59" name="AutoShape 55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0" name="AutoShape 56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1" name="AutoShape 57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2" name="AutoShape 58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3" name="AutoShape 59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4" name="AutoShape 60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5" name="AutoShape 61" descr="Green marble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6" name="AutoShape 62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8767" name="AutoShape 63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1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2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3" name="AutoShape 5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4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5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6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7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8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39" name="AutoShape 11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40" name="AutoShape 12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41" name="AutoShape 13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42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43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44" name="AutoShape 16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Loop Invariant: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The selected card is one of these.</a:t>
            </a:r>
          </a:p>
        </p:txBody>
      </p:sp>
      <p:grpSp>
        <p:nvGrpSpPr>
          <p:cNvPr id="329745" name="Group 17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29746" name="Group 18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29747" name="Group 19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29748" name="Group 2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29749" name="Freeform 21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0" name="Freeform 22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1" name="Freeform 23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2" name="Freeform 24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3" name="Freeform 25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4" name="Freeform 26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9755" name="Group 27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29756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757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758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75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9760" name="Group 32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9761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762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763" name="Group 35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29764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765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9766" name="Oval 38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29767" name="Freeform 39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8" name="Freeform 40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9769" name="AutoShape 41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0" name="AutoShape 42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1" name="AutoShape 43" descr="Green marble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2" name="AutoShape 44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3" name="AutoShape 45" descr="Green marble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4" name="AutoShape 46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29775" name="AutoShape 47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55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56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57" name="AutoShape 5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58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59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0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1" name="AutoShape 9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2" name="AutoShape 10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3" name="AutoShape 11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4" name="AutoShape 12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5" name="AutoShape 13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6" name="AutoShape 14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7" name="AutoShape 15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68" name="AutoShape 16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Selected column is placed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in the middle.</a:t>
            </a:r>
          </a:p>
        </p:txBody>
      </p:sp>
      <p:grpSp>
        <p:nvGrpSpPr>
          <p:cNvPr id="330769" name="Group 17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30770" name="Group 18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30771" name="Group 19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30772" name="Group 2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30773" name="Freeform 21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74" name="Freeform 22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75" name="Freeform 23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76" name="Freeform 24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77" name="Freeform 25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78" name="Freeform 26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30779" name="Group 27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30780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781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782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783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30784" name="Group 32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0785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786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0787" name="Group 35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0788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789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0790" name="Oval 38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30791" name="Freeform 39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2" name="Freeform 40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0793" name="AutoShape 41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4" name="AutoShape 42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5" name="AutoShape 43" descr="Green marble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6" name="AutoShape 44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7" name="AutoShape 45" descr="Green marble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8" name="AutoShape 46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0799" name="AutoShape 47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79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0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1" name="AutoShape 5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2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3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4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5" name="AutoShape 9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6" name="AutoShape 10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7" name="AutoShape 11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8" name="AutoShape 12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89" name="AutoShape 13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0" name="AutoShape 14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1" name="AutoShape 15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2" name="AutoShape 16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3" name="AutoShape 17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4" name="AutoShape 18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5" name="AutoShape 19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6" name="AutoShape 20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7" name="AutoShape 21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8" name="AutoShape 22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1799" name="AutoShape 23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 will rearrange the cards.</a:t>
            </a:r>
          </a:p>
        </p:txBody>
      </p:sp>
      <p:grpSp>
        <p:nvGrpSpPr>
          <p:cNvPr id="331800" name="Group 24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31801" name="Group 25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31802" name="Group 26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31803" name="Group 27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31804" name="Freeform 28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5" name="Freeform 29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6" name="Freeform 30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7" name="Freeform 31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8" name="Freeform 32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9" name="Freeform 33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31810" name="Group 34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31811" name="Freeform 35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81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81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814" name="Freeform 38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31815" name="Group 39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181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817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818" name="Group 42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1819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820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1821" name="Oval 45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31822" name="Freeform 46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23" name="Freeform 47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802" name="Group 2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32803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32804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32805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32806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07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08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09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10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11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32812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32813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814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81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81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32817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2818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819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2820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2821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822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2823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32824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25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2826" name="AutoShape 26"/>
          <p:cNvSpPr>
            <a:spLocks noChangeArrowheads="1"/>
          </p:cNvSpPr>
          <p:nvPr/>
        </p:nvSpPr>
        <p:spPr bwMode="auto">
          <a:xfrm>
            <a:off x="4191000" y="304800"/>
            <a:ext cx="2652713" cy="1371600"/>
          </a:xfrm>
          <a:prstGeom prst="wedgeRoundRectCallout">
            <a:avLst>
              <a:gd name="adj1" fmla="val 78486"/>
              <a:gd name="adj2" fmla="val 76273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Which column?</a:t>
            </a:r>
          </a:p>
        </p:txBody>
      </p:sp>
      <p:sp>
        <p:nvSpPr>
          <p:cNvPr id="332827" name="AutoShape 27"/>
          <p:cNvSpPr>
            <a:spLocks noChangeArrowheads="1"/>
          </p:cNvSpPr>
          <p:nvPr/>
        </p:nvSpPr>
        <p:spPr bwMode="auto">
          <a:xfrm>
            <a:off x="1828800" y="5019675"/>
            <a:ext cx="2819400" cy="1152525"/>
          </a:xfrm>
          <a:prstGeom prst="wedgeRoundRectCallout">
            <a:avLst>
              <a:gd name="adj1" fmla="val -77926"/>
              <a:gd name="adj2" fmla="val -54819"/>
              <a:gd name="adj3" fmla="val 16667"/>
            </a:avLst>
          </a:prstGeom>
          <a:solidFill>
            <a:srgbClr val="99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3600" i="0"/>
              <a:t>left</a:t>
            </a:r>
          </a:p>
          <a:p>
            <a:pPr algn="ctr" eaLnBrk="0" hangingPunct="0">
              <a:spcBef>
                <a:spcPct val="0"/>
              </a:spcBef>
            </a:pPr>
            <a:endParaRPr lang="en-US" altLang="x-none" sz="3600" i="0"/>
          </a:p>
        </p:txBody>
      </p:sp>
      <p:grpSp>
        <p:nvGrpSpPr>
          <p:cNvPr id="332828" name="Group 28"/>
          <p:cNvGrpSpPr>
            <a:grpSpLocks/>
          </p:cNvGrpSpPr>
          <p:nvPr/>
        </p:nvGrpSpPr>
        <p:grpSpPr bwMode="auto">
          <a:xfrm flipH="1">
            <a:off x="457200" y="4419600"/>
            <a:ext cx="852488" cy="2136775"/>
            <a:chOff x="2308" y="1513"/>
            <a:chExt cx="1162" cy="2570"/>
          </a:xfrm>
        </p:grpSpPr>
        <p:grpSp>
          <p:nvGrpSpPr>
            <p:cNvPr id="332829" name="Group 29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32830" name="Freeform 30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1" name="Freeform 31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2" name="Freeform 32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3" name="Freeform 33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4" name="Freeform 34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5" name="Freeform 35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2836" name="Freeform 36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37" name="Freeform 37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38" name="Oval 38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2839" name="Oval 39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2840" name="Oval 40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2841" name="Oval 41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2842" name="Oval 42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algn="ctr" eaLnBrk="0" hangingPunct="0">
                <a:spcBef>
                  <a:spcPct val="0"/>
                </a:spcBef>
              </a:pPr>
              <a:endParaRPr lang="en-US" altLang="x-none" sz="2400" i="0"/>
            </a:p>
          </p:txBody>
        </p:sp>
      </p:grpSp>
      <p:sp>
        <p:nvSpPr>
          <p:cNvPr id="332843" name="AutoShape 43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4" name="AutoShape 44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5" name="AutoShape 45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6" name="AutoShape 46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7" name="AutoShape 47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8" name="AutoShape 48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49" name="AutoShape 49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0" name="AutoShape 50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1" name="AutoShape 51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2" name="AutoShape 52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3" name="AutoShape 53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4" name="AutoShape 54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5" name="AutoShape 55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6" name="AutoShape 56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7" name="AutoShape 57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8" name="AutoShape 58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59" name="AutoShape 59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60" name="AutoShape 60" descr="Green marble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61" name="AutoShape 61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62" name="AutoShape 62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2863" name="AutoShape 63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AutoShape 2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27" name="AutoShape 3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28" name="AutoShape 4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29" name="AutoShape 5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30" name="AutoShape 6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31" name="AutoShape 7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32" name="AutoShape 8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33" name="AutoShape 9"/>
          <p:cNvSpPr>
            <a:spLocks noChangeArrowheads="1"/>
          </p:cNvSpPr>
          <p:nvPr/>
        </p:nvSpPr>
        <p:spPr bwMode="auto">
          <a:xfrm>
            <a:off x="1981200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Loop Invariant: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The selected card is one of these.</a:t>
            </a:r>
          </a:p>
        </p:txBody>
      </p:sp>
      <p:grpSp>
        <p:nvGrpSpPr>
          <p:cNvPr id="333834" name="Group 10"/>
          <p:cNvGrpSpPr>
            <a:grpSpLocks/>
          </p:cNvGrpSpPr>
          <p:nvPr/>
        </p:nvGrpSpPr>
        <p:grpSpPr bwMode="auto">
          <a:xfrm flipH="1">
            <a:off x="7254875" y="1660525"/>
            <a:ext cx="898525" cy="1920875"/>
            <a:chOff x="864" y="465"/>
            <a:chExt cx="1046" cy="2358"/>
          </a:xfrm>
        </p:grpSpPr>
        <p:grpSp>
          <p:nvGrpSpPr>
            <p:cNvPr id="333835" name="Group 11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33836" name="Group 12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33837" name="Group 13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33838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39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40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41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42" name="Freeform 18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43" name="Freeform 19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33844" name="Group 20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3384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846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847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848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33849" name="Group 25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3850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851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3852" name="Group 28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3853" name="Oval 29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854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3855" name="Oval 31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33856" name="Freeform 32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7" name="Freeform 33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3858" name="AutoShape 34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59" name="AutoShape 35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0" name="AutoShape 36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1" name="AutoShape 37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2" name="AutoShape 38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3" name="AutoShape 39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4" name="AutoShape 40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5" name="AutoShape 41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6" name="AutoShape 42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7" name="AutoShape 43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8" name="AutoShape 44" descr="Green marble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69" name="AutoShape 45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70" name="AutoShape 46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3871" name="AutoShape 47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AutoShape 2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1" name="AutoShape 3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2" name="AutoShape 4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3" name="AutoShape 5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4" name="AutoShape 6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5" name="AutoShape 7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6" name="AutoShape 8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7" name="AutoShape 9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8" name="AutoShape 10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59" name="AutoShape 11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60" name="AutoShape 12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61" name="AutoShape 13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62" name="AutoShape 14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63" name="AutoShape 15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64" name="AutoShape 16"/>
          <p:cNvSpPr>
            <a:spLocks noChangeArrowheads="1"/>
          </p:cNvSpPr>
          <p:nvPr/>
        </p:nvSpPr>
        <p:spPr bwMode="auto">
          <a:xfrm>
            <a:off x="1965325" y="304800"/>
            <a:ext cx="4862513" cy="1524000"/>
          </a:xfrm>
          <a:prstGeom prst="wedgeRoundRectCallout">
            <a:avLst>
              <a:gd name="adj1" fmla="val 65542"/>
              <a:gd name="adj2" fmla="val 63648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Selected column is placed</a:t>
            </a:r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in the middle. </a:t>
            </a:r>
          </a:p>
        </p:txBody>
      </p:sp>
      <p:grpSp>
        <p:nvGrpSpPr>
          <p:cNvPr id="334865" name="Group 17"/>
          <p:cNvGrpSpPr>
            <a:grpSpLocks/>
          </p:cNvGrpSpPr>
          <p:nvPr/>
        </p:nvGrpSpPr>
        <p:grpSpPr bwMode="auto">
          <a:xfrm flipH="1">
            <a:off x="7239000" y="1676400"/>
            <a:ext cx="898525" cy="1920875"/>
            <a:chOff x="864" y="465"/>
            <a:chExt cx="1046" cy="2358"/>
          </a:xfrm>
        </p:grpSpPr>
        <p:grpSp>
          <p:nvGrpSpPr>
            <p:cNvPr id="334866" name="Group 18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334867" name="Group 19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334868" name="Group 2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334869" name="Freeform 21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70" name="Freeform 22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71" name="Freeform 23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72" name="Freeform 24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73" name="Freeform 25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74" name="Freeform 26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34875" name="Group 27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334876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877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878" name="Freeform 30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87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34880" name="Group 32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4881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882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4883" name="Group 35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334884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885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4886" name="Oval 38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algn="ctr" eaLnBrk="0" hangingPunct="0">
                  <a:spcBef>
                    <a:spcPct val="0"/>
                  </a:spcBef>
                </a:pPr>
                <a:endParaRPr lang="en-US" altLang="x-none" sz="2400" i="0"/>
              </a:p>
            </p:txBody>
          </p:sp>
        </p:grpSp>
        <p:sp>
          <p:nvSpPr>
            <p:cNvPr id="334887" name="Freeform 39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88" name="Freeform 40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4889" name="AutoShape 41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0" name="AutoShape 42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1" name="AutoShape 43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2" name="AutoShape 44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3" name="AutoShape 45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4" name="AutoShape 46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4895" name="AutoShape 47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Freeform 2"/>
          <p:cNvSpPr>
            <a:spLocks/>
          </p:cNvSpPr>
          <p:nvPr/>
        </p:nvSpPr>
        <p:spPr bwMode="auto">
          <a:xfrm>
            <a:off x="7539038" y="2178050"/>
            <a:ext cx="384175" cy="614363"/>
          </a:xfrm>
          <a:custGeom>
            <a:avLst/>
            <a:gdLst>
              <a:gd name="T0" fmla="*/ 7 w 304"/>
              <a:gd name="T1" fmla="*/ 174 h 566"/>
              <a:gd name="T2" fmla="*/ 18 w 304"/>
              <a:gd name="T3" fmla="*/ 122 h 566"/>
              <a:gd name="T4" fmla="*/ 42 w 304"/>
              <a:gd name="T5" fmla="*/ 83 h 566"/>
              <a:gd name="T6" fmla="*/ 81 w 304"/>
              <a:gd name="T7" fmla="*/ 45 h 566"/>
              <a:gd name="T8" fmla="*/ 148 w 304"/>
              <a:gd name="T9" fmla="*/ 7 h 566"/>
              <a:gd name="T10" fmla="*/ 205 w 304"/>
              <a:gd name="T11" fmla="*/ 0 h 566"/>
              <a:gd name="T12" fmla="*/ 255 w 304"/>
              <a:gd name="T13" fmla="*/ 10 h 566"/>
              <a:gd name="T14" fmla="*/ 290 w 304"/>
              <a:gd name="T15" fmla="*/ 31 h 566"/>
              <a:gd name="T16" fmla="*/ 304 w 304"/>
              <a:gd name="T17" fmla="*/ 59 h 566"/>
              <a:gd name="T18" fmla="*/ 304 w 304"/>
              <a:gd name="T19" fmla="*/ 87 h 566"/>
              <a:gd name="T20" fmla="*/ 290 w 304"/>
              <a:gd name="T21" fmla="*/ 118 h 566"/>
              <a:gd name="T22" fmla="*/ 262 w 304"/>
              <a:gd name="T23" fmla="*/ 146 h 566"/>
              <a:gd name="T24" fmla="*/ 223 w 304"/>
              <a:gd name="T25" fmla="*/ 181 h 566"/>
              <a:gd name="T26" fmla="*/ 201 w 304"/>
              <a:gd name="T27" fmla="*/ 215 h 566"/>
              <a:gd name="T28" fmla="*/ 194 w 304"/>
              <a:gd name="T29" fmla="*/ 240 h 566"/>
              <a:gd name="T30" fmla="*/ 194 w 304"/>
              <a:gd name="T31" fmla="*/ 260 h 566"/>
              <a:gd name="T32" fmla="*/ 205 w 304"/>
              <a:gd name="T33" fmla="*/ 295 h 566"/>
              <a:gd name="T34" fmla="*/ 230 w 304"/>
              <a:gd name="T35" fmla="*/ 344 h 566"/>
              <a:gd name="T36" fmla="*/ 247 w 304"/>
              <a:gd name="T37" fmla="*/ 399 h 566"/>
              <a:gd name="T38" fmla="*/ 251 w 304"/>
              <a:gd name="T39" fmla="*/ 438 h 566"/>
              <a:gd name="T40" fmla="*/ 244 w 304"/>
              <a:gd name="T41" fmla="*/ 479 h 566"/>
              <a:gd name="T42" fmla="*/ 233 w 304"/>
              <a:gd name="T43" fmla="*/ 510 h 566"/>
              <a:gd name="T44" fmla="*/ 201 w 304"/>
              <a:gd name="T45" fmla="*/ 545 h 566"/>
              <a:gd name="T46" fmla="*/ 173 w 304"/>
              <a:gd name="T47" fmla="*/ 559 h 566"/>
              <a:gd name="T48" fmla="*/ 141 w 304"/>
              <a:gd name="T49" fmla="*/ 566 h 566"/>
              <a:gd name="T50" fmla="*/ 113 w 304"/>
              <a:gd name="T51" fmla="*/ 563 h 566"/>
              <a:gd name="T52" fmla="*/ 92 w 304"/>
              <a:gd name="T53" fmla="*/ 549 h 566"/>
              <a:gd name="T54" fmla="*/ 67 w 304"/>
              <a:gd name="T55" fmla="*/ 521 h 566"/>
              <a:gd name="T56" fmla="*/ 42 w 304"/>
              <a:gd name="T57" fmla="*/ 472 h 566"/>
              <a:gd name="T58" fmla="*/ 14 w 304"/>
              <a:gd name="T59" fmla="*/ 392 h 566"/>
              <a:gd name="T60" fmla="*/ 4 w 304"/>
              <a:gd name="T61" fmla="*/ 333 h 566"/>
              <a:gd name="T62" fmla="*/ 0 w 304"/>
              <a:gd name="T63" fmla="*/ 257 h 566"/>
              <a:gd name="T64" fmla="*/ 0 w 304"/>
              <a:gd name="T65" fmla="*/ 222 h 566"/>
              <a:gd name="T66" fmla="*/ 7 w 304"/>
              <a:gd name="T67" fmla="*/ 174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4" h="566">
                <a:moveTo>
                  <a:pt x="7" y="174"/>
                </a:moveTo>
                <a:lnTo>
                  <a:pt x="18" y="122"/>
                </a:lnTo>
                <a:lnTo>
                  <a:pt x="42" y="83"/>
                </a:lnTo>
                <a:lnTo>
                  <a:pt x="81" y="45"/>
                </a:lnTo>
                <a:lnTo>
                  <a:pt x="148" y="7"/>
                </a:lnTo>
                <a:lnTo>
                  <a:pt x="205" y="0"/>
                </a:lnTo>
                <a:lnTo>
                  <a:pt x="255" y="10"/>
                </a:lnTo>
                <a:lnTo>
                  <a:pt x="290" y="31"/>
                </a:lnTo>
                <a:lnTo>
                  <a:pt x="304" y="59"/>
                </a:lnTo>
                <a:lnTo>
                  <a:pt x="304" y="87"/>
                </a:lnTo>
                <a:lnTo>
                  <a:pt x="290" y="118"/>
                </a:lnTo>
                <a:lnTo>
                  <a:pt x="262" y="146"/>
                </a:lnTo>
                <a:lnTo>
                  <a:pt x="223" y="181"/>
                </a:lnTo>
                <a:lnTo>
                  <a:pt x="201" y="215"/>
                </a:lnTo>
                <a:lnTo>
                  <a:pt x="194" y="240"/>
                </a:lnTo>
                <a:lnTo>
                  <a:pt x="194" y="260"/>
                </a:lnTo>
                <a:lnTo>
                  <a:pt x="205" y="295"/>
                </a:lnTo>
                <a:lnTo>
                  <a:pt x="230" y="344"/>
                </a:lnTo>
                <a:lnTo>
                  <a:pt x="247" y="399"/>
                </a:lnTo>
                <a:lnTo>
                  <a:pt x="251" y="438"/>
                </a:lnTo>
                <a:lnTo>
                  <a:pt x="244" y="479"/>
                </a:lnTo>
                <a:lnTo>
                  <a:pt x="233" y="510"/>
                </a:lnTo>
                <a:lnTo>
                  <a:pt x="201" y="545"/>
                </a:lnTo>
                <a:lnTo>
                  <a:pt x="173" y="559"/>
                </a:lnTo>
                <a:lnTo>
                  <a:pt x="141" y="566"/>
                </a:lnTo>
                <a:lnTo>
                  <a:pt x="113" y="563"/>
                </a:lnTo>
                <a:lnTo>
                  <a:pt x="92" y="549"/>
                </a:lnTo>
                <a:lnTo>
                  <a:pt x="67" y="521"/>
                </a:lnTo>
                <a:lnTo>
                  <a:pt x="42" y="472"/>
                </a:lnTo>
                <a:lnTo>
                  <a:pt x="14" y="392"/>
                </a:lnTo>
                <a:lnTo>
                  <a:pt x="4" y="333"/>
                </a:lnTo>
                <a:lnTo>
                  <a:pt x="0" y="257"/>
                </a:lnTo>
                <a:lnTo>
                  <a:pt x="0" y="222"/>
                </a:lnTo>
                <a:lnTo>
                  <a:pt x="7" y="1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75" name="Freeform 3"/>
          <p:cNvSpPr>
            <a:spLocks/>
          </p:cNvSpPr>
          <p:nvPr/>
        </p:nvSpPr>
        <p:spPr bwMode="auto">
          <a:xfrm>
            <a:off x="7823200" y="2219325"/>
            <a:ext cx="314325" cy="620713"/>
          </a:xfrm>
          <a:custGeom>
            <a:avLst/>
            <a:gdLst>
              <a:gd name="T0" fmla="*/ 25 w 249"/>
              <a:gd name="T1" fmla="*/ 65 h 572"/>
              <a:gd name="T2" fmla="*/ 7 w 249"/>
              <a:gd name="T3" fmla="*/ 44 h 572"/>
              <a:gd name="T4" fmla="*/ 0 w 249"/>
              <a:gd name="T5" fmla="*/ 27 h 572"/>
              <a:gd name="T6" fmla="*/ 11 w 249"/>
              <a:gd name="T7" fmla="*/ 7 h 572"/>
              <a:gd name="T8" fmla="*/ 28 w 249"/>
              <a:gd name="T9" fmla="*/ 0 h 572"/>
              <a:gd name="T10" fmla="*/ 60 w 249"/>
              <a:gd name="T11" fmla="*/ 0 h 572"/>
              <a:gd name="T12" fmla="*/ 96 w 249"/>
              <a:gd name="T13" fmla="*/ 24 h 572"/>
              <a:gd name="T14" fmla="*/ 132 w 249"/>
              <a:gd name="T15" fmla="*/ 61 h 572"/>
              <a:gd name="T16" fmla="*/ 192 w 249"/>
              <a:gd name="T17" fmla="*/ 140 h 572"/>
              <a:gd name="T18" fmla="*/ 231 w 249"/>
              <a:gd name="T19" fmla="*/ 204 h 572"/>
              <a:gd name="T20" fmla="*/ 249 w 249"/>
              <a:gd name="T21" fmla="*/ 255 h 572"/>
              <a:gd name="T22" fmla="*/ 245 w 249"/>
              <a:gd name="T23" fmla="*/ 283 h 572"/>
              <a:gd name="T24" fmla="*/ 224 w 249"/>
              <a:gd name="T25" fmla="*/ 320 h 572"/>
              <a:gd name="T26" fmla="*/ 181 w 249"/>
              <a:gd name="T27" fmla="*/ 347 h 572"/>
              <a:gd name="T28" fmla="*/ 110 w 249"/>
              <a:gd name="T29" fmla="*/ 371 h 572"/>
              <a:gd name="T30" fmla="*/ 75 w 249"/>
              <a:gd name="T31" fmla="*/ 395 h 572"/>
              <a:gd name="T32" fmla="*/ 60 w 249"/>
              <a:gd name="T33" fmla="*/ 415 h 572"/>
              <a:gd name="T34" fmla="*/ 68 w 249"/>
              <a:gd name="T35" fmla="*/ 436 h 572"/>
              <a:gd name="T36" fmla="*/ 107 w 249"/>
              <a:gd name="T37" fmla="*/ 456 h 572"/>
              <a:gd name="T38" fmla="*/ 139 w 249"/>
              <a:gd name="T39" fmla="*/ 497 h 572"/>
              <a:gd name="T40" fmla="*/ 153 w 249"/>
              <a:gd name="T41" fmla="*/ 538 h 572"/>
              <a:gd name="T42" fmla="*/ 149 w 249"/>
              <a:gd name="T43" fmla="*/ 558 h 572"/>
              <a:gd name="T44" fmla="*/ 117 w 249"/>
              <a:gd name="T45" fmla="*/ 572 h 572"/>
              <a:gd name="T46" fmla="*/ 107 w 249"/>
              <a:gd name="T47" fmla="*/ 572 h 572"/>
              <a:gd name="T48" fmla="*/ 92 w 249"/>
              <a:gd name="T49" fmla="*/ 535 h 572"/>
              <a:gd name="T50" fmla="*/ 85 w 249"/>
              <a:gd name="T51" fmla="*/ 494 h 572"/>
              <a:gd name="T52" fmla="*/ 64 w 249"/>
              <a:gd name="T53" fmla="*/ 463 h 572"/>
              <a:gd name="T54" fmla="*/ 32 w 249"/>
              <a:gd name="T55" fmla="*/ 446 h 572"/>
              <a:gd name="T56" fmla="*/ 21 w 249"/>
              <a:gd name="T57" fmla="*/ 426 h 572"/>
              <a:gd name="T58" fmla="*/ 25 w 249"/>
              <a:gd name="T59" fmla="*/ 405 h 572"/>
              <a:gd name="T60" fmla="*/ 53 w 249"/>
              <a:gd name="T61" fmla="*/ 371 h 572"/>
              <a:gd name="T62" fmla="*/ 107 w 249"/>
              <a:gd name="T63" fmla="*/ 351 h 572"/>
              <a:gd name="T64" fmla="*/ 157 w 249"/>
              <a:gd name="T65" fmla="*/ 320 h 572"/>
              <a:gd name="T66" fmla="*/ 196 w 249"/>
              <a:gd name="T67" fmla="*/ 286 h 572"/>
              <a:gd name="T68" fmla="*/ 210 w 249"/>
              <a:gd name="T69" fmla="*/ 252 h 572"/>
              <a:gd name="T70" fmla="*/ 206 w 249"/>
              <a:gd name="T71" fmla="*/ 238 h 572"/>
              <a:gd name="T72" fmla="*/ 189 w 249"/>
              <a:gd name="T73" fmla="*/ 208 h 572"/>
              <a:gd name="T74" fmla="*/ 157 w 249"/>
              <a:gd name="T75" fmla="*/ 163 h 572"/>
              <a:gd name="T76" fmla="*/ 121 w 249"/>
              <a:gd name="T77" fmla="*/ 136 h 572"/>
              <a:gd name="T78" fmla="*/ 82 w 249"/>
              <a:gd name="T79" fmla="*/ 106 h 572"/>
              <a:gd name="T80" fmla="*/ 53 w 249"/>
              <a:gd name="T81" fmla="*/ 89 h 572"/>
              <a:gd name="T82" fmla="*/ 25 w 249"/>
              <a:gd name="T83" fmla="*/ 65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9" h="572">
                <a:moveTo>
                  <a:pt x="25" y="65"/>
                </a:moveTo>
                <a:lnTo>
                  <a:pt x="7" y="44"/>
                </a:lnTo>
                <a:lnTo>
                  <a:pt x="0" y="27"/>
                </a:lnTo>
                <a:lnTo>
                  <a:pt x="11" y="7"/>
                </a:lnTo>
                <a:lnTo>
                  <a:pt x="28" y="0"/>
                </a:lnTo>
                <a:lnTo>
                  <a:pt x="60" y="0"/>
                </a:lnTo>
                <a:lnTo>
                  <a:pt x="96" y="24"/>
                </a:lnTo>
                <a:lnTo>
                  <a:pt x="132" y="61"/>
                </a:lnTo>
                <a:lnTo>
                  <a:pt x="192" y="140"/>
                </a:lnTo>
                <a:lnTo>
                  <a:pt x="231" y="204"/>
                </a:lnTo>
                <a:lnTo>
                  <a:pt x="249" y="255"/>
                </a:lnTo>
                <a:lnTo>
                  <a:pt x="245" y="283"/>
                </a:lnTo>
                <a:lnTo>
                  <a:pt x="224" y="320"/>
                </a:lnTo>
                <a:lnTo>
                  <a:pt x="181" y="347"/>
                </a:lnTo>
                <a:lnTo>
                  <a:pt x="110" y="371"/>
                </a:lnTo>
                <a:lnTo>
                  <a:pt x="75" y="395"/>
                </a:lnTo>
                <a:lnTo>
                  <a:pt x="60" y="415"/>
                </a:lnTo>
                <a:lnTo>
                  <a:pt x="68" y="436"/>
                </a:lnTo>
                <a:lnTo>
                  <a:pt x="107" y="456"/>
                </a:lnTo>
                <a:lnTo>
                  <a:pt x="139" y="497"/>
                </a:lnTo>
                <a:lnTo>
                  <a:pt x="153" y="538"/>
                </a:lnTo>
                <a:lnTo>
                  <a:pt x="149" y="558"/>
                </a:lnTo>
                <a:lnTo>
                  <a:pt x="117" y="572"/>
                </a:lnTo>
                <a:lnTo>
                  <a:pt x="107" y="572"/>
                </a:lnTo>
                <a:lnTo>
                  <a:pt x="92" y="535"/>
                </a:lnTo>
                <a:lnTo>
                  <a:pt x="85" y="494"/>
                </a:lnTo>
                <a:lnTo>
                  <a:pt x="64" y="463"/>
                </a:lnTo>
                <a:lnTo>
                  <a:pt x="32" y="446"/>
                </a:lnTo>
                <a:lnTo>
                  <a:pt x="21" y="426"/>
                </a:lnTo>
                <a:lnTo>
                  <a:pt x="25" y="405"/>
                </a:lnTo>
                <a:lnTo>
                  <a:pt x="53" y="371"/>
                </a:lnTo>
                <a:lnTo>
                  <a:pt x="107" y="351"/>
                </a:lnTo>
                <a:lnTo>
                  <a:pt x="157" y="320"/>
                </a:lnTo>
                <a:lnTo>
                  <a:pt x="196" y="286"/>
                </a:lnTo>
                <a:lnTo>
                  <a:pt x="210" y="252"/>
                </a:lnTo>
                <a:lnTo>
                  <a:pt x="206" y="238"/>
                </a:lnTo>
                <a:lnTo>
                  <a:pt x="189" y="208"/>
                </a:lnTo>
                <a:lnTo>
                  <a:pt x="157" y="163"/>
                </a:lnTo>
                <a:lnTo>
                  <a:pt x="121" y="136"/>
                </a:lnTo>
                <a:lnTo>
                  <a:pt x="82" y="106"/>
                </a:lnTo>
                <a:lnTo>
                  <a:pt x="53" y="89"/>
                </a:lnTo>
                <a:lnTo>
                  <a:pt x="25" y="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76" name="Freeform 4"/>
          <p:cNvSpPr>
            <a:spLocks/>
          </p:cNvSpPr>
          <p:nvPr/>
        </p:nvSpPr>
        <p:spPr bwMode="auto">
          <a:xfrm>
            <a:off x="7564438" y="2638425"/>
            <a:ext cx="288925" cy="911225"/>
          </a:xfrm>
          <a:custGeom>
            <a:avLst/>
            <a:gdLst>
              <a:gd name="T0" fmla="*/ 132 w 229"/>
              <a:gd name="T1" fmla="*/ 69 h 840"/>
              <a:gd name="T2" fmla="*/ 136 w 229"/>
              <a:gd name="T3" fmla="*/ 21 h 840"/>
              <a:gd name="T4" fmla="*/ 168 w 229"/>
              <a:gd name="T5" fmla="*/ 0 h 840"/>
              <a:gd name="T6" fmla="*/ 204 w 229"/>
              <a:gd name="T7" fmla="*/ 3 h 840"/>
              <a:gd name="T8" fmla="*/ 225 w 229"/>
              <a:gd name="T9" fmla="*/ 21 h 840"/>
              <a:gd name="T10" fmla="*/ 229 w 229"/>
              <a:gd name="T11" fmla="*/ 90 h 840"/>
              <a:gd name="T12" fmla="*/ 218 w 229"/>
              <a:gd name="T13" fmla="*/ 266 h 840"/>
              <a:gd name="T14" fmla="*/ 204 w 229"/>
              <a:gd name="T15" fmla="*/ 373 h 840"/>
              <a:gd name="T16" fmla="*/ 222 w 229"/>
              <a:gd name="T17" fmla="*/ 460 h 840"/>
              <a:gd name="T18" fmla="*/ 225 w 229"/>
              <a:gd name="T19" fmla="*/ 546 h 840"/>
              <a:gd name="T20" fmla="*/ 215 w 229"/>
              <a:gd name="T21" fmla="*/ 633 h 840"/>
              <a:gd name="T22" fmla="*/ 197 w 229"/>
              <a:gd name="T23" fmla="*/ 743 h 840"/>
              <a:gd name="T24" fmla="*/ 204 w 229"/>
              <a:gd name="T25" fmla="*/ 802 h 840"/>
              <a:gd name="T26" fmla="*/ 186 w 229"/>
              <a:gd name="T27" fmla="*/ 812 h 840"/>
              <a:gd name="T28" fmla="*/ 72 w 229"/>
              <a:gd name="T29" fmla="*/ 833 h 840"/>
              <a:gd name="T30" fmla="*/ 43 w 229"/>
              <a:gd name="T31" fmla="*/ 840 h 840"/>
              <a:gd name="T32" fmla="*/ 0 w 229"/>
              <a:gd name="T33" fmla="*/ 816 h 840"/>
              <a:gd name="T34" fmla="*/ 0 w 229"/>
              <a:gd name="T35" fmla="*/ 802 h 840"/>
              <a:gd name="T36" fmla="*/ 125 w 229"/>
              <a:gd name="T37" fmla="*/ 795 h 840"/>
              <a:gd name="T38" fmla="*/ 168 w 229"/>
              <a:gd name="T39" fmla="*/ 778 h 840"/>
              <a:gd name="T40" fmla="*/ 172 w 229"/>
              <a:gd name="T41" fmla="*/ 740 h 840"/>
              <a:gd name="T42" fmla="*/ 175 w 229"/>
              <a:gd name="T43" fmla="*/ 622 h 840"/>
              <a:gd name="T44" fmla="*/ 165 w 229"/>
              <a:gd name="T45" fmla="*/ 525 h 840"/>
              <a:gd name="T46" fmla="*/ 154 w 229"/>
              <a:gd name="T47" fmla="*/ 408 h 840"/>
              <a:gd name="T48" fmla="*/ 157 w 229"/>
              <a:gd name="T49" fmla="*/ 335 h 840"/>
              <a:gd name="T50" fmla="*/ 165 w 229"/>
              <a:gd name="T51" fmla="*/ 242 h 840"/>
              <a:gd name="T52" fmla="*/ 147 w 229"/>
              <a:gd name="T53" fmla="*/ 152 h 840"/>
              <a:gd name="T54" fmla="*/ 132 w 229"/>
              <a:gd name="T55" fmla="*/ 69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9" h="840">
                <a:moveTo>
                  <a:pt x="132" y="69"/>
                </a:moveTo>
                <a:lnTo>
                  <a:pt x="136" y="21"/>
                </a:lnTo>
                <a:lnTo>
                  <a:pt x="168" y="0"/>
                </a:lnTo>
                <a:lnTo>
                  <a:pt x="204" y="3"/>
                </a:lnTo>
                <a:lnTo>
                  <a:pt x="225" y="21"/>
                </a:lnTo>
                <a:lnTo>
                  <a:pt x="229" y="90"/>
                </a:lnTo>
                <a:lnTo>
                  <a:pt x="218" y="266"/>
                </a:lnTo>
                <a:lnTo>
                  <a:pt x="204" y="373"/>
                </a:lnTo>
                <a:lnTo>
                  <a:pt x="222" y="460"/>
                </a:lnTo>
                <a:lnTo>
                  <a:pt x="225" y="546"/>
                </a:lnTo>
                <a:lnTo>
                  <a:pt x="215" y="633"/>
                </a:lnTo>
                <a:lnTo>
                  <a:pt x="197" y="743"/>
                </a:lnTo>
                <a:lnTo>
                  <a:pt x="204" y="802"/>
                </a:lnTo>
                <a:lnTo>
                  <a:pt x="186" y="812"/>
                </a:lnTo>
                <a:lnTo>
                  <a:pt x="72" y="833"/>
                </a:lnTo>
                <a:lnTo>
                  <a:pt x="43" y="840"/>
                </a:lnTo>
                <a:lnTo>
                  <a:pt x="0" y="816"/>
                </a:lnTo>
                <a:lnTo>
                  <a:pt x="0" y="802"/>
                </a:lnTo>
                <a:lnTo>
                  <a:pt x="125" y="795"/>
                </a:lnTo>
                <a:lnTo>
                  <a:pt x="168" y="778"/>
                </a:lnTo>
                <a:lnTo>
                  <a:pt x="172" y="740"/>
                </a:lnTo>
                <a:lnTo>
                  <a:pt x="175" y="622"/>
                </a:lnTo>
                <a:lnTo>
                  <a:pt x="165" y="525"/>
                </a:lnTo>
                <a:lnTo>
                  <a:pt x="154" y="408"/>
                </a:lnTo>
                <a:lnTo>
                  <a:pt x="157" y="335"/>
                </a:lnTo>
                <a:lnTo>
                  <a:pt x="165" y="242"/>
                </a:lnTo>
                <a:lnTo>
                  <a:pt x="147" y="152"/>
                </a:lnTo>
                <a:lnTo>
                  <a:pt x="132" y="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77" name="Freeform 5"/>
          <p:cNvSpPr>
            <a:spLocks/>
          </p:cNvSpPr>
          <p:nvPr/>
        </p:nvSpPr>
        <p:spPr bwMode="auto">
          <a:xfrm>
            <a:off x="7272338" y="2668588"/>
            <a:ext cx="563562" cy="714375"/>
          </a:xfrm>
          <a:custGeom>
            <a:avLst/>
            <a:gdLst>
              <a:gd name="T0" fmla="*/ 212 w 447"/>
              <a:gd name="T1" fmla="*/ 268 h 658"/>
              <a:gd name="T2" fmla="*/ 212 w 447"/>
              <a:gd name="T3" fmla="*/ 233 h 658"/>
              <a:gd name="T4" fmla="*/ 230 w 447"/>
              <a:gd name="T5" fmla="*/ 174 h 658"/>
              <a:gd name="T6" fmla="*/ 284 w 447"/>
              <a:gd name="T7" fmla="*/ 80 h 658"/>
              <a:gd name="T8" fmla="*/ 370 w 447"/>
              <a:gd name="T9" fmla="*/ 0 h 658"/>
              <a:gd name="T10" fmla="*/ 424 w 447"/>
              <a:gd name="T11" fmla="*/ 0 h 658"/>
              <a:gd name="T12" fmla="*/ 447 w 447"/>
              <a:gd name="T13" fmla="*/ 38 h 658"/>
              <a:gd name="T14" fmla="*/ 415 w 447"/>
              <a:gd name="T15" fmla="*/ 91 h 658"/>
              <a:gd name="T16" fmla="*/ 348 w 447"/>
              <a:gd name="T17" fmla="*/ 129 h 658"/>
              <a:gd name="T18" fmla="*/ 307 w 447"/>
              <a:gd name="T19" fmla="*/ 167 h 658"/>
              <a:gd name="T20" fmla="*/ 266 w 447"/>
              <a:gd name="T21" fmla="*/ 223 h 658"/>
              <a:gd name="T22" fmla="*/ 257 w 447"/>
              <a:gd name="T23" fmla="*/ 261 h 658"/>
              <a:gd name="T24" fmla="*/ 262 w 447"/>
              <a:gd name="T25" fmla="*/ 303 h 658"/>
              <a:gd name="T26" fmla="*/ 284 w 447"/>
              <a:gd name="T27" fmla="*/ 373 h 658"/>
              <a:gd name="T28" fmla="*/ 289 w 447"/>
              <a:gd name="T29" fmla="*/ 449 h 658"/>
              <a:gd name="T30" fmla="*/ 280 w 447"/>
              <a:gd name="T31" fmla="*/ 547 h 658"/>
              <a:gd name="T32" fmla="*/ 257 w 447"/>
              <a:gd name="T33" fmla="*/ 616 h 658"/>
              <a:gd name="T34" fmla="*/ 217 w 447"/>
              <a:gd name="T35" fmla="*/ 658 h 658"/>
              <a:gd name="T36" fmla="*/ 190 w 447"/>
              <a:gd name="T37" fmla="*/ 658 h 658"/>
              <a:gd name="T38" fmla="*/ 104 w 447"/>
              <a:gd name="T39" fmla="*/ 637 h 658"/>
              <a:gd name="T40" fmla="*/ 27 w 447"/>
              <a:gd name="T41" fmla="*/ 634 h 658"/>
              <a:gd name="T42" fmla="*/ 0 w 447"/>
              <a:gd name="T43" fmla="*/ 620 h 658"/>
              <a:gd name="T44" fmla="*/ 50 w 447"/>
              <a:gd name="T45" fmla="*/ 606 h 658"/>
              <a:gd name="T46" fmla="*/ 131 w 447"/>
              <a:gd name="T47" fmla="*/ 609 h 658"/>
              <a:gd name="T48" fmla="*/ 181 w 447"/>
              <a:gd name="T49" fmla="*/ 623 h 658"/>
              <a:gd name="T50" fmla="*/ 212 w 447"/>
              <a:gd name="T51" fmla="*/ 613 h 658"/>
              <a:gd name="T52" fmla="*/ 244 w 447"/>
              <a:gd name="T53" fmla="*/ 557 h 658"/>
              <a:gd name="T54" fmla="*/ 248 w 447"/>
              <a:gd name="T55" fmla="*/ 477 h 658"/>
              <a:gd name="T56" fmla="*/ 239 w 447"/>
              <a:gd name="T57" fmla="*/ 404 h 658"/>
              <a:gd name="T58" fmla="*/ 212 w 447"/>
              <a:gd name="T59" fmla="*/ 317 h 658"/>
              <a:gd name="T60" fmla="*/ 212 w 447"/>
              <a:gd name="T61" fmla="*/ 268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7" h="658">
                <a:moveTo>
                  <a:pt x="212" y="268"/>
                </a:moveTo>
                <a:lnTo>
                  <a:pt x="212" y="233"/>
                </a:lnTo>
                <a:lnTo>
                  <a:pt x="230" y="174"/>
                </a:lnTo>
                <a:lnTo>
                  <a:pt x="284" y="80"/>
                </a:lnTo>
                <a:lnTo>
                  <a:pt x="370" y="0"/>
                </a:lnTo>
                <a:lnTo>
                  <a:pt x="424" y="0"/>
                </a:lnTo>
                <a:lnTo>
                  <a:pt x="447" y="38"/>
                </a:lnTo>
                <a:lnTo>
                  <a:pt x="415" y="91"/>
                </a:lnTo>
                <a:lnTo>
                  <a:pt x="348" y="129"/>
                </a:lnTo>
                <a:lnTo>
                  <a:pt x="307" y="167"/>
                </a:lnTo>
                <a:lnTo>
                  <a:pt x="266" y="223"/>
                </a:lnTo>
                <a:lnTo>
                  <a:pt x="257" y="261"/>
                </a:lnTo>
                <a:lnTo>
                  <a:pt x="262" y="303"/>
                </a:lnTo>
                <a:lnTo>
                  <a:pt x="284" y="373"/>
                </a:lnTo>
                <a:lnTo>
                  <a:pt x="289" y="449"/>
                </a:lnTo>
                <a:lnTo>
                  <a:pt x="280" y="547"/>
                </a:lnTo>
                <a:lnTo>
                  <a:pt x="257" y="616"/>
                </a:lnTo>
                <a:lnTo>
                  <a:pt x="217" y="658"/>
                </a:lnTo>
                <a:lnTo>
                  <a:pt x="190" y="658"/>
                </a:lnTo>
                <a:lnTo>
                  <a:pt x="104" y="637"/>
                </a:lnTo>
                <a:lnTo>
                  <a:pt x="27" y="634"/>
                </a:lnTo>
                <a:lnTo>
                  <a:pt x="0" y="620"/>
                </a:lnTo>
                <a:lnTo>
                  <a:pt x="50" y="606"/>
                </a:lnTo>
                <a:lnTo>
                  <a:pt x="131" y="609"/>
                </a:lnTo>
                <a:lnTo>
                  <a:pt x="181" y="623"/>
                </a:lnTo>
                <a:lnTo>
                  <a:pt x="212" y="613"/>
                </a:lnTo>
                <a:lnTo>
                  <a:pt x="244" y="557"/>
                </a:lnTo>
                <a:lnTo>
                  <a:pt x="248" y="477"/>
                </a:lnTo>
                <a:lnTo>
                  <a:pt x="239" y="404"/>
                </a:lnTo>
                <a:lnTo>
                  <a:pt x="212" y="317"/>
                </a:lnTo>
                <a:lnTo>
                  <a:pt x="212" y="2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78" name="Freeform 6"/>
          <p:cNvSpPr>
            <a:spLocks/>
          </p:cNvSpPr>
          <p:nvPr/>
        </p:nvSpPr>
        <p:spPr bwMode="auto">
          <a:xfrm>
            <a:off x="7526338" y="1789113"/>
            <a:ext cx="357187" cy="354012"/>
          </a:xfrm>
          <a:custGeom>
            <a:avLst/>
            <a:gdLst>
              <a:gd name="T0" fmla="*/ 81 w 282"/>
              <a:gd name="T1" fmla="*/ 137 h 326"/>
              <a:gd name="T2" fmla="*/ 78 w 282"/>
              <a:gd name="T3" fmla="*/ 84 h 326"/>
              <a:gd name="T4" fmla="*/ 88 w 282"/>
              <a:gd name="T5" fmla="*/ 35 h 326"/>
              <a:gd name="T6" fmla="*/ 127 w 282"/>
              <a:gd name="T7" fmla="*/ 7 h 326"/>
              <a:gd name="T8" fmla="*/ 173 w 282"/>
              <a:gd name="T9" fmla="*/ 0 h 326"/>
              <a:gd name="T10" fmla="*/ 208 w 282"/>
              <a:gd name="T11" fmla="*/ 4 h 326"/>
              <a:gd name="T12" fmla="*/ 240 w 282"/>
              <a:gd name="T13" fmla="*/ 25 h 326"/>
              <a:gd name="T14" fmla="*/ 257 w 282"/>
              <a:gd name="T15" fmla="*/ 60 h 326"/>
              <a:gd name="T16" fmla="*/ 278 w 282"/>
              <a:gd name="T17" fmla="*/ 130 h 326"/>
              <a:gd name="T18" fmla="*/ 282 w 282"/>
              <a:gd name="T19" fmla="*/ 207 h 326"/>
              <a:gd name="T20" fmla="*/ 271 w 282"/>
              <a:gd name="T21" fmla="*/ 263 h 326"/>
              <a:gd name="T22" fmla="*/ 250 w 282"/>
              <a:gd name="T23" fmla="*/ 298 h 326"/>
              <a:gd name="T24" fmla="*/ 215 w 282"/>
              <a:gd name="T25" fmla="*/ 319 h 326"/>
              <a:gd name="T26" fmla="*/ 187 w 282"/>
              <a:gd name="T27" fmla="*/ 326 h 326"/>
              <a:gd name="T28" fmla="*/ 145 w 282"/>
              <a:gd name="T29" fmla="*/ 315 h 326"/>
              <a:gd name="T30" fmla="*/ 123 w 282"/>
              <a:gd name="T31" fmla="*/ 284 h 326"/>
              <a:gd name="T32" fmla="*/ 102 w 282"/>
              <a:gd name="T33" fmla="*/ 238 h 326"/>
              <a:gd name="T34" fmla="*/ 85 w 282"/>
              <a:gd name="T35" fmla="*/ 186 h 326"/>
              <a:gd name="T36" fmla="*/ 53 w 282"/>
              <a:gd name="T37" fmla="*/ 207 h 326"/>
              <a:gd name="T38" fmla="*/ 18 w 282"/>
              <a:gd name="T39" fmla="*/ 221 h 326"/>
              <a:gd name="T40" fmla="*/ 4 w 282"/>
              <a:gd name="T41" fmla="*/ 221 h 326"/>
              <a:gd name="T42" fmla="*/ 0 w 282"/>
              <a:gd name="T43" fmla="*/ 207 h 326"/>
              <a:gd name="T44" fmla="*/ 7 w 282"/>
              <a:gd name="T45" fmla="*/ 189 h 326"/>
              <a:gd name="T46" fmla="*/ 60 w 282"/>
              <a:gd name="T47" fmla="*/ 168 h 326"/>
              <a:gd name="T48" fmla="*/ 81 w 282"/>
              <a:gd name="T49" fmla="*/ 137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2" h="326">
                <a:moveTo>
                  <a:pt x="81" y="137"/>
                </a:moveTo>
                <a:lnTo>
                  <a:pt x="78" y="84"/>
                </a:lnTo>
                <a:lnTo>
                  <a:pt x="88" y="35"/>
                </a:lnTo>
                <a:lnTo>
                  <a:pt x="127" y="7"/>
                </a:lnTo>
                <a:lnTo>
                  <a:pt x="173" y="0"/>
                </a:lnTo>
                <a:lnTo>
                  <a:pt x="208" y="4"/>
                </a:lnTo>
                <a:lnTo>
                  <a:pt x="240" y="25"/>
                </a:lnTo>
                <a:lnTo>
                  <a:pt x="257" y="60"/>
                </a:lnTo>
                <a:lnTo>
                  <a:pt x="278" y="130"/>
                </a:lnTo>
                <a:lnTo>
                  <a:pt x="282" y="207"/>
                </a:lnTo>
                <a:lnTo>
                  <a:pt x="271" y="263"/>
                </a:lnTo>
                <a:lnTo>
                  <a:pt x="250" y="298"/>
                </a:lnTo>
                <a:lnTo>
                  <a:pt x="215" y="319"/>
                </a:lnTo>
                <a:lnTo>
                  <a:pt x="187" y="326"/>
                </a:lnTo>
                <a:lnTo>
                  <a:pt x="145" y="315"/>
                </a:lnTo>
                <a:lnTo>
                  <a:pt x="123" y="284"/>
                </a:lnTo>
                <a:lnTo>
                  <a:pt x="102" y="238"/>
                </a:lnTo>
                <a:lnTo>
                  <a:pt x="85" y="186"/>
                </a:lnTo>
                <a:lnTo>
                  <a:pt x="53" y="207"/>
                </a:lnTo>
                <a:lnTo>
                  <a:pt x="18" y="221"/>
                </a:lnTo>
                <a:lnTo>
                  <a:pt x="4" y="221"/>
                </a:lnTo>
                <a:lnTo>
                  <a:pt x="0" y="207"/>
                </a:lnTo>
                <a:lnTo>
                  <a:pt x="7" y="189"/>
                </a:lnTo>
                <a:lnTo>
                  <a:pt x="60" y="168"/>
                </a:lnTo>
                <a:lnTo>
                  <a:pt x="81" y="13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79" name="Freeform 7"/>
          <p:cNvSpPr>
            <a:spLocks/>
          </p:cNvSpPr>
          <p:nvPr/>
        </p:nvSpPr>
        <p:spPr bwMode="auto">
          <a:xfrm>
            <a:off x="7827963" y="1827213"/>
            <a:ext cx="233362" cy="88900"/>
          </a:xfrm>
          <a:custGeom>
            <a:avLst/>
            <a:gdLst>
              <a:gd name="T0" fmla="*/ 13 w 184"/>
              <a:gd name="T1" fmla="*/ 82 h 82"/>
              <a:gd name="T2" fmla="*/ 0 w 184"/>
              <a:gd name="T3" fmla="*/ 71 h 82"/>
              <a:gd name="T4" fmla="*/ 0 w 184"/>
              <a:gd name="T5" fmla="*/ 45 h 82"/>
              <a:gd name="T6" fmla="*/ 16 w 184"/>
              <a:gd name="T7" fmla="*/ 17 h 82"/>
              <a:gd name="T8" fmla="*/ 36 w 184"/>
              <a:gd name="T9" fmla="*/ 9 h 82"/>
              <a:gd name="T10" fmla="*/ 61 w 184"/>
              <a:gd name="T11" fmla="*/ 22 h 82"/>
              <a:gd name="T12" fmla="*/ 86 w 184"/>
              <a:gd name="T13" fmla="*/ 19 h 82"/>
              <a:gd name="T14" fmla="*/ 102 w 184"/>
              <a:gd name="T15" fmla="*/ 0 h 82"/>
              <a:gd name="T16" fmla="*/ 123 w 184"/>
              <a:gd name="T17" fmla="*/ 2 h 82"/>
              <a:gd name="T18" fmla="*/ 155 w 184"/>
              <a:gd name="T19" fmla="*/ 15 h 82"/>
              <a:gd name="T20" fmla="*/ 182 w 184"/>
              <a:gd name="T21" fmla="*/ 13 h 82"/>
              <a:gd name="T22" fmla="*/ 184 w 184"/>
              <a:gd name="T23" fmla="*/ 32 h 82"/>
              <a:gd name="T24" fmla="*/ 175 w 184"/>
              <a:gd name="T25" fmla="*/ 45 h 82"/>
              <a:gd name="T26" fmla="*/ 141 w 184"/>
              <a:gd name="T27" fmla="*/ 43 h 82"/>
              <a:gd name="T28" fmla="*/ 118 w 184"/>
              <a:gd name="T29" fmla="*/ 39 h 82"/>
              <a:gd name="T30" fmla="*/ 105 w 184"/>
              <a:gd name="T31" fmla="*/ 48 h 82"/>
              <a:gd name="T32" fmla="*/ 91 w 184"/>
              <a:gd name="T33" fmla="*/ 67 h 82"/>
              <a:gd name="T34" fmla="*/ 66 w 184"/>
              <a:gd name="T35" fmla="*/ 62 h 82"/>
              <a:gd name="T36" fmla="*/ 54 w 184"/>
              <a:gd name="T37" fmla="*/ 56 h 82"/>
              <a:gd name="T38" fmla="*/ 45 w 184"/>
              <a:gd name="T39" fmla="*/ 63 h 82"/>
              <a:gd name="T40" fmla="*/ 32 w 184"/>
              <a:gd name="T41" fmla="*/ 76 h 82"/>
              <a:gd name="T42" fmla="*/ 13 w 184"/>
              <a:gd name="T43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4" h="82">
                <a:moveTo>
                  <a:pt x="13" y="82"/>
                </a:moveTo>
                <a:lnTo>
                  <a:pt x="0" y="71"/>
                </a:lnTo>
                <a:lnTo>
                  <a:pt x="0" y="45"/>
                </a:lnTo>
                <a:lnTo>
                  <a:pt x="16" y="17"/>
                </a:lnTo>
                <a:lnTo>
                  <a:pt x="36" y="9"/>
                </a:lnTo>
                <a:lnTo>
                  <a:pt x="61" y="22"/>
                </a:lnTo>
                <a:lnTo>
                  <a:pt x="86" y="19"/>
                </a:lnTo>
                <a:lnTo>
                  <a:pt x="102" y="0"/>
                </a:lnTo>
                <a:lnTo>
                  <a:pt x="123" y="2"/>
                </a:lnTo>
                <a:lnTo>
                  <a:pt x="155" y="15"/>
                </a:lnTo>
                <a:lnTo>
                  <a:pt x="182" y="13"/>
                </a:lnTo>
                <a:lnTo>
                  <a:pt x="184" y="32"/>
                </a:lnTo>
                <a:lnTo>
                  <a:pt x="175" y="45"/>
                </a:lnTo>
                <a:lnTo>
                  <a:pt x="141" y="43"/>
                </a:lnTo>
                <a:lnTo>
                  <a:pt x="118" y="39"/>
                </a:lnTo>
                <a:lnTo>
                  <a:pt x="105" y="48"/>
                </a:lnTo>
                <a:lnTo>
                  <a:pt x="91" y="67"/>
                </a:lnTo>
                <a:lnTo>
                  <a:pt x="66" y="62"/>
                </a:lnTo>
                <a:lnTo>
                  <a:pt x="54" y="56"/>
                </a:lnTo>
                <a:lnTo>
                  <a:pt x="45" y="63"/>
                </a:lnTo>
                <a:lnTo>
                  <a:pt x="32" y="76"/>
                </a:lnTo>
                <a:lnTo>
                  <a:pt x="13" y="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0" name="Freeform 8"/>
          <p:cNvSpPr>
            <a:spLocks/>
          </p:cNvSpPr>
          <p:nvPr/>
        </p:nvSpPr>
        <p:spPr bwMode="auto">
          <a:xfrm>
            <a:off x="7791450" y="1757363"/>
            <a:ext cx="225425" cy="123825"/>
          </a:xfrm>
          <a:custGeom>
            <a:avLst/>
            <a:gdLst>
              <a:gd name="T0" fmla="*/ 23 w 178"/>
              <a:gd name="T1" fmla="*/ 114 h 114"/>
              <a:gd name="T2" fmla="*/ 11 w 178"/>
              <a:gd name="T3" fmla="*/ 108 h 114"/>
              <a:gd name="T4" fmla="*/ 0 w 178"/>
              <a:gd name="T5" fmla="*/ 79 h 114"/>
              <a:gd name="T6" fmla="*/ 11 w 178"/>
              <a:gd name="T7" fmla="*/ 51 h 114"/>
              <a:gd name="T8" fmla="*/ 27 w 178"/>
              <a:gd name="T9" fmla="*/ 39 h 114"/>
              <a:gd name="T10" fmla="*/ 56 w 178"/>
              <a:gd name="T11" fmla="*/ 42 h 114"/>
              <a:gd name="T12" fmla="*/ 76 w 178"/>
              <a:gd name="T13" fmla="*/ 35 h 114"/>
              <a:gd name="T14" fmla="*/ 90 w 178"/>
              <a:gd name="T15" fmla="*/ 13 h 114"/>
              <a:gd name="T16" fmla="*/ 111 w 178"/>
              <a:gd name="T17" fmla="*/ 4 h 114"/>
              <a:gd name="T18" fmla="*/ 146 w 178"/>
              <a:gd name="T19" fmla="*/ 9 h 114"/>
              <a:gd name="T20" fmla="*/ 171 w 178"/>
              <a:gd name="T21" fmla="*/ 0 h 114"/>
              <a:gd name="T22" fmla="*/ 178 w 178"/>
              <a:gd name="T23" fmla="*/ 17 h 114"/>
              <a:gd name="T24" fmla="*/ 171 w 178"/>
              <a:gd name="T25" fmla="*/ 33 h 114"/>
              <a:gd name="T26" fmla="*/ 140 w 178"/>
              <a:gd name="T27" fmla="*/ 42 h 114"/>
              <a:gd name="T28" fmla="*/ 120 w 178"/>
              <a:gd name="T29" fmla="*/ 40 h 114"/>
              <a:gd name="T30" fmla="*/ 108 w 178"/>
              <a:gd name="T31" fmla="*/ 57 h 114"/>
              <a:gd name="T32" fmla="*/ 97 w 178"/>
              <a:gd name="T33" fmla="*/ 79 h 114"/>
              <a:gd name="T34" fmla="*/ 72 w 178"/>
              <a:gd name="T35" fmla="*/ 81 h 114"/>
              <a:gd name="T36" fmla="*/ 59 w 178"/>
              <a:gd name="T37" fmla="*/ 79 h 114"/>
              <a:gd name="T38" fmla="*/ 47 w 178"/>
              <a:gd name="T39" fmla="*/ 88 h 114"/>
              <a:gd name="T40" fmla="*/ 41 w 178"/>
              <a:gd name="T41" fmla="*/ 99 h 114"/>
              <a:gd name="T42" fmla="*/ 23 w 178"/>
              <a:gd name="T43" fmla="*/ 11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8" h="114">
                <a:moveTo>
                  <a:pt x="23" y="114"/>
                </a:moveTo>
                <a:lnTo>
                  <a:pt x="11" y="108"/>
                </a:lnTo>
                <a:lnTo>
                  <a:pt x="0" y="79"/>
                </a:lnTo>
                <a:lnTo>
                  <a:pt x="11" y="51"/>
                </a:lnTo>
                <a:lnTo>
                  <a:pt x="27" y="39"/>
                </a:lnTo>
                <a:lnTo>
                  <a:pt x="56" y="42"/>
                </a:lnTo>
                <a:lnTo>
                  <a:pt x="76" y="35"/>
                </a:lnTo>
                <a:lnTo>
                  <a:pt x="90" y="13"/>
                </a:lnTo>
                <a:lnTo>
                  <a:pt x="111" y="4"/>
                </a:lnTo>
                <a:lnTo>
                  <a:pt x="146" y="9"/>
                </a:lnTo>
                <a:lnTo>
                  <a:pt x="171" y="0"/>
                </a:lnTo>
                <a:lnTo>
                  <a:pt x="178" y="17"/>
                </a:lnTo>
                <a:lnTo>
                  <a:pt x="171" y="33"/>
                </a:lnTo>
                <a:lnTo>
                  <a:pt x="140" y="42"/>
                </a:lnTo>
                <a:lnTo>
                  <a:pt x="120" y="40"/>
                </a:lnTo>
                <a:lnTo>
                  <a:pt x="108" y="57"/>
                </a:lnTo>
                <a:lnTo>
                  <a:pt x="97" y="79"/>
                </a:lnTo>
                <a:lnTo>
                  <a:pt x="72" y="81"/>
                </a:lnTo>
                <a:lnTo>
                  <a:pt x="59" y="79"/>
                </a:lnTo>
                <a:lnTo>
                  <a:pt x="47" y="88"/>
                </a:lnTo>
                <a:lnTo>
                  <a:pt x="41" y="99"/>
                </a:lnTo>
                <a:lnTo>
                  <a:pt x="23" y="1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1" name="Freeform 9"/>
          <p:cNvSpPr>
            <a:spLocks/>
          </p:cNvSpPr>
          <p:nvPr/>
        </p:nvSpPr>
        <p:spPr bwMode="auto">
          <a:xfrm>
            <a:off x="7761288" y="1714500"/>
            <a:ext cx="203200" cy="150813"/>
          </a:xfrm>
          <a:custGeom>
            <a:avLst/>
            <a:gdLst>
              <a:gd name="T0" fmla="*/ 31 w 161"/>
              <a:gd name="T1" fmla="*/ 138 h 138"/>
              <a:gd name="T2" fmla="*/ 16 w 161"/>
              <a:gd name="T3" fmla="*/ 133 h 138"/>
              <a:gd name="T4" fmla="*/ 0 w 161"/>
              <a:gd name="T5" fmla="*/ 109 h 138"/>
              <a:gd name="T6" fmla="*/ 5 w 161"/>
              <a:gd name="T7" fmla="*/ 78 h 138"/>
              <a:gd name="T8" fmla="*/ 16 w 161"/>
              <a:gd name="T9" fmla="*/ 65 h 138"/>
              <a:gd name="T10" fmla="*/ 43 w 161"/>
              <a:gd name="T11" fmla="*/ 62 h 138"/>
              <a:gd name="T12" fmla="*/ 65 w 161"/>
              <a:gd name="T13" fmla="*/ 51 h 138"/>
              <a:gd name="T14" fmla="*/ 72 w 161"/>
              <a:gd name="T15" fmla="*/ 25 h 138"/>
              <a:gd name="T16" fmla="*/ 92 w 161"/>
              <a:gd name="T17" fmla="*/ 15 h 138"/>
              <a:gd name="T18" fmla="*/ 127 w 161"/>
              <a:gd name="T19" fmla="*/ 13 h 138"/>
              <a:gd name="T20" fmla="*/ 148 w 161"/>
              <a:gd name="T21" fmla="*/ 0 h 138"/>
              <a:gd name="T22" fmla="*/ 161 w 161"/>
              <a:gd name="T23" fmla="*/ 13 h 138"/>
              <a:gd name="T24" fmla="*/ 156 w 161"/>
              <a:gd name="T25" fmla="*/ 25 h 138"/>
              <a:gd name="T26" fmla="*/ 128 w 161"/>
              <a:gd name="T27" fmla="*/ 44 h 138"/>
              <a:gd name="T28" fmla="*/ 107 w 161"/>
              <a:gd name="T29" fmla="*/ 49 h 138"/>
              <a:gd name="T30" fmla="*/ 99 w 161"/>
              <a:gd name="T31" fmla="*/ 65 h 138"/>
              <a:gd name="T32" fmla="*/ 94 w 161"/>
              <a:gd name="T33" fmla="*/ 91 h 138"/>
              <a:gd name="T34" fmla="*/ 69 w 161"/>
              <a:gd name="T35" fmla="*/ 98 h 138"/>
              <a:gd name="T36" fmla="*/ 54 w 161"/>
              <a:gd name="T37" fmla="*/ 94 h 138"/>
              <a:gd name="T38" fmla="*/ 45 w 161"/>
              <a:gd name="T39" fmla="*/ 105 h 138"/>
              <a:gd name="T40" fmla="*/ 40 w 161"/>
              <a:gd name="T41" fmla="*/ 123 h 138"/>
              <a:gd name="T42" fmla="*/ 31 w 161"/>
              <a:gd name="T43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1" h="138">
                <a:moveTo>
                  <a:pt x="31" y="138"/>
                </a:moveTo>
                <a:lnTo>
                  <a:pt x="16" y="133"/>
                </a:lnTo>
                <a:lnTo>
                  <a:pt x="0" y="109"/>
                </a:lnTo>
                <a:lnTo>
                  <a:pt x="5" y="78"/>
                </a:lnTo>
                <a:lnTo>
                  <a:pt x="16" y="65"/>
                </a:lnTo>
                <a:lnTo>
                  <a:pt x="43" y="62"/>
                </a:lnTo>
                <a:lnTo>
                  <a:pt x="65" y="51"/>
                </a:lnTo>
                <a:lnTo>
                  <a:pt x="72" y="25"/>
                </a:lnTo>
                <a:lnTo>
                  <a:pt x="92" y="15"/>
                </a:lnTo>
                <a:lnTo>
                  <a:pt x="127" y="13"/>
                </a:lnTo>
                <a:lnTo>
                  <a:pt x="148" y="0"/>
                </a:lnTo>
                <a:lnTo>
                  <a:pt x="161" y="13"/>
                </a:lnTo>
                <a:lnTo>
                  <a:pt x="156" y="25"/>
                </a:lnTo>
                <a:lnTo>
                  <a:pt x="128" y="44"/>
                </a:lnTo>
                <a:lnTo>
                  <a:pt x="107" y="49"/>
                </a:lnTo>
                <a:lnTo>
                  <a:pt x="99" y="65"/>
                </a:lnTo>
                <a:lnTo>
                  <a:pt x="94" y="91"/>
                </a:lnTo>
                <a:lnTo>
                  <a:pt x="69" y="98"/>
                </a:lnTo>
                <a:lnTo>
                  <a:pt x="54" y="94"/>
                </a:lnTo>
                <a:lnTo>
                  <a:pt x="45" y="105"/>
                </a:lnTo>
                <a:lnTo>
                  <a:pt x="40" y="123"/>
                </a:lnTo>
                <a:lnTo>
                  <a:pt x="31" y="13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2" name="Freeform 10"/>
          <p:cNvSpPr>
            <a:spLocks/>
          </p:cNvSpPr>
          <p:nvPr/>
        </p:nvSpPr>
        <p:spPr bwMode="auto">
          <a:xfrm>
            <a:off x="7710488" y="1660525"/>
            <a:ext cx="155575" cy="188913"/>
          </a:xfrm>
          <a:custGeom>
            <a:avLst/>
            <a:gdLst>
              <a:gd name="T0" fmla="*/ 48 w 123"/>
              <a:gd name="T1" fmla="*/ 172 h 174"/>
              <a:gd name="T2" fmla="*/ 31 w 123"/>
              <a:gd name="T3" fmla="*/ 174 h 174"/>
              <a:gd name="T4" fmla="*/ 9 w 123"/>
              <a:gd name="T5" fmla="*/ 158 h 174"/>
              <a:gd name="T6" fmla="*/ 0 w 123"/>
              <a:gd name="T7" fmla="*/ 131 h 174"/>
              <a:gd name="T8" fmla="*/ 4 w 123"/>
              <a:gd name="T9" fmla="*/ 113 h 174"/>
              <a:gd name="T10" fmla="*/ 29 w 123"/>
              <a:gd name="T11" fmla="*/ 97 h 174"/>
              <a:gd name="T12" fmla="*/ 46 w 123"/>
              <a:gd name="T13" fmla="*/ 79 h 174"/>
              <a:gd name="T14" fmla="*/ 46 w 123"/>
              <a:gd name="T15" fmla="*/ 52 h 174"/>
              <a:gd name="T16" fmla="*/ 59 w 123"/>
              <a:gd name="T17" fmla="*/ 39 h 174"/>
              <a:gd name="T18" fmla="*/ 90 w 123"/>
              <a:gd name="T19" fmla="*/ 22 h 174"/>
              <a:gd name="T20" fmla="*/ 106 w 123"/>
              <a:gd name="T21" fmla="*/ 0 h 174"/>
              <a:gd name="T22" fmla="*/ 121 w 123"/>
              <a:gd name="T23" fmla="*/ 7 h 174"/>
              <a:gd name="T24" fmla="*/ 123 w 123"/>
              <a:gd name="T25" fmla="*/ 22 h 174"/>
              <a:gd name="T26" fmla="*/ 105 w 123"/>
              <a:gd name="T27" fmla="*/ 47 h 174"/>
              <a:gd name="T28" fmla="*/ 84 w 123"/>
              <a:gd name="T29" fmla="*/ 61 h 174"/>
              <a:gd name="T30" fmla="*/ 86 w 123"/>
              <a:gd name="T31" fmla="*/ 81 h 174"/>
              <a:gd name="T32" fmla="*/ 90 w 123"/>
              <a:gd name="T33" fmla="*/ 104 h 174"/>
              <a:gd name="T34" fmla="*/ 68 w 123"/>
              <a:gd name="T35" fmla="*/ 118 h 174"/>
              <a:gd name="T36" fmla="*/ 59 w 123"/>
              <a:gd name="T37" fmla="*/ 124 h 174"/>
              <a:gd name="T38" fmla="*/ 51 w 123"/>
              <a:gd name="T39" fmla="*/ 138 h 174"/>
              <a:gd name="T40" fmla="*/ 50 w 123"/>
              <a:gd name="T41" fmla="*/ 152 h 174"/>
              <a:gd name="T42" fmla="*/ 48 w 123"/>
              <a:gd name="T43" fmla="*/ 172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3" h="174">
                <a:moveTo>
                  <a:pt x="48" y="172"/>
                </a:moveTo>
                <a:lnTo>
                  <a:pt x="31" y="174"/>
                </a:lnTo>
                <a:lnTo>
                  <a:pt x="9" y="158"/>
                </a:lnTo>
                <a:lnTo>
                  <a:pt x="0" y="131"/>
                </a:lnTo>
                <a:lnTo>
                  <a:pt x="4" y="113"/>
                </a:lnTo>
                <a:lnTo>
                  <a:pt x="29" y="97"/>
                </a:lnTo>
                <a:lnTo>
                  <a:pt x="46" y="79"/>
                </a:lnTo>
                <a:lnTo>
                  <a:pt x="46" y="52"/>
                </a:lnTo>
                <a:lnTo>
                  <a:pt x="59" y="39"/>
                </a:lnTo>
                <a:lnTo>
                  <a:pt x="90" y="22"/>
                </a:lnTo>
                <a:lnTo>
                  <a:pt x="106" y="0"/>
                </a:lnTo>
                <a:lnTo>
                  <a:pt x="121" y="7"/>
                </a:lnTo>
                <a:lnTo>
                  <a:pt x="123" y="22"/>
                </a:lnTo>
                <a:lnTo>
                  <a:pt x="105" y="47"/>
                </a:lnTo>
                <a:lnTo>
                  <a:pt x="84" y="61"/>
                </a:lnTo>
                <a:lnTo>
                  <a:pt x="86" y="81"/>
                </a:lnTo>
                <a:lnTo>
                  <a:pt x="90" y="104"/>
                </a:lnTo>
                <a:lnTo>
                  <a:pt x="68" y="118"/>
                </a:lnTo>
                <a:lnTo>
                  <a:pt x="59" y="124"/>
                </a:lnTo>
                <a:lnTo>
                  <a:pt x="51" y="138"/>
                </a:lnTo>
                <a:lnTo>
                  <a:pt x="50" y="152"/>
                </a:lnTo>
                <a:lnTo>
                  <a:pt x="48" y="17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3" name="Oval 11"/>
          <p:cNvSpPr>
            <a:spLocks noChangeArrowheads="1"/>
          </p:cNvSpPr>
          <p:nvPr/>
        </p:nvSpPr>
        <p:spPr bwMode="auto">
          <a:xfrm rot="-4286940">
            <a:off x="7631907" y="1853406"/>
            <a:ext cx="114300" cy="42863"/>
          </a:xfrm>
          <a:prstGeom prst="ellipse">
            <a:avLst/>
          </a:prstGeom>
          <a:solidFill>
            <a:schemeClr val="tx2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274320" rIns="274320" anchor="ctr">
            <a:spAutoFit/>
          </a:bodyPr>
          <a:lstStyle/>
          <a:p>
            <a:pPr algn="ctr"/>
            <a:endParaRPr lang="en-US" altLang="x-none" i="0"/>
          </a:p>
        </p:txBody>
      </p:sp>
      <p:sp>
        <p:nvSpPr>
          <p:cNvPr id="335884" name="Oval 12"/>
          <p:cNvSpPr>
            <a:spLocks noChangeArrowheads="1"/>
          </p:cNvSpPr>
          <p:nvPr/>
        </p:nvSpPr>
        <p:spPr bwMode="auto">
          <a:xfrm rot="-4286940">
            <a:off x="7645400" y="1874838"/>
            <a:ext cx="66675" cy="15875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274320" rIns="274320" anchor="ctr">
            <a:spAutoFit/>
          </a:bodyPr>
          <a:lstStyle/>
          <a:p>
            <a:pPr algn="ctr"/>
            <a:endParaRPr lang="en-US" altLang="x-none" i="0"/>
          </a:p>
        </p:txBody>
      </p:sp>
      <p:sp>
        <p:nvSpPr>
          <p:cNvPr id="335885" name="Oval 13"/>
          <p:cNvSpPr>
            <a:spLocks noChangeArrowheads="1"/>
          </p:cNvSpPr>
          <p:nvPr/>
        </p:nvSpPr>
        <p:spPr bwMode="auto">
          <a:xfrm rot="-4286940">
            <a:off x="7696994" y="1853407"/>
            <a:ext cx="114300" cy="42862"/>
          </a:xfrm>
          <a:prstGeom prst="ellipse">
            <a:avLst/>
          </a:prstGeom>
          <a:solidFill>
            <a:schemeClr val="tx2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274320" rIns="274320" anchor="ctr">
            <a:spAutoFit/>
          </a:bodyPr>
          <a:lstStyle/>
          <a:p>
            <a:pPr algn="ctr"/>
            <a:endParaRPr lang="en-US" altLang="x-none" i="0"/>
          </a:p>
        </p:txBody>
      </p:sp>
      <p:sp>
        <p:nvSpPr>
          <p:cNvPr id="335886" name="Oval 14"/>
          <p:cNvSpPr>
            <a:spLocks noChangeArrowheads="1"/>
          </p:cNvSpPr>
          <p:nvPr/>
        </p:nvSpPr>
        <p:spPr bwMode="auto">
          <a:xfrm rot="-4286940">
            <a:off x="7710488" y="1874838"/>
            <a:ext cx="66675" cy="15875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274320" rIns="274320" anchor="ctr">
            <a:spAutoFit/>
          </a:bodyPr>
          <a:lstStyle/>
          <a:p>
            <a:pPr algn="ctr"/>
            <a:endParaRPr lang="en-US" altLang="x-none" i="0"/>
          </a:p>
        </p:txBody>
      </p:sp>
      <p:sp>
        <p:nvSpPr>
          <p:cNvPr id="335887" name="Oval 15"/>
          <p:cNvSpPr>
            <a:spLocks noChangeArrowheads="1"/>
          </p:cNvSpPr>
          <p:nvPr/>
        </p:nvSpPr>
        <p:spPr bwMode="auto">
          <a:xfrm flipH="1">
            <a:off x="7529513" y="2051050"/>
            <a:ext cx="169862" cy="6032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274320" rIns="274320" anchor="ctr"/>
          <a:lstStyle/>
          <a:p>
            <a:pPr algn="ctr" eaLnBrk="0" hangingPunct="0">
              <a:spcBef>
                <a:spcPct val="0"/>
              </a:spcBef>
            </a:pPr>
            <a:endParaRPr lang="en-US" altLang="x-none" sz="2400" i="0">
              <a:latin typeface="Arial Rounded MT Bold" charset="0"/>
            </a:endParaRPr>
          </a:p>
        </p:txBody>
      </p:sp>
      <p:sp>
        <p:nvSpPr>
          <p:cNvPr id="335888" name="Freeform 16"/>
          <p:cNvSpPr>
            <a:spLocks noChangeAspect="1"/>
          </p:cNvSpPr>
          <p:nvPr/>
        </p:nvSpPr>
        <p:spPr bwMode="auto">
          <a:xfrm flipH="1">
            <a:off x="7505700" y="3276600"/>
            <a:ext cx="384175" cy="304800"/>
          </a:xfrm>
          <a:custGeom>
            <a:avLst/>
            <a:gdLst>
              <a:gd name="T0" fmla="*/ 194 w 446"/>
              <a:gd name="T1" fmla="*/ 93 h 375"/>
              <a:gd name="T2" fmla="*/ 183 w 446"/>
              <a:gd name="T3" fmla="*/ 57 h 375"/>
              <a:gd name="T4" fmla="*/ 164 w 446"/>
              <a:gd name="T5" fmla="*/ 22 h 375"/>
              <a:gd name="T6" fmla="*/ 131 w 446"/>
              <a:gd name="T7" fmla="*/ 0 h 375"/>
              <a:gd name="T8" fmla="*/ 93 w 446"/>
              <a:gd name="T9" fmla="*/ 0 h 375"/>
              <a:gd name="T10" fmla="*/ 54 w 446"/>
              <a:gd name="T11" fmla="*/ 13 h 375"/>
              <a:gd name="T12" fmla="*/ 2 w 446"/>
              <a:gd name="T13" fmla="*/ 57 h 375"/>
              <a:gd name="T14" fmla="*/ 0 w 446"/>
              <a:gd name="T15" fmla="*/ 79 h 375"/>
              <a:gd name="T16" fmla="*/ 16 w 446"/>
              <a:gd name="T17" fmla="*/ 115 h 375"/>
              <a:gd name="T18" fmla="*/ 68 w 446"/>
              <a:gd name="T19" fmla="*/ 159 h 375"/>
              <a:gd name="T20" fmla="*/ 68 w 446"/>
              <a:gd name="T21" fmla="*/ 177 h 375"/>
              <a:gd name="T22" fmla="*/ 46 w 446"/>
              <a:gd name="T23" fmla="*/ 203 h 375"/>
              <a:gd name="T24" fmla="*/ 49 w 446"/>
              <a:gd name="T25" fmla="*/ 225 h 375"/>
              <a:gd name="T26" fmla="*/ 63 w 446"/>
              <a:gd name="T27" fmla="*/ 234 h 375"/>
              <a:gd name="T28" fmla="*/ 80 w 446"/>
              <a:gd name="T29" fmla="*/ 243 h 375"/>
              <a:gd name="T30" fmla="*/ 80 w 446"/>
              <a:gd name="T31" fmla="*/ 265 h 375"/>
              <a:gd name="T32" fmla="*/ 52 w 446"/>
              <a:gd name="T33" fmla="*/ 305 h 375"/>
              <a:gd name="T34" fmla="*/ 54 w 446"/>
              <a:gd name="T35" fmla="*/ 322 h 375"/>
              <a:gd name="T36" fmla="*/ 82 w 446"/>
              <a:gd name="T37" fmla="*/ 344 h 375"/>
              <a:gd name="T38" fmla="*/ 123 w 446"/>
              <a:gd name="T39" fmla="*/ 327 h 375"/>
              <a:gd name="T40" fmla="*/ 142 w 446"/>
              <a:gd name="T41" fmla="*/ 331 h 375"/>
              <a:gd name="T42" fmla="*/ 189 w 446"/>
              <a:gd name="T43" fmla="*/ 340 h 375"/>
              <a:gd name="T44" fmla="*/ 232 w 446"/>
              <a:gd name="T45" fmla="*/ 366 h 375"/>
              <a:gd name="T46" fmla="*/ 259 w 446"/>
              <a:gd name="T47" fmla="*/ 375 h 375"/>
              <a:gd name="T48" fmla="*/ 355 w 446"/>
              <a:gd name="T49" fmla="*/ 356 h 375"/>
              <a:gd name="T50" fmla="*/ 446 w 446"/>
              <a:gd name="T51" fmla="*/ 273 h 375"/>
              <a:gd name="T52" fmla="*/ 408 w 446"/>
              <a:gd name="T53" fmla="*/ 349 h 375"/>
              <a:gd name="T54" fmla="*/ 325 w 446"/>
              <a:gd name="T55" fmla="*/ 364 h 375"/>
              <a:gd name="T56" fmla="*/ 431 w 446"/>
              <a:gd name="T57" fmla="*/ 303 h 375"/>
              <a:gd name="T58" fmla="*/ 393 w 446"/>
              <a:gd name="T59" fmla="*/ 273 h 375"/>
              <a:gd name="T60" fmla="*/ 281 w 446"/>
              <a:gd name="T61" fmla="*/ 260 h 375"/>
              <a:gd name="T62" fmla="*/ 197 w 446"/>
              <a:gd name="T63" fmla="*/ 247 h 375"/>
              <a:gd name="T64" fmla="*/ 153 w 446"/>
              <a:gd name="T65" fmla="*/ 238 h 375"/>
              <a:gd name="T66" fmla="*/ 161 w 446"/>
              <a:gd name="T67" fmla="*/ 221 h 375"/>
              <a:gd name="T68" fmla="*/ 186 w 446"/>
              <a:gd name="T69" fmla="*/ 199 h 375"/>
              <a:gd name="T70" fmla="*/ 180 w 446"/>
              <a:gd name="T71" fmla="*/ 172 h 375"/>
              <a:gd name="T72" fmla="*/ 156 w 446"/>
              <a:gd name="T73" fmla="*/ 146 h 375"/>
              <a:gd name="T74" fmla="*/ 156 w 446"/>
              <a:gd name="T75" fmla="*/ 124 h 375"/>
              <a:gd name="T76" fmla="*/ 169 w 446"/>
              <a:gd name="T77" fmla="*/ 75 h 375"/>
              <a:gd name="T78" fmla="*/ 147 w 446"/>
              <a:gd name="T79" fmla="*/ 167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6" h="375">
                <a:moveTo>
                  <a:pt x="194" y="93"/>
                </a:moveTo>
                <a:lnTo>
                  <a:pt x="183" y="57"/>
                </a:lnTo>
                <a:lnTo>
                  <a:pt x="164" y="22"/>
                </a:lnTo>
                <a:lnTo>
                  <a:pt x="131" y="0"/>
                </a:lnTo>
                <a:lnTo>
                  <a:pt x="93" y="0"/>
                </a:lnTo>
                <a:lnTo>
                  <a:pt x="54" y="13"/>
                </a:lnTo>
                <a:lnTo>
                  <a:pt x="2" y="57"/>
                </a:lnTo>
                <a:lnTo>
                  <a:pt x="0" y="79"/>
                </a:lnTo>
                <a:lnTo>
                  <a:pt x="16" y="115"/>
                </a:lnTo>
                <a:lnTo>
                  <a:pt x="68" y="159"/>
                </a:lnTo>
                <a:lnTo>
                  <a:pt x="68" y="177"/>
                </a:lnTo>
                <a:lnTo>
                  <a:pt x="46" y="203"/>
                </a:lnTo>
                <a:lnTo>
                  <a:pt x="49" y="225"/>
                </a:lnTo>
                <a:lnTo>
                  <a:pt x="63" y="234"/>
                </a:lnTo>
                <a:lnTo>
                  <a:pt x="80" y="243"/>
                </a:lnTo>
                <a:lnTo>
                  <a:pt x="80" y="265"/>
                </a:lnTo>
                <a:lnTo>
                  <a:pt x="52" y="305"/>
                </a:lnTo>
                <a:lnTo>
                  <a:pt x="54" y="322"/>
                </a:lnTo>
                <a:lnTo>
                  <a:pt x="82" y="344"/>
                </a:lnTo>
                <a:lnTo>
                  <a:pt x="123" y="327"/>
                </a:lnTo>
                <a:lnTo>
                  <a:pt x="142" y="331"/>
                </a:lnTo>
                <a:lnTo>
                  <a:pt x="189" y="340"/>
                </a:lnTo>
                <a:lnTo>
                  <a:pt x="232" y="366"/>
                </a:lnTo>
                <a:lnTo>
                  <a:pt x="259" y="375"/>
                </a:lnTo>
                <a:lnTo>
                  <a:pt x="355" y="356"/>
                </a:lnTo>
                <a:lnTo>
                  <a:pt x="446" y="273"/>
                </a:lnTo>
                <a:lnTo>
                  <a:pt x="408" y="349"/>
                </a:lnTo>
                <a:lnTo>
                  <a:pt x="325" y="364"/>
                </a:lnTo>
                <a:lnTo>
                  <a:pt x="431" y="303"/>
                </a:lnTo>
                <a:lnTo>
                  <a:pt x="393" y="273"/>
                </a:lnTo>
                <a:lnTo>
                  <a:pt x="281" y="260"/>
                </a:lnTo>
                <a:lnTo>
                  <a:pt x="197" y="247"/>
                </a:lnTo>
                <a:lnTo>
                  <a:pt x="153" y="238"/>
                </a:lnTo>
                <a:lnTo>
                  <a:pt x="161" y="221"/>
                </a:lnTo>
                <a:lnTo>
                  <a:pt x="186" y="199"/>
                </a:lnTo>
                <a:lnTo>
                  <a:pt x="180" y="172"/>
                </a:lnTo>
                <a:lnTo>
                  <a:pt x="156" y="146"/>
                </a:lnTo>
                <a:lnTo>
                  <a:pt x="156" y="124"/>
                </a:lnTo>
                <a:lnTo>
                  <a:pt x="169" y="75"/>
                </a:lnTo>
                <a:lnTo>
                  <a:pt x="147" y="167"/>
                </a:lnTo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9" name="Freeform 17"/>
          <p:cNvSpPr>
            <a:spLocks/>
          </p:cNvSpPr>
          <p:nvPr/>
        </p:nvSpPr>
        <p:spPr bwMode="auto">
          <a:xfrm flipH="1">
            <a:off x="7239000" y="3159125"/>
            <a:ext cx="403225" cy="260350"/>
          </a:xfrm>
          <a:custGeom>
            <a:avLst/>
            <a:gdLst>
              <a:gd name="T0" fmla="*/ 88 w 470"/>
              <a:gd name="T1" fmla="*/ 0 h 320"/>
              <a:gd name="T2" fmla="*/ 48 w 470"/>
              <a:gd name="T3" fmla="*/ 9 h 320"/>
              <a:gd name="T4" fmla="*/ 13 w 470"/>
              <a:gd name="T5" fmla="*/ 77 h 320"/>
              <a:gd name="T6" fmla="*/ 0 w 470"/>
              <a:gd name="T7" fmla="*/ 133 h 320"/>
              <a:gd name="T8" fmla="*/ 8 w 470"/>
              <a:gd name="T9" fmla="*/ 133 h 320"/>
              <a:gd name="T10" fmla="*/ 19 w 470"/>
              <a:gd name="T11" fmla="*/ 124 h 320"/>
              <a:gd name="T12" fmla="*/ 31 w 470"/>
              <a:gd name="T13" fmla="*/ 133 h 320"/>
              <a:gd name="T14" fmla="*/ 25 w 470"/>
              <a:gd name="T15" fmla="*/ 152 h 320"/>
              <a:gd name="T16" fmla="*/ 17 w 470"/>
              <a:gd name="T17" fmla="*/ 181 h 320"/>
              <a:gd name="T18" fmla="*/ 23 w 470"/>
              <a:gd name="T19" fmla="*/ 206 h 320"/>
              <a:gd name="T20" fmla="*/ 35 w 470"/>
              <a:gd name="T21" fmla="*/ 200 h 320"/>
              <a:gd name="T22" fmla="*/ 40 w 470"/>
              <a:gd name="T23" fmla="*/ 220 h 320"/>
              <a:gd name="T24" fmla="*/ 35 w 470"/>
              <a:gd name="T25" fmla="*/ 253 h 320"/>
              <a:gd name="T26" fmla="*/ 40 w 470"/>
              <a:gd name="T27" fmla="*/ 301 h 320"/>
              <a:gd name="T28" fmla="*/ 48 w 470"/>
              <a:gd name="T29" fmla="*/ 320 h 320"/>
              <a:gd name="T30" fmla="*/ 65 w 470"/>
              <a:gd name="T31" fmla="*/ 320 h 320"/>
              <a:gd name="T32" fmla="*/ 88 w 470"/>
              <a:gd name="T33" fmla="*/ 306 h 320"/>
              <a:gd name="T34" fmla="*/ 103 w 470"/>
              <a:gd name="T35" fmla="*/ 301 h 320"/>
              <a:gd name="T36" fmla="*/ 111 w 470"/>
              <a:gd name="T37" fmla="*/ 291 h 320"/>
              <a:gd name="T38" fmla="*/ 132 w 470"/>
              <a:gd name="T39" fmla="*/ 282 h 320"/>
              <a:gd name="T40" fmla="*/ 178 w 470"/>
              <a:gd name="T41" fmla="*/ 291 h 320"/>
              <a:gd name="T42" fmla="*/ 195 w 470"/>
              <a:gd name="T43" fmla="*/ 301 h 320"/>
              <a:gd name="T44" fmla="*/ 204 w 470"/>
              <a:gd name="T45" fmla="*/ 277 h 320"/>
              <a:gd name="T46" fmla="*/ 394 w 470"/>
              <a:gd name="T47" fmla="*/ 264 h 320"/>
              <a:gd name="T48" fmla="*/ 470 w 470"/>
              <a:gd name="T49" fmla="*/ 219 h 320"/>
              <a:gd name="T50" fmla="*/ 341 w 470"/>
              <a:gd name="T51" fmla="*/ 205 h 320"/>
              <a:gd name="T52" fmla="*/ 265 w 470"/>
              <a:gd name="T53" fmla="*/ 205 h 320"/>
              <a:gd name="T54" fmla="*/ 197 w 470"/>
              <a:gd name="T55" fmla="*/ 205 h 320"/>
              <a:gd name="T56" fmla="*/ 181 w 470"/>
              <a:gd name="T57" fmla="*/ 177 h 320"/>
              <a:gd name="T58" fmla="*/ 135 w 470"/>
              <a:gd name="T59" fmla="*/ 177 h 320"/>
              <a:gd name="T60" fmla="*/ 120 w 470"/>
              <a:gd name="T61" fmla="*/ 172 h 320"/>
              <a:gd name="T62" fmla="*/ 101 w 470"/>
              <a:gd name="T63" fmla="*/ 162 h 320"/>
              <a:gd name="T64" fmla="*/ 94 w 470"/>
              <a:gd name="T65" fmla="*/ 143 h 320"/>
              <a:gd name="T66" fmla="*/ 97 w 470"/>
              <a:gd name="T67" fmla="*/ 124 h 320"/>
              <a:gd name="T68" fmla="*/ 93 w 470"/>
              <a:gd name="T69" fmla="*/ 106 h 320"/>
              <a:gd name="T70" fmla="*/ 84 w 470"/>
              <a:gd name="T71" fmla="*/ 91 h 320"/>
              <a:gd name="T72" fmla="*/ 90 w 470"/>
              <a:gd name="T73" fmla="*/ 67 h 320"/>
              <a:gd name="T74" fmla="*/ 107 w 470"/>
              <a:gd name="T75" fmla="*/ 52 h 320"/>
              <a:gd name="T76" fmla="*/ 105 w 470"/>
              <a:gd name="T77" fmla="*/ 29 h 320"/>
              <a:gd name="T78" fmla="*/ 88 w 470"/>
              <a:gd name="T79" fmla="*/ 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70" h="320">
                <a:moveTo>
                  <a:pt x="88" y="0"/>
                </a:moveTo>
                <a:lnTo>
                  <a:pt x="48" y="9"/>
                </a:lnTo>
                <a:lnTo>
                  <a:pt x="13" y="77"/>
                </a:lnTo>
                <a:lnTo>
                  <a:pt x="0" y="133"/>
                </a:lnTo>
                <a:lnTo>
                  <a:pt x="8" y="133"/>
                </a:lnTo>
                <a:lnTo>
                  <a:pt x="19" y="124"/>
                </a:lnTo>
                <a:lnTo>
                  <a:pt x="31" y="133"/>
                </a:lnTo>
                <a:lnTo>
                  <a:pt x="25" y="152"/>
                </a:lnTo>
                <a:lnTo>
                  <a:pt x="17" y="181"/>
                </a:lnTo>
                <a:lnTo>
                  <a:pt x="23" y="206"/>
                </a:lnTo>
                <a:lnTo>
                  <a:pt x="35" y="200"/>
                </a:lnTo>
                <a:lnTo>
                  <a:pt x="40" y="220"/>
                </a:lnTo>
                <a:lnTo>
                  <a:pt x="35" y="253"/>
                </a:lnTo>
                <a:lnTo>
                  <a:pt x="40" y="301"/>
                </a:lnTo>
                <a:lnTo>
                  <a:pt x="48" y="320"/>
                </a:lnTo>
                <a:lnTo>
                  <a:pt x="65" y="320"/>
                </a:lnTo>
                <a:lnTo>
                  <a:pt x="88" y="306"/>
                </a:lnTo>
                <a:lnTo>
                  <a:pt x="103" y="301"/>
                </a:lnTo>
                <a:lnTo>
                  <a:pt x="111" y="291"/>
                </a:lnTo>
                <a:lnTo>
                  <a:pt x="132" y="282"/>
                </a:lnTo>
                <a:lnTo>
                  <a:pt x="178" y="291"/>
                </a:lnTo>
                <a:lnTo>
                  <a:pt x="195" y="301"/>
                </a:lnTo>
                <a:lnTo>
                  <a:pt x="204" y="277"/>
                </a:lnTo>
                <a:lnTo>
                  <a:pt x="394" y="264"/>
                </a:lnTo>
                <a:lnTo>
                  <a:pt x="470" y="219"/>
                </a:lnTo>
                <a:lnTo>
                  <a:pt x="341" y="205"/>
                </a:lnTo>
                <a:lnTo>
                  <a:pt x="265" y="205"/>
                </a:lnTo>
                <a:lnTo>
                  <a:pt x="197" y="205"/>
                </a:lnTo>
                <a:lnTo>
                  <a:pt x="181" y="177"/>
                </a:lnTo>
                <a:lnTo>
                  <a:pt x="135" y="177"/>
                </a:lnTo>
                <a:lnTo>
                  <a:pt x="120" y="172"/>
                </a:lnTo>
                <a:lnTo>
                  <a:pt x="101" y="162"/>
                </a:lnTo>
                <a:lnTo>
                  <a:pt x="94" y="143"/>
                </a:lnTo>
                <a:lnTo>
                  <a:pt x="97" y="124"/>
                </a:lnTo>
                <a:lnTo>
                  <a:pt x="93" y="106"/>
                </a:lnTo>
                <a:lnTo>
                  <a:pt x="84" y="91"/>
                </a:lnTo>
                <a:lnTo>
                  <a:pt x="90" y="67"/>
                </a:lnTo>
                <a:lnTo>
                  <a:pt x="107" y="52"/>
                </a:lnTo>
                <a:lnTo>
                  <a:pt x="105" y="29"/>
                </a:lnTo>
                <a:lnTo>
                  <a:pt x="8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90" name="AutoShape 18"/>
          <p:cNvSpPr>
            <a:spLocks noChangeArrowheads="1"/>
          </p:cNvSpPr>
          <p:nvPr/>
        </p:nvSpPr>
        <p:spPr bwMode="auto">
          <a:xfrm>
            <a:off x="3810000" y="304800"/>
            <a:ext cx="3033713" cy="1371600"/>
          </a:xfrm>
          <a:prstGeom prst="wedgeRoundRectCallout">
            <a:avLst>
              <a:gd name="adj1" fmla="val 74907"/>
              <a:gd name="adj2" fmla="val 76273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endParaRPr lang="en-US" altLang="x-none" sz="2800" i="0"/>
          </a:p>
          <a:p>
            <a:pPr algn="ctr" eaLnBrk="0" hangingPunct="0">
              <a:spcBef>
                <a:spcPct val="0"/>
              </a:spcBef>
            </a:pPr>
            <a:r>
              <a:rPr lang="en-US" altLang="x-none" sz="2800" i="0"/>
              <a:t>Here is your card.</a:t>
            </a:r>
          </a:p>
        </p:txBody>
      </p:sp>
      <p:sp>
        <p:nvSpPr>
          <p:cNvPr id="335891" name="AutoShape 19"/>
          <p:cNvSpPr>
            <a:spLocks noChangeArrowheads="1"/>
          </p:cNvSpPr>
          <p:nvPr/>
        </p:nvSpPr>
        <p:spPr bwMode="auto">
          <a:xfrm>
            <a:off x="1828800" y="5019675"/>
            <a:ext cx="2819400" cy="1152525"/>
          </a:xfrm>
          <a:prstGeom prst="wedgeRoundRectCallout">
            <a:avLst>
              <a:gd name="adj1" fmla="val -77926"/>
              <a:gd name="adj2" fmla="val -54819"/>
              <a:gd name="adj3" fmla="val 16667"/>
            </a:avLst>
          </a:prstGeom>
          <a:solidFill>
            <a:srgbClr val="99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3600" b="1" i="0"/>
              <a:t>Wow!</a:t>
            </a:r>
          </a:p>
          <a:p>
            <a:pPr algn="ctr" eaLnBrk="0" hangingPunct="0">
              <a:spcBef>
                <a:spcPct val="0"/>
              </a:spcBef>
            </a:pPr>
            <a:endParaRPr lang="en-US" altLang="x-none" sz="3600" b="1" i="0"/>
          </a:p>
        </p:txBody>
      </p:sp>
      <p:grpSp>
        <p:nvGrpSpPr>
          <p:cNvPr id="335892" name="Group 20"/>
          <p:cNvGrpSpPr>
            <a:grpSpLocks/>
          </p:cNvGrpSpPr>
          <p:nvPr/>
        </p:nvGrpSpPr>
        <p:grpSpPr bwMode="auto">
          <a:xfrm flipH="1">
            <a:off x="457200" y="4419600"/>
            <a:ext cx="852488" cy="2136775"/>
            <a:chOff x="2308" y="1513"/>
            <a:chExt cx="1162" cy="2570"/>
          </a:xfrm>
        </p:grpSpPr>
        <p:grpSp>
          <p:nvGrpSpPr>
            <p:cNvPr id="335893" name="Group 21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35894" name="Freeform 22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5" name="Freeform 23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6" name="Freeform 24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7" name="Freeform 25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8" name="Freeform 26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9" name="Freeform 27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5900" name="Freeform 28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1" name="Freeform 29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2" name="Oval 30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5903" name="Oval 31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5904" name="Oval 32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5905" name="Oval 33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335906" name="Oval 34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algn="ctr" eaLnBrk="0" hangingPunct="0">
                <a:spcBef>
                  <a:spcPct val="0"/>
                </a:spcBef>
              </a:pPr>
              <a:endParaRPr lang="en-US" altLang="x-none" sz="2400" i="0">
                <a:latin typeface="Arial Rounded MT Bold" charset="0"/>
              </a:endParaRPr>
            </a:p>
          </p:txBody>
        </p:sp>
      </p:grpSp>
      <p:sp>
        <p:nvSpPr>
          <p:cNvPr id="335907" name="AutoShape 35"/>
          <p:cNvSpPr>
            <a:spLocks noChangeArrowheads="1"/>
          </p:cNvSpPr>
          <p:nvPr/>
        </p:nvSpPr>
        <p:spPr bwMode="auto">
          <a:xfrm>
            <a:off x="3581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08" name="AutoShape 36"/>
          <p:cNvSpPr>
            <a:spLocks noChangeArrowheads="1"/>
          </p:cNvSpPr>
          <p:nvPr/>
        </p:nvSpPr>
        <p:spPr bwMode="auto">
          <a:xfrm>
            <a:off x="3581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09" name="AutoShape 37"/>
          <p:cNvSpPr>
            <a:spLocks noChangeArrowheads="1"/>
          </p:cNvSpPr>
          <p:nvPr/>
        </p:nvSpPr>
        <p:spPr bwMode="auto">
          <a:xfrm>
            <a:off x="3581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0" name="AutoShape 38"/>
          <p:cNvSpPr>
            <a:spLocks noChangeArrowheads="1"/>
          </p:cNvSpPr>
          <p:nvPr/>
        </p:nvSpPr>
        <p:spPr bwMode="auto">
          <a:xfrm>
            <a:off x="3581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1" name="AutoShape 39"/>
          <p:cNvSpPr>
            <a:spLocks noChangeArrowheads="1"/>
          </p:cNvSpPr>
          <p:nvPr/>
        </p:nvSpPr>
        <p:spPr bwMode="auto">
          <a:xfrm>
            <a:off x="3581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2" name="AutoShape 40"/>
          <p:cNvSpPr>
            <a:spLocks noChangeArrowheads="1"/>
          </p:cNvSpPr>
          <p:nvPr/>
        </p:nvSpPr>
        <p:spPr bwMode="auto">
          <a:xfrm>
            <a:off x="3581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3" name="AutoShape 41"/>
          <p:cNvSpPr>
            <a:spLocks noChangeArrowheads="1"/>
          </p:cNvSpPr>
          <p:nvPr/>
        </p:nvSpPr>
        <p:spPr bwMode="auto">
          <a:xfrm>
            <a:off x="3581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4" name="AutoShape 42"/>
          <p:cNvSpPr>
            <a:spLocks noChangeArrowheads="1"/>
          </p:cNvSpPr>
          <p:nvPr/>
        </p:nvSpPr>
        <p:spPr bwMode="auto">
          <a:xfrm>
            <a:off x="4343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5" name="AutoShape 43"/>
          <p:cNvSpPr>
            <a:spLocks noChangeArrowheads="1"/>
          </p:cNvSpPr>
          <p:nvPr/>
        </p:nvSpPr>
        <p:spPr bwMode="auto">
          <a:xfrm>
            <a:off x="4343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6" name="AutoShape 44"/>
          <p:cNvSpPr>
            <a:spLocks noChangeArrowheads="1"/>
          </p:cNvSpPr>
          <p:nvPr/>
        </p:nvSpPr>
        <p:spPr bwMode="auto">
          <a:xfrm>
            <a:off x="4343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7" name="AutoShape 45" descr="Green marble"/>
          <p:cNvSpPr>
            <a:spLocks noChangeArrowheads="1"/>
          </p:cNvSpPr>
          <p:nvPr/>
        </p:nvSpPr>
        <p:spPr bwMode="auto">
          <a:xfrm>
            <a:off x="4343400" y="2819400"/>
            <a:ext cx="533400" cy="1066800"/>
          </a:xfrm>
          <a:prstGeom prst="roundRect">
            <a:avLst>
              <a:gd name="adj" fmla="val 16667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8" name="AutoShape 46"/>
          <p:cNvSpPr>
            <a:spLocks noChangeArrowheads="1"/>
          </p:cNvSpPr>
          <p:nvPr/>
        </p:nvSpPr>
        <p:spPr bwMode="auto">
          <a:xfrm>
            <a:off x="4343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19" name="AutoShape 47"/>
          <p:cNvSpPr>
            <a:spLocks noChangeArrowheads="1"/>
          </p:cNvSpPr>
          <p:nvPr/>
        </p:nvSpPr>
        <p:spPr bwMode="auto">
          <a:xfrm>
            <a:off x="4343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0" name="AutoShape 48"/>
          <p:cNvSpPr>
            <a:spLocks noChangeArrowheads="1"/>
          </p:cNvSpPr>
          <p:nvPr/>
        </p:nvSpPr>
        <p:spPr bwMode="auto">
          <a:xfrm>
            <a:off x="4343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1" name="AutoShape 49"/>
          <p:cNvSpPr>
            <a:spLocks noChangeArrowheads="1"/>
          </p:cNvSpPr>
          <p:nvPr/>
        </p:nvSpPr>
        <p:spPr bwMode="auto">
          <a:xfrm>
            <a:off x="5105400" y="2133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2" name="AutoShape 50"/>
          <p:cNvSpPr>
            <a:spLocks noChangeArrowheads="1"/>
          </p:cNvSpPr>
          <p:nvPr/>
        </p:nvSpPr>
        <p:spPr bwMode="auto">
          <a:xfrm>
            <a:off x="5105400" y="2362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3" name="AutoShape 51"/>
          <p:cNvSpPr>
            <a:spLocks noChangeArrowheads="1"/>
          </p:cNvSpPr>
          <p:nvPr/>
        </p:nvSpPr>
        <p:spPr bwMode="auto">
          <a:xfrm>
            <a:off x="5105400" y="25908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4" name="AutoShape 52"/>
          <p:cNvSpPr>
            <a:spLocks noChangeArrowheads="1"/>
          </p:cNvSpPr>
          <p:nvPr/>
        </p:nvSpPr>
        <p:spPr bwMode="auto">
          <a:xfrm>
            <a:off x="5105400" y="2819400"/>
            <a:ext cx="533400" cy="1066800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5" name="AutoShape 53"/>
          <p:cNvSpPr>
            <a:spLocks noChangeArrowheads="1"/>
          </p:cNvSpPr>
          <p:nvPr/>
        </p:nvSpPr>
        <p:spPr bwMode="auto">
          <a:xfrm>
            <a:off x="5105400" y="30480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6" name="AutoShape 54"/>
          <p:cNvSpPr>
            <a:spLocks noChangeArrowheads="1"/>
          </p:cNvSpPr>
          <p:nvPr/>
        </p:nvSpPr>
        <p:spPr bwMode="auto">
          <a:xfrm>
            <a:off x="5105400" y="32766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7" name="AutoShape 55"/>
          <p:cNvSpPr>
            <a:spLocks noChangeArrowheads="1"/>
          </p:cNvSpPr>
          <p:nvPr/>
        </p:nvSpPr>
        <p:spPr bwMode="auto">
          <a:xfrm>
            <a:off x="5105400" y="3505200"/>
            <a:ext cx="533400" cy="1066800"/>
          </a:xfrm>
          <a:prstGeom prst="roundRect">
            <a:avLst>
              <a:gd name="adj" fmla="val 16667"/>
            </a:avLst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5928" name="Freeform 56"/>
          <p:cNvSpPr>
            <a:spLocks/>
          </p:cNvSpPr>
          <p:nvPr/>
        </p:nvSpPr>
        <p:spPr bwMode="auto">
          <a:xfrm>
            <a:off x="4572000" y="2178050"/>
            <a:ext cx="3192463" cy="793750"/>
          </a:xfrm>
          <a:custGeom>
            <a:avLst/>
            <a:gdLst>
              <a:gd name="T0" fmla="*/ 151 w 362"/>
              <a:gd name="T1" fmla="*/ 35 h 499"/>
              <a:gd name="T2" fmla="*/ 221 w 362"/>
              <a:gd name="T3" fmla="*/ 0 h 499"/>
              <a:gd name="T4" fmla="*/ 281 w 362"/>
              <a:gd name="T5" fmla="*/ 0 h 499"/>
              <a:gd name="T6" fmla="*/ 344 w 362"/>
              <a:gd name="T7" fmla="*/ 14 h 499"/>
              <a:gd name="T8" fmla="*/ 362 w 362"/>
              <a:gd name="T9" fmla="*/ 35 h 499"/>
              <a:gd name="T10" fmla="*/ 351 w 362"/>
              <a:gd name="T11" fmla="*/ 59 h 499"/>
              <a:gd name="T12" fmla="*/ 334 w 362"/>
              <a:gd name="T13" fmla="*/ 91 h 499"/>
              <a:gd name="T14" fmla="*/ 302 w 362"/>
              <a:gd name="T15" fmla="*/ 87 h 499"/>
              <a:gd name="T16" fmla="*/ 274 w 362"/>
              <a:gd name="T17" fmla="*/ 77 h 499"/>
              <a:gd name="T18" fmla="*/ 253 w 362"/>
              <a:gd name="T19" fmla="*/ 63 h 499"/>
              <a:gd name="T20" fmla="*/ 232 w 362"/>
              <a:gd name="T21" fmla="*/ 59 h 499"/>
              <a:gd name="T22" fmla="*/ 193 w 362"/>
              <a:gd name="T23" fmla="*/ 70 h 499"/>
              <a:gd name="T24" fmla="*/ 137 w 362"/>
              <a:gd name="T25" fmla="*/ 94 h 499"/>
              <a:gd name="T26" fmla="*/ 91 w 362"/>
              <a:gd name="T27" fmla="*/ 136 h 499"/>
              <a:gd name="T28" fmla="*/ 70 w 362"/>
              <a:gd name="T29" fmla="*/ 164 h 499"/>
              <a:gd name="T30" fmla="*/ 60 w 362"/>
              <a:gd name="T31" fmla="*/ 185 h 499"/>
              <a:gd name="T32" fmla="*/ 60 w 362"/>
              <a:gd name="T33" fmla="*/ 202 h 499"/>
              <a:gd name="T34" fmla="*/ 74 w 362"/>
              <a:gd name="T35" fmla="*/ 220 h 499"/>
              <a:gd name="T36" fmla="*/ 116 w 362"/>
              <a:gd name="T37" fmla="*/ 248 h 499"/>
              <a:gd name="T38" fmla="*/ 155 w 362"/>
              <a:gd name="T39" fmla="*/ 286 h 499"/>
              <a:gd name="T40" fmla="*/ 179 w 362"/>
              <a:gd name="T41" fmla="*/ 325 h 499"/>
              <a:gd name="T42" fmla="*/ 193 w 362"/>
              <a:gd name="T43" fmla="*/ 352 h 499"/>
              <a:gd name="T44" fmla="*/ 186 w 362"/>
              <a:gd name="T45" fmla="*/ 370 h 499"/>
              <a:gd name="T46" fmla="*/ 169 w 362"/>
              <a:gd name="T47" fmla="*/ 387 h 499"/>
              <a:gd name="T48" fmla="*/ 134 w 362"/>
              <a:gd name="T49" fmla="*/ 398 h 499"/>
              <a:gd name="T50" fmla="*/ 95 w 362"/>
              <a:gd name="T51" fmla="*/ 412 h 499"/>
              <a:gd name="T52" fmla="*/ 77 w 362"/>
              <a:gd name="T53" fmla="*/ 433 h 499"/>
              <a:gd name="T54" fmla="*/ 81 w 362"/>
              <a:gd name="T55" fmla="*/ 468 h 499"/>
              <a:gd name="T56" fmla="*/ 53 w 362"/>
              <a:gd name="T57" fmla="*/ 499 h 499"/>
              <a:gd name="T58" fmla="*/ 39 w 362"/>
              <a:gd name="T59" fmla="*/ 489 h 499"/>
              <a:gd name="T60" fmla="*/ 42 w 362"/>
              <a:gd name="T61" fmla="*/ 429 h 499"/>
              <a:gd name="T62" fmla="*/ 67 w 362"/>
              <a:gd name="T63" fmla="*/ 398 h 499"/>
              <a:gd name="T64" fmla="*/ 102 w 362"/>
              <a:gd name="T65" fmla="*/ 373 h 499"/>
              <a:gd name="T66" fmla="*/ 137 w 362"/>
              <a:gd name="T67" fmla="*/ 359 h 499"/>
              <a:gd name="T68" fmla="*/ 155 w 362"/>
              <a:gd name="T69" fmla="*/ 352 h 499"/>
              <a:gd name="T70" fmla="*/ 158 w 362"/>
              <a:gd name="T71" fmla="*/ 342 h 499"/>
              <a:gd name="T72" fmla="*/ 148 w 362"/>
              <a:gd name="T73" fmla="*/ 325 h 499"/>
              <a:gd name="T74" fmla="*/ 112 w 362"/>
              <a:gd name="T75" fmla="*/ 290 h 499"/>
              <a:gd name="T76" fmla="*/ 70 w 362"/>
              <a:gd name="T77" fmla="*/ 262 h 499"/>
              <a:gd name="T78" fmla="*/ 35 w 362"/>
              <a:gd name="T79" fmla="*/ 241 h 499"/>
              <a:gd name="T80" fmla="*/ 7 w 362"/>
              <a:gd name="T81" fmla="*/ 220 h 499"/>
              <a:gd name="T82" fmla="*/ 0 w 362"/>
              <a:gd name="T83" fmla="*/ 195 h 499"/>
              <a:gd name="T84" fmla="*/ 18 w 362"/>
              <a:gd name="T85" fmla="*/ 157 h 499"/>
              <a:gd name="T86" fmla="*/ 56 w 362"/>
              <a:gd name="T87" fmla="*/ 108 h 499"/>
              <a:gd name="T88" fmla="*/ 95 w 362"/>
              <a:gd name="T89" fmla="*/ 70 h 499"/>
              <a:gd name="T90" fmla="*/ 123 w 362"/>
              <a:gd name="T91" fmla="*/ 52 h 499"/>
              <a:gd name="T92" fmla="*/ 151 w 362"/>
              <a:gd name="T93" fmla="*/ 35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2" h="499">
                <a:moveTo>
                  <a:pt x="151" y="35"/>
                </a:moveTo>
                <a:lnTo>
                  <a:pt x="221" y="0"/>
                </a:lnTo>
                <a:lnTo>
                  <a:pt x="281" y="0"/>
                </a:lnTo>
                <a:lnTo>
                  <a:pt x="344" y="14"/>
                </a:lnTo>
                <a:lnTo>
                  <a:pt x="362" y="35"/>
                </a:lnTo>
                <a:lnTo>
                  <a:pt x="351" y="59"/>
                </a:lnTo>
                <a:lnTo>
                  <a:pt x="334" y="91"/>
                </a:lnTo>
                <a:lnTo>
                  <a:pt x="302" y="87"/>
                </a:lnTo>
                <a:lnTo>
                  <a:pt x="274" y="77"/>
                </a:lnTo>
                <a:lnTo>
                  <a:pt x="253" y="63"/>
                </a:lnTo>
                <a:lnTo>
                  <a:pt x="232" y="59"/>
                </a:lnTo>
                <a:lnTo>
                  <a:pt x="193" y="70"/>
                </a:lnTo>
                <a:lnTo>
                  <a:pt x="137" y="94"/>
                </a:lnTo>
                <a:lnTo>
                  <a:pt x="91" y="136"/>
                </a:lnTo>
                <a:lnTo>
                  <a:pt x="70" y="164"/>
                </a:lnTo>
                <a:lnTo>
                  <a:pt x="60" y="185"/>
                </a:lnTo>
                <a:lnTo>
                  <a:pt x="60" y="202"/>
                </a:lnTo>
                <a:lnTo>
                  <a:pt x="74" y="220"/>
                </a:lnTo>
                <a:lnTo>
                  <a:pt x="116" y="248"/>
                </a:lnTo>
                <a:lnTo>
                  <a:pt x="155" y="286"/>
                </a:lnTo>
                <a:lnTo>
                  <a:pt x="179" y="325"/>
                </a:lnTo>
                <a:lnTo>
                  <a:pt x="193" y="352"/>
                </a:lnTo>
                <a:lnTo>
                  <a:pt x="186" y="370"/>
                </a:lnTo>
                <a:lnTo>
                  <a:pt x="169" y="387"/>
                </a:lnTo>
                <a:lnTo>
                  <a:pt x="134" y="398"/>
                </a:lnTo>
                <a:lnTo>
                  <a:pt x="95" y="412"/>
                </a:lnTo>
                <a:lnTo>
                  <a:pt x="77" y="433"/>
                </a:lnTo>
                <a:lnTo>
                  <a:pt x="81" y="468"/>
                </a:lnTo>
                <a:lnTo>
                  <a:pt x="53" y="499"/>
                </a:lnTo>
                <a:lnTo>
                  <a:pt x="39" y="489"/>
                </a:lnTo>
                <a:lnTo>
                  <a:pt x="42" y="429"/>
                </a:lnTo>
                <a:lnTo>
                  <a:pt x="67" y="398"/>
                </a:lnTo>
                <a:lnTo>
                  <a:pt x="102" y="373"/>
                </a:lnTo>
                <a:lnTo>
                  <a:pt x="137" y="359"/>
                </a:lnTo>
                <a:lnTo>
                  <a:pt x="155" y="352"/>
                </a:lnTo>
                <a:lnTo>
                  <a:pt x="158" y="342"/>
                </a:lnTo>
                <a:lnTo>
                  <a:pt x="148" y="325"/>
                </a:lnTo>
                <a:lnTo>
                  <a:pt x="112" y="290"/>
                </a:lnTo>
                <a:lnTo>
                  <a:pt x="70" y="262"/>
                </a:lnTo>
                <a:lnTo>
                  <a:pt x="35" y="241"/>
                </a:lnTo>
                <a:lnTo>
                  <a:pt x="7" y="220"/>
                </a:lnTo>
                <a:lnTo>
                  <a:pt x="0" y="195"/>
                </a:lnTo>
                <a:lnTo>
                  <a:pt x="18" y="157"/>
                </a:lnTo>
                <a:lnTo>
                  <a:pt x="56" y="108"/>
                </a:lnTo>
                <a:lnTo>
                  <a:pt x="95" y="70"/>
                </a:lnTo>
                <a:lnTo>
                  <a:pt x="123" y="52"/>
                </a:lnTo>
                <a:lnTo>
                  <a:pt x="151" y="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The “Partitioning” Problem</a:t>
            </a:r>
            <a:br>
              <a:rPr lang="en-US" altLang="x-none"/>
            </a:br>
            <a:r>
              <a:rPr lang="en-US" altLang="x-none" sz="2400"/>
              <a:t>(used in quicksort)</a:t>
            </a:r>
            <a:endParaRPr lang="en-CA" altLang="x-none" sz="2400"/>
          </a:p>
        </p:txBody>
      </p:sp>
      <p:sp>
        <p:nvSpPr>
          <p:cNvPr id="342019" name="Freeform 3"/>
          <p:cNvSpPr>
            <a:spLocks/>
          </p:cNvSpPr>
          <p:nvPr/>
        </p:nvSpPr>
        <p:spPr bwMode="auto">
          <a:xfrm>
            <a:off x="1284288" y="2784475"/>
            <a:ext cx="6575425" cy="1441450"/>
          </a:xfrm>
          <a:custGeom>
            <a:avLst/>
            <a:gdLst>
              <a:gd name="T0" fmla="*/ 0 w 4142"/>
              <a:gd name="T1" fmla="*/ 194 h 908"/>
              <a:gd name="T2" fmla="*/ 71 w 4142"/>
              <a:gd name="T3" fmla="*/ 285 h 908"/>
              <a:gd name="T4" fmla="*/ 214 w 4142"/>
              <a:gd name="T5" fmla="*/ 525 h 908"/>
              <a:gd name="T6" fmla="*/ 705 w 4142"/>
              <a:gd name="T7" fmla="*/ 764 h 908"/>
              <a:gd name="T8" fmla="*/ 1249 w 4142"/>
              <a:gd name="T9" fmla="*/ 880 h 908"/>
              <a:gd name="T10" fmla="*/ 2822 w 4142"/>
              <a:gd name="T11" fmla="*/ 803 h 908"/>
              <a:gd name="T12" fmla="*/ 3074 w 4142"/>
              <a:gd name="T13" fmla="*/ 706 h 908"/>
              <a:gd name="T14" fmla="*/ 3217 w 4142"/>
              <a:gd name="T15" fmla="*/ 628 h 908"/>
              <a:gd name="T16" fmla="*/ 3372 w 4142"/>
              <a:gd name="T17" fmla="*/ 563 h 908"/>
              <a:gd name="T18" fmla="*/ 3469 w 4142"/>
              <a:gd name="T19" fmla="*/ 505 h 908"/>
              <a:gd name="T20" fmla="*/ 3780 w 4142"/>
              <a:gd name="T21" fmla="*/ 253 h 908"/>
              <a:gd name="T22" fmla="*/ 3941 w 4142"/>
              <a:gd name="T23" fmla="*/ 149 h 908"/>
              <a:gd name="T24" fmla="*/ 4110 w 4142"/>
              <a:gd name="T25" fmla="*/ 39 h 908"/>
              <a:gd name="T26" fmla="*/ 4142 w 4142"/>
              <a:gd name="T27" fmla="*/ 0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2020" name="Line 4"/>
          <p:cNvSpPr>
            <a:spLocks noChangeShapeType="1"/>
          </p:cNvSpPr>
          <p:nvPr/>
        </p:nvSpPr>
        <p:spPr bwMode="auto">
          <a:xfrm>
            <a:off x="2139950" y="4008438"/>
            <a:ext cx="3429000" cy="7620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42021" name="Group 5"/>
          <p:cNvGrpSpPr>
            <a:grpSpLocks/>
          </p:cNvGrpSpPr>
          <p:nvPr/>
        </p:nvGrpSpPr>
        <p:grpSpPr bwMode="auto">
          <a:xfrm>
            <a:off x="187325" y="2789238"/>
            <a:ext cx="2946400" cy="2151062"/>
            <a:chOff x="118" y="2928"/>
            <a:chExt cx="1856" cy="1355"/>
          </a:xfrm>
        </p:grpSpPr>
        <p:sp>
          <p:nvSpPr>
            <p:cNvPr id="342022" name="Freeform 6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23" name="Text Box 7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42024" name="Text Box 8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42025" name="Text Box 9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42026" name="Text Box 10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42027" name="Text Box 11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42028" name="Text Box 12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342029" name="Text Box 13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42030" name="Text Box 14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42031" name="Text Box 15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42032" name="Rectangle 16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sp>
        <p:nvSpPr>
          <p:cNvPr id="342033" name="Text Box 17"/>
          <p:cNvSpPr txBox="1">
            <a:spLocks noChangeArrowheads="1"/>
          </p:cNvSpPr>
          <p:nvPr/>
        </p:nvSpPr>
        <p:spPr bwMode="auto">
          <a:xfrm>
            <a:off x="130175" y="28114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grpSp>
        <p:nvGrpSpPr>
          <p:cNvPr id="342034" name="Group 18"/>
          <p:cNvGrpSpPr>
            <a:grpSpLocks/>
          </p:cNvGrpSpPr>
          <p:nvPr/>
        </p:nvGrpSpPr>
        <p:grpSpPr bwMode="auto">
          <a:xfrm>
            <a:off x="4835525" y="3170238"/>
            <a:ext cx="1703388" cy="1236662"/>
            <a:chOff x="3124" y="3297"/>
            <a:chExt cx="1073" cy="779"/>
          </a:xfrm>
        </p:grpSpPr>
        <p:sp>
          <p:nvSpPr>
            <p:cNvPr id="342035" name="Freeform 19"/>
            <p:cNvSpPr>
              <a:spLocks/>
            </p:cNvSpPr>
            <p:nvPr/>
          </p:nvSpPr>
          <p:spPr bwMode="auto">
            <a:xfrm>
              <a:off x="3124" y="3297"/>
              <a:ext cx="1073" cy="779"/>
            </a:xfrm>
            <a:custGeom>
              <a:avLst/>
              <a:gdLst>
                <a:gd name="T0" fmla="*/ 317 w 1073"/>
                <a:gd name="T1" fmla="*/ 64 h 779"/>
                <a:gd name="T2" fmla="*/ 48 w 1073"/>
                <a:gd name="T3" fmla="*/ 246 h 779"/>
                <a:gd name="T4" fmla="*/ 26 w 1073"/>
                <a:gd name="T5" fmla="*/ 531 h 779"/>
                <a:gd name="T6" fmla="*/ 150 w 1073"/>
                <a:gd name="T7" fmla="*/ 669 h 779"/>
                <a:gd name="T8" fmla="*/ 529 w 1073"/>
                <a:gd name="T9" fmla="*/ 750 h 779"/>
                <a:gd name="T10" fmla="*/ 1048 w 1073"/>
                <a:gd name="T11" fmla="*/ 495 h 779"/>
                <a:gd name="T12" fmla="*/ 682 w 1073"/>
                <a:gd name="T13" fmla="*/ 72 h 779"/>
                <a:gd name="T14" fmla="*/ 317 w 1073"/>
                <a:gd name="T15" fmla="*/ 6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3" h="779">
                  <a:moveTo>
                    <a:pt x="317" y="64"/>
                  </a:moveTo>
                  <a:cubicBezTo>
                    <a:pt x="211" y="93"/>
                    <a:pt x="96" y="168"/>
                    <a:pt x="48" y="246"/>
                  </a:cubicBezTo>
                  <a:cubicBezTo>
                    <a:pt x="0" y="324"/>
                    <a:pt x="9" y="461"/>
                    <a:pt x="26" y="531"/>
                  </a:cubicBezTo>
                  <a:cubicBezTo>
                    <a:pt x="43" y="601"/>
                    <a:pt x="66" y="633"/>
                    <a:pt x="150" y="669"/>
                  </a:cubicBezTo>
                  <a:cubicBezTo>
                    <a:pt x="234" y="705"/>
                    <a:pt x="380" y="779"/>
                    <a:pt x="529" y="750"/>
                  </a:cubicBezTo>
                  <a:cubicBezTo>
                    <a:pt x="678" y="721"/>
                    <a:pt x="1023" y="608"/>
                    <a:pt x="1048" y="495"/>
                  </a:cubicBezTo>
                  <a:cubicBezTo>
                    <a:pt x="1073" y="382"/>
                    <a:pt x="804" y="144"/>
                    <a:pt x="682" y="72"/>
                  </a:cubicBezTo>
                  <a:cubicBezTo>
                    <a:pt x="560" y="0"/>
                    <a:pt x="423" y="35"/>
                    <a:pt x="317" y="64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36" name="Text Box 20"/>
            <p:cNvSpPr txBox="1">
              <a:spLocks noChangeArrowheads="1"/>
            </p:cNvSpPr>
            <p:nvPr/>
          </p:nvSpPr>
          <p:spPr bwMode="auto">
            <a:xfrm>
              <a:off x="349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42037" name="Text Box 21"/>
            <p:cNvSpPr txBox="1">
              <a:spLocks noChangeArrowheads="1"/>
            </p:cNvSpPr>
            <p:nvPr/>
          </p:nvSpPr>
          <p:spPr bwMode="auto">
            <a:xfrm>
              <a:off x="3374" y="373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42038" name="Text Box 22"/>
            <p:cNvSpPr txBox="1">
              <a:spLocks noChangeArrowheads="1"/>
            </p:cNvSpPr>
            <p:nvPr/>
          </p:nvSpPr>
          <p:spPr bwMode="auto">
            <a:xfrm>
              <a:off x="354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42039" name="Text Box 23"/>
            <p:cNvSpPr txBox="1">
              <a:spLocks noChangeArrowheads="1"/>
            </p:cNvSpPr>
            <p:nvPr/>
          </p:nvSpPr>
          <p:spPr bwMode="auto">
            <a:xfrm>
              <a:off x="377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42040" name="Rectangle 24"/>
            <p:cNvSpPr>
              <a:spLocks noChangeArrowheads="1"/>
            </p:cNvSpPr>
            <p:nvPr/>
          </p:nvSpPr>
          <p:spPr bwMode="auto">
            <a:xfrm>
              <a:off x="3168" y="3634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342041" name="Group 25"/>
          <p:cNvGrpSpPr>
            <a:grpSpLocks/>
          </p:cNvGrpSpPr>
          <p:nvPr/>
        </p:nvGrpSpPr>
        <p:grpSpPr bwMode="auto">
          <a:xfrm>
            <a:off x="7529513" y="3017838"/>
            <a:ext cx="1614487" cy="1479550"/>
            <a:chOff x="4503" y="3100"/>
            <a:chExt cx="1017" cy="932"/>
          </a:xfrm>
        </p:grpSpPr>
        <p:sp>
          <p:nvSpPr>
            <p:cNvPr id="342042" name="Freeform 26"/>
            <p:cNvSpPr>
              <a:spLocks/>
            </p:cNvSpPr>
            <p:nvPr/>
          </p:nvSpPr>
          <p:spPr bwMode="auto">
            <a:xfrm>
              <a:off x="4503" y="3100"/>
              <a:ext cx="1017" cy="932"/>
            </a:xfrm>
            <a:custGeom>
              <a:avLst/>
              <a:gdLst>
                <a:gd name="T0" fmla="*/ 91 w 1017"/>
                <a:gd name="T1" fmla="*/ 138 h 932"/>
                <a:gd name="T2" fmla="*/ 18 w 1017"/>
                <a:gd name="T3" fmla="*/ 443 h 932"/>
                <a:gd name="T4" fmla="*/ 197 w 1017"/>
                <a:gd name="T5" fmla="*/ 611 h 932"/>
                <a:gd name="T6" fmla="*/ 416 w 1017"/>
                <a:gd name="T7" fmla="*/ 841 h 932"/>
                <a:gd name="T8" fmla="*/ 673 w 1017"/>
                <a:gd name="T9" fmla="*/ 886 h 932"/>
                <a:gd name="T10" fmla="*/ 985 w 1017"/>
                <a:gd name="T11" fmla="*/ 567 h 932"/>
                <a:gd name="T12" fmla="*/ 484 w 1017"/>
                <a:gd name="T13" fmla="*/ 72 h 932"/>
                <a:gd name="T14" fmla="*/ 91 w 1017"/>
                <a:gd name="T15" fmla="*/ 138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7" h="932">
                  <a:moveTo>
                    <a:pt x="91" y="138"/>
                  </a:moveTo>
                  <a:cubicBezTo>
                    <a:pt x="14" y="213"/>
                    <a:pt x="0" y="364"/>
                    <a:pt x="18" y="443"/>
                  </a:cubicBezTo>
                  <a:cubicBezTo>
                    <a:pt x="36" y="522"/>
                    <a:pt x="131" y="545"/>
                    <a:pt x="197" y="611"/>
                  </a:cubicBezTo>
                  <a:cubicBezTo>
                    <a:pt x="263" y="677"/>
                    <a:pt x="337" y="795"/>
                    <a:pt x="416" y="841"/>
                  </a:cubicBezTo>
                  <a:cubicBezTo>
                    <a:pt x="496" y="887"/>
                    <a:pt x="578" y="932"/>
                    <a:pt x="673" y="886"/>
                  </a:cubicBezTo>
                  <a:cubicBezTo>
                    <a:pt x="767" y="840"/>
                    <a:pt x="1017" y="703"/>
                    <a:pt x="985" y="567"/>
                  </a:cubicBezTo>
                  <a:cubicBezTo>
                    <a:pt x="953" y="431"/>
                    <a:pt x="633" y="144"/>
                    <a:pt x="484" y="72"/>
                  </a:cubicBezTo>
                  <a:cubicBezTo>
                    <a:pt x="335" y="0"/>
                    <a:pt x="173" y="124"/>
                    <a:pt x="91" y="13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43" name="Text Box 27"/>
            <p:cNvSpPr txBox="1">
              <a:spLocks noChangeArrowheads="1"/>
            </p:cNvSpPr>
            <p:nvPr/>
          </p:nvSpPr>
          <p:spPr bwMode="auto">
            <a:xfrm>
              <a:off x="4544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42044" name="Text Box 28"/>
            <p:cNvSpPr txBox="1">
              <a:spLocks noChangeArrowheads="1"/>
            </p:cNvSpPr>
            <p:nvPr/>
          </p:nvSpPr>
          <p:spPr bwMode="auto">
            <a:xfrm>
              <a:off x="5040" y="3312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42045" name="Text Box 29"/>
            <p:cNvSpPr txBox="1">
              <a:spLocks noChangeArrowheads="1"/>
            </p:cNvSpPr>
            <p:nvPr/>
          </p:nvSpPr>
          <p:spPr bwMode="auto">
            <a:xfrm>
              <a:off x="4656" y="3504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42046" name="Text Box 30"/>
            <p:cNvSpPr txBox="1">
              <a:spLocks noChangeArrowheads="1"/>
            </p:cNvSpPr>
            <p:nvPr/>
          </p:nvSpPr>
          <p:spPr bwMode="auto">
            <a:xfrm>
              <a:off x="5088" y="365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</p:grpSp>
      <p:sp>
        <p:nvSpPr>
          <p:cNvPr id="342047" name="Text Box 31"/>
          <p:cNvSpPr txBox="1">
            <a:spLocks noChangeArrowheads="1"/>
          </p:cNvSpPr>
          <p:nvPr/>
        </p:nvSpPr>
        <p:spPr bwMode="auto">
          <a:xfrm>
            <a:off x="6592888" y="3635375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52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2048" name="Text Box 32"/>
          <p:cNvSpPr txBox="1">
            <a:spLocks noChangeArrowheads="1"/>
          </p:cNvSpPr>
          <p:nvPr/>
        </p:nvSpPr>
        <p:spPr bwMode="auto">
          <a:xfrm>
            <a:off x="76200" y="2133600"/>
            <a:ext cx="11541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Input:</a:t>
            </a:r>
            <a:endParaRPr lang="en-CA" altLang="x-none" sz="3200" i="0"/>
          </a:p>
        </p:txBody>
      </p:sp>
      <p:sp>
        <p:nvSpPr>
          <p:cNvPr id="342049" name="Text Box 33"/>
          <p:cNvSpPr txBox="1">
            <a:spLocks noChangeArrowheads="1"/>
          </p:cNvSpPr>
          <p:nvPr/>
        </p:nvSpPr>
        <p:spPr bwMode="auto">
          <a:xfrm>
            <a:off x="4708525" y="2286000"/>
            <a:ext cx="14255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Output:</a:t>
            </a:r>
            <a:endParaRPr lang="en-CA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705539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705540" name="Rectangle 4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705541" name="Rectangle 5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sp>
        <p:nvSpPr>
          <p:cNvPr id="705542" name="Rectangle 6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>
              <a:lnSpc>
                <a:spcPct val="65000"/>
              </a:lnSpc>
            </a:pPr>
            <a:r>
              <a:rPr lang="en-US" altLang="x-none" sz="3200" i="0"/>
              <a:t/>
            </a:r>
            <a:br>
              <a:rPr lang="en-US" altLang="x-none" sz="3200" i="0"/>
            </a:br>
            <a:r>
              <a:rPr lang="en-US" altLang="x-none" sz="1400" i="0"/>
              <a:t>vs</a:t>
            </a:r>
            <a:br>
              <a:rPr lang="en-US" altLang="x-none" sz="1400" i="0"/>
            </a:br>
            <a:r>
              <a:rPr lang="en-US" altLang="x-none" sz="3200" i="0"/>
              <a:t>A Sequence of Assertions</a:t>
            </a:r>
            <a:endParaRPr lang="en-CA" altLang="x-none" sz="3200" i="0"/>
          </a:p>
        </p:txBody>
      </p:sp>
      <p:sp>
        <p:nvSpPr>
          <p:cNvPr id="705543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grpSp>
        <p:nvGrpSpPr>
          <p:cNvPr id="705563" name="Group 27"/>
          <p:cNvGrpSpPr>
            <a:grpSpLocks/>
          </p:cNvGrpSpPr>
          <p:nvPr/>
        </p:nvGrpSpPr>
        <p:grpSpPr bwMode="auto">
          <a:xfrm>
            <a:off x="228600" y="973138"/>
            <a:ext cx="5867400" cy="5792787"/>
            <a:chOff x="144" y="613"/>
            <a:chExt cx="3696" cy="3649"/>
          </a:xfrm>
        </p:grpSpPr>
        <p:sp>
          <p:nvSpPr>
            <p:cNvPr id="705564" name="Rectangle 28"/>
            <p:cNvSpPr>
              <a:spLocks noChangeArrowheads="1"/>
            </p:cNvSpPr>
            <p:nvPr/>
          </p:nvSpPr>
          <p:spPr bwMode="auto">
            <a:xfrm>
              <a:off x="144" y="613"/>
              <a:ext cx="105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chemeClr val="bg2"/>
                  </a:solidFill>
                </a:rPr>
                <a:t>Max( a,b,c )</a:t>
              </a:r>
            </a:p>
          </p:txBody>
        </p:sp>
        <p:sp>
          <p:nvSpPr>
            <p:cNvPr id="705565" name="Rectangle 29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705566" name="Rectangle 30"/>
            <p:cNvSpPr>
              <a:spLocks noChangeArrowheads="1"/>
            </p:cNvSpPr>
            <p:nvPr/>
          </p:nvSpPr>
          <p:spPr bwMode="auto">
            <a:xfrm>
              <a:off x="468" y="1604"/>
              <a:ext cx="2880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chemeClr val="bg2"/>
                  </a:solidFill>
                </a:rPr>
                <a:t>if(  b&gt;m )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CA" altLang="x-none" sz="2400" i="0">
                  <a:solidFill>
                    <a:schemeClr val="bg2"/>
                  </a:solidFill>
                </a:rPr>
                <a:t>      m = b</a:t>
              </a:r>
              <a:br>
                <a:rPr lang="en-CA" altLang="x-none" sz="2400" i="0">
                  <a:solidFill>
                    <a:schemeClr val="bg2"/>
                  </a:solidFill>
                </a:rPr>
              </a:br>
              <a:r>
                <a:rPr lang="en-US" altLang="x-none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705567" name="Rectangle 31"/>
            <p:cNvSpPr>
              <a:spLocks noChangeArrowheads="1"/>
            </p:cNvSpPr>
            <p:nvPr/>
          </p:nvSpPr>
          <p:spPr bwMode="auto">
            <a:xfrm>
              <a:off x="432" y="1350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rgbClr val="33CC33"/>
                  </a:solidFill>
                </a:rPr>
                <a:t>“assert: m is max in {a}”</a:t>
              </a:r>
            </a:p>
          </p:txBody>
        </p:sp>
        <p:sp>
          <p:nvSpPr>
            <p:cNvPr id="705568" name="Rectangle 32"/>
            <p:cNvSpPr>
              <a:spLocks noChangeArrowheads="1"/>
            </p:cNvSpPr>
            <p:nvPr/>
          </p:nvSpPr>
          <p:spPr bwMode="auto">
            <a:xfrm>
              <a:off x="468" y="109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400" i="0">
                  <a:solidFill>
                    <a:schemeClr val="bg2"/>
                  </a:solidFill>
                </a:rPr>
                <a:t>m = a</a:t>
              </a:r>
              <a:r>
                <a:rPr lang="en-CA" altLang="x-none" sz="2400">
                  <a:solidFill>
                    <a:schemeClr val="bg2"/>
                  </a:solidFill>
                </a:rPr>
                <a:t> </a:t>
              </a:r>
              <a:endParaRPr lang="en-US" altLang="x-none" sz="2400">
                <a:solidFill>
                  <a:schemeClr val="bg2"/>
                </a:solidFill>
              </a:endParaRPr>
            </a:p>
          </p:txBody>
        </p:sp>
        <p:sp>
          <p:nvSpPr>
            <p:cNvPr id="705569" name="Rectangle 33"/>
            <p:cNvSpPr>
              <a:spLocks noChangeArrowheads="1"/>
            </p:cNvSpPr>
            <p:nvPr/>
          </p:nvSpPr>
          <p:spPr bwMode="auto">
            <a:xfrm>
              <a:off x="493" y="3455"/>
              <a:ext cx="85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CA" altLang="x-none" sz="2400" i="0">
                  <a:solidFill>
                    <a:schemeClr val="bg2"/>
                  </a:solidFill>
                </a:rPr>
                <a:t>return(m)</a:t>
              </a:r>
              <a:endParaRPr lang="en-US" altLang="x-none" sz="2400" i="0">
                <a:solidFill>
                  <a:schemeClr val="bg2"/>
                </a:solidFill>
              </a:endParaRPr>
            </a:p>
          </p:txBody>
        </p:sp>
        <p:sp>
          <p:nvSpPr>
            <p:cNvPr id="705570" name="Rectangle 3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grpSp>
        <p:nvGrpSpPr>
          <p:cNvPr id="705592" name="Group 56"/>
          <p:cNvGrpSpPr>
            <a:grpSpLocks/>
          </p:cNvGrpSpPr>
          <p:nvPr/>
        </p:nvGrpSpPr>
        <p:grpSpPr bwMode="auto">
          <a:xfrm>
            <a:off x="4460875" y="838200"/>
            <a:ext cx="4699000" cy="5365750"/>
            <a:chOff x="2810" y="528"/>
            <a:chExt cx="2960" cy="3380"/>
          </a:xfrm>
        </p:grpSpPr>
        <p:sp>
          <p:nvSpPr>
            <p:cNvPr id="705546" name="Text Box 10"/>
            <p:cNvSpPr txBox="1">
              <a:spLocks noChangeArrowheads="1"/>
            </p:cNvSpPr>
            <p:nvPr/>
          </p:nvSpPr>
          <p:spPr bwMode="auto">
            <a:xfrm>
              <a:off x="2910" y="528"/>
              <a:ext cx="2658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3400" i="0"/>
                <a:t>Put the pieces together.</a:t>
              </a:r>
            </a:p>
          </p:txBody>
        </p:sp>
        <p:grpSp>
          <p:nvGrpSpPr>
            <p:cNvPr id="705571" name="Group 35"/>
            <p:cNvGrpSpPr>
              <a:grpSpLocks/>
            </p:cNvGrpSpPr>
            <p:nvPr/>
          </p:nvGrpSpPr>
          <p:grpSpPr bwMode="auto">
            <a:xfrm>
              <a:off x="2810" y="1660"/>
              <a:ext cx="2950" cy="596"/>
              <a:chOff x="2810" y="1202"/>
              <a:chExt cx="2950" cy="596"/>
            </a:xfrm>
          </p:grpSpPr>
          <p:sp>
            <p:nvSpPr>
              <p:cNvPr id="705545" name="Rectangle 9"/>
              <p:cNvSpPr>
                <a:spLocks noChangeArrowheads="1"/>
              </p:cNvSpPr>
              <p:nvPr/>
            </p:nvSpPr>
            <p:spPr bwMode="auto">
              <a:xfrm>
                <a:off x="2832" y="1248"/>
                <a:ext cx="2928" cy="52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5547" name="Text Box 11"/>
              <p:cNvSpPr txBox="1">
                <a:spLocks noChangeArrowheads="1"/>
              </p:cNvSpPr>
              <p:nvPr/>
            </p:nvSpPr>
            <p:spPr bwMode="auto">
              <a:xfrm>
                <a:off x="2810" y="1202"/>
                <a:ext cx="123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CA" altLang="x-none" sz="2800" i="0" baseline="-25000">
                    <a:solidFill>
                      <a:srgbClr val="33CC33"/>
                    </a:solidFill>
                  </a:rPr>
                  <a:t>1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bg2"/>
                    </a:solidFill>
                  </a:rPr>
                  <a:t>code</a:t>
                </a:r>
                <a:endParaRPr lang="en-CA" altLang="x-none" sz="2800" i="0" baseline="-25000">
                  <a:solidFill>
                    <a:schemeClr val="bg2"/>
                  </a:solidFill>
                </a:endParaRPr>
              </a:p>
            </p:txBody>
          </p:sp>
          <p:sp>
            <p:nvSpPr>
              <p:cNvPr id="705548" name="Text Box 12"/>
              <p:cNvSpPr txBox="1">
                <a:spLocks noChangeArrowheads="1"/>
              </p:cNvSpPr>
              <p:nvPr/>
            </p:nvSpPr>
            <p:spPr bwMode="auto">
              <a:xfrm>
                <a:off x="4441" y="1296"/>
                <a:ext cx="123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US" altLang="x-none" sz="2800" i="0" baseline="-25000">
                    <a:solidFill>
                      <a:srgbClr val="33CC33"/>
                    </a:solidFill>
                  </a:rPr>
                  <a:t>2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</a:p>
            </p:txBody>
          </p:sp>
          <p:sp>
            <p:nvSpPr>
              <p:cNvPr id="705549" name="AutoShape 13"/>
              <p:cNvSpPr>
                <a:spLocks noChangeArrowheads="1"/>
              </p:cNvSpPr>
              <p:nvPr/>
            </p:nvSpPr>
            <p:spPr bwMode="auto">
              <a:xfrm>
                <a:off x="3984" y="134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705572" name="Group 36"/>
            <p:cNvGrpSpPr>
              <a:grpSpLocks/>
            </p:cNvGrpSpPr>
            <p:nvPr/>
          </p:nvGrpSpPr>
          <p:grpSpPr bwMode="auto">
            <a:xfrm>
              <a:off x="2815" y="2476"/>
              <a:ext cx="2950" cy="596"/>
              <a:chOff x="2810" y="1202"/>
              <a:chExt cx="2950" cy="596"/>
            </a:xfrm>
          </p:grpSpPr>
          <p:sp>
            <p:nvSpPr>
              <p:cNvPr id="705573" name="Rectangle 37"/>
              <p:cNvSpPr>
                <a:spLocks noChangeArrowheads="1"/>
              </p:cNvSpPr>
              <p:nvPr/>
            </p:nvSpPr>
            <p:spPr bwMode="auto">
              <a:xfrm>
                <a:off x="2832" y="1248"/>
                <a:ext cx="2928" cy="52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5574" name="Text Box 38"/>
              <p:cNvSpPr txBox="1">
                <a:spLocks noChangeArrowheads="1"/>
              </p:cNvSpPr>
              <p:nvPr/>
            </p:nvSpPr>
            <p:spPr bwMode="auto">
              <a:xfrm>
                <a:off x="2810" y="1202"/>
                <a:ext cx="123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CA" altLang="x-none" sz="2800" i="0" baseline="-25000">
                    <a:solidFill>
                      <a:srgbClr val="33CC33"/>
                    </a:solidFill>
                  </a:rPr>
                  <a:t>2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bg2"/>
                    </a:solidFill>
                  </a:rPr>
                  <a:t>code</a:t>
                </a:r>
                <a:endParaRPr lang="en-CA" altLang="x-none" sz="2800" i="0" baseline="-25000">
                  <a:solidFill>
                    <a:schemeClr val="bg2"/>
                  </a:solidFill>
                </a:endParaRPr>
              </a:p>
            </p:txBody>
          </p:sp>
          <p:sp>
            <p:nvSpPr>
              <p:cNvPr id="705575" name="Text Box 39"/>
              <p:cNvSpPr txBox="1">
                <a:spLocks noChangeArrowheads="1"/>
              </p:cNvSpPr>
              <p:nvPr/>
            </p:nvSpPr>
            <p:spPr bwMode="auto">
              <a:xfrm>
                <a:off x="4441" y="1296"/>
                <a:ext cx="123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US" altLang="x-none" sz="2800" i="0" baseline="-25000">
                    <a:solidFill>
                      <a:srgbClr val="33CC33"/>
                    </a:solidFill>
                  </a:rPr>
                  <a:t>3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</a:p>
            </p:txBody>
          </p:sp>
          <p:sp>
            <p:nvSpPr>
              <p:cNvPr id="705576" name="AutoShape 40"/>
              <p:cNvSpPr>
                <a:spLocks noChangeArrowheads="1"/>
              </p:cNvSpPr>
              <p:nvPr/>
            </p:nvSpPr>
            <p:spPr bwMode="auto">
              <a:xfrm>
                <a:off x="3984" y="134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705577" name="Group 41"/>
            <p:cNvGrpSpPr>
              <a:grpSpLocks/>
            </p:cNvGrpSpPr>
            <p:nvPr/>
          </p:nvGrpSpPr>
          <p:grpSpPr bwMode="auto">
            <a:xfrm>
              <a:off x="2820" y="3312"/>
              <a:ext cx="2950" cy="596"/>
              <a:chOff x="2810" y="1202"/>
              <a:chExt cx="2950" cy="596"/>
            </a:xfrm>
          </p:grpSpPr>
          <p:sp>
            <p:nvSpPr>
              <p:cNvPr id="705578" name="Rectangle 42"/>
              <p:cNvSpPr>
                <a:spLocks noChangeArrowheads="1"/>
              </p:cNvSpPr>
              <p:nvPr/>
            </p:nvSpPr>
            <p:spPr bwMode="auto">
              <a:xfrm>
                <a:off x="2832" y="1248"/>
                <a:ext cx="2928" cy="52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5579" name="Text Box 43"/>
              <p:cNvSpPr txBox="1">
                <a:spLocks noChangeArrowheads="1"/>
              </p:cNvSpPr>
              <p:nvPr/>
            </p:nvSpPr>
            <p:spPr bwMode="auto">
              <a:xfrm>
                <a:off x="2810" y="1202"/>
                <a:ext cx="123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CA" altLang="x-none" sz="2800" i="0" baseline="-25000">
                    <a:solidFill>
                      <a:srgbClr val="33CC33"/>
                    </a:solidFill>
                  </a:rPr>
                  <a:t>3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bg2"/>
                    </a:solidFill>
                  </a:rPr>
                  <a:t>code</a:t>
                </a:r>
                <a:endParaRPr lang="en-CA" altLang="x-none" sz="2800" i="0" baseline="-25000">
                  <a:solidFill>
                    <a:schemeClr val="bg2"/>
                  </a:solidFill>
                </a:endParaRPr>
              </a:p>
            </p:txBody>
          </p:sp>
          <p:sp>
            <p:nvSpPr>
              <p:cNvPr id="705580" name="Text Box 44"/>
              <p:cNvSpPr txBox="1">
                <a:spLocks noChangeArrowheads="1"/>
              </p:cNvSpPr>
              <p:nvPr/>
            </p:nvSpPr>
            <p:spPr bwMode="auto">
              <a:xfrm>
                <a:off x="4441" y="1296"/>
                <a:ext cx="123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&lt;PostCond&gt;</a:t>
                </a:r>
              </a:p>
            </p:txBody>
          </p:sp>
          <p:sp>
            <p:nvSpPr>
              <p:cNvPr id="705581" name="AutoShape 45"/>
              <p:cNvSpPr>
                <a:spLocks noChangeArrowheads="1"/>
              </p:cNvSpPr>
              <p:nvPr/>
            </p:nvSpPr>
            <p:spPr bwMode="auto">
              <a:xfrm>
                <a:off x="3984" y="134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705582" name="Group 46"/>
            <p:cNvGrpSpPr>
              <a:grpSpLocks/>
            </p:cNvGrpSpPr>
            <p:nvPr/>
          </p:nvGrpSpPr>
          <p:grpSpPr bwMode="auto">
            <a:xfrm>
              <a:off x="2832" y="912"/>
              <a:ext cx="2928" cy="596"/>
              <a:chOff x="2832" y="1202"/>
              <a:chExt cx="2928" cy="596"/>
            </a:xfrm>
          </p:grpSpPr>
          <p:sp>
            <p:nvSpPr>
              <p:cNvPr id="705583" name="Rectangle 47"/>
              <p:cNvSpPr>
                <a:spLocks noChangeArrowheads="1"/>
              </p:cNvSpPr>
              <p:nvPr/>
            </p:nvSpPr>
            <p:spPr bwMode="auto">
              <a:xfrm>
                <a:off x="2832" y="1248"/>
                <a:ext cx="2928" cy="52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5584" name="Text Box 48"/>
              <p:cNvSpPr txBox="1">
                <a:spLocks noChangeArrowheads="1"/>
              </p:cNvSpPr>
              <p:nvPr/>
            </p:nvSpPr>
            <p:spPr bwMode="auto">
              <a:xfrm>
                <a:off x="2855" y="1202"/>
                <a:ext cx="1152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&lt;PreCond&gt;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 algn="ctr"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bg2"/>
                    </a:solidFill>
                  </a:rPr>
                  <a:t>code</a:t>
                </a:r>
                <a:endParaRPr lang="en-CA" altLang="x-none" sz="2800" i="0" baseline="-25000">
                  <a:solidFill>
                    <a:schemeClr val="bg2"/>
                  </a:solidFill>
                </a:endParaRPr>
              </a:p>
            </p:txBody>
          </p:sp>
          <p:sp>
            <p:nvSpPr>
              <p:cNvPr id="705585" name="Text Box 49"/>
              <p:cNvSpPr txBox="1">
                <a:spLocks noChangeArrowheads="1"/>
              </p:cNvSpPr>
              <p:nvPr/>
            </p:nvSpPr>
            <p:spPr bwMode="auto">
              <a:xfrm>
                <a:off x="4441" y="1296"/>
                <a:ext cx="123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&lt;assertion</a:t>
                </a:r>
                <a:r>
                  <a:rPr lang="en-US" altLang="x-none" sz="2800" i="0" baseline="-25000">
                    <a:solidFill>
                      <a:srgbClr val="33CC33"/>
                    </a:solidFill>
                  </a:rPr>
                  <a:t>1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</a:p>
            </p:txBody>
          </p:sp>
          <p:sp>
            <p:nvSpPr>
              <p:cNvPr id="705586" name="AutoShape 50"/>
              <p:cNvSpPr>
                <a:spLocks noChangeArrowheads="1"/>
              </p:cNvSpPr>
              <p:nvPr/>
            </p:nvSpPr>
            <p:spPr bwMode="auto">
              <a:xfrm>
                <a:off x="3984" y="134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</p:grpSp>
      <p:grpSp>
        <p:nvGrpSpPr>
          <p:cNvPr id="705587" name="Group 51"/>
          <p:cNvGrpSpPr>
            <a:grpSpLocks/>
          </p:cNvGrpSpPr>
          <p:nvPr/>
        </p:nvGrpSpPr>
        <p:grpSpPr bwMode="auto">
          <a:xfrm>
            <a:off x="4572000" y="5835650"/>
            <a:ext cx="4648200" cy="946150"/>
            <a:chOff x="2832" y="1202"/>
            <a:chExt cx="2928" cy="596"/>
          </a:xfrm>
        </p:grpSpPr>
        <p:sp>
          <p:nvSpPr>
            <p:cNvPr id="705588" name="Rectangle 52"/>
            <p:cNvSpPr>
              <a:spLocks noChangeArrowheads="1"/>
            </p:cNvSpPr>
            <p:nvPr/>
          </p:nvSpPr>
          <p:spPr bwMode="auto">
            <a:xfrm>
              <a:off x="2832" y="1248"/>
              <a:ext cx="2928" cy="52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5589" name="Text Box 53"/>
            <p:cNvSpPr txBox="1">
              <a:spLocks noChangeArrowheads="1"/>
            </p:cNvSpPr>
            <p:nvPr/>
          </p:nvSpPr>
          <p:spPr bwMode="auto">
            <a:xfrm>
              <a:off x="2855" y="1202"/>
              <a:ext cx="1152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&lt;PreCond&gt;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 algn="ctr">
                <a:spcBef>
                  <a:spcPct val="0"/>
                </a:spcBef>
              </a:pPr>
              <a:r>
                <a:rPr lang="en-CA" altLang="x-none" sz="2800" i="0">
                  <a:solidFill>
                    <a:schemeClr val="bg2"/>
                  </a:solidFill>
                </a:rPr>
                <a:t>all code</a:t>
              </a:r>
              <a:endParaRPr lang="en-CA" altLang="x-none" sz="2800" i="0" baseline="-25000">
                <a:solidFill>
                  <a:schemeClr val="bg2"/>
                </a:solidFill>
              </a:endParaRPr>
            </a:p>
          </p:txBody>
        </p:sp>
        <p:sp>
          <p:nvSpPr>
            <p:cNvPr id="705590" name="Text Box 54"/>
            <p:cNvSpPr txBox="1">
              <a:spLocks noChangeArrowheads="1"/>
            </p:cNvSpPr>
            <p:nvPr/>
          </p:nvSpPr>
          <p:spPr bwMode="auto">
            <a:xfrm>
              <a:off x="4441" y="1296"/>
              <a:ext cx="123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&lt;PostCond&gt;</a:t>
              </a:r>
            </a:p>
          </p:txBody>
        </p:sp>
        <p:sp>
          <p:nvSpPr>
            <p:cNvPr id="705591" name="AutoShape 55"/>
            <p:cNvSpPr>
              <a:spLocks noChangeArrowheads="1"/>
            </p:cNvSpPr>
            <p:nvPr/>
          </p:nvSpPr>
          <p:spPr bwMode="auto">
            <a:xfrm>
              <a:off x="3984" y="134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5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5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5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5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5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5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Loop Invariant</a:t>
            </a:r>
            <a:endParaRPr lang="en-CA" altLang="x-none"/>
          </a:p>
        </p:txBody>
      </p:sp>
      <p:grpSp>
        <p:nvGrpSpPr>
          <p:cNvPr id="343043" name="Group 3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343044" name="Freeform 4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045" name="Freeform 5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3046" name="Text Box 6"/>
          <p:cNvSpPr txBox="1">
            <a:spLocks noChangeArrowheads="1"/>
          </p:cNvSpPr>
          <p:nvPr/>
        </p:nvSpPr>
        <p:spPr bwMode="auto">
          <a:xfrm>
            <a:off x="3870325" y="3687763"/>
            <a:ext cx="5222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or</a:t>
            </a:r>
            <a:endParaRPr lang="en-CA" altLang="x-none" sz="3200" i="0"/>
          </a:p>
        </p:txBody>
      </p:sp>
      <p:sp>
        <p:nvSpPr>
          <p:cNvPr id="343047" name="Rectangle 7" descr="Green marble"/>
          <p:cNvSpPr>
            <a:spLocks noChangeArrowheads="1"/>
          </p:cNvSpPr>
          <p:nvPr/>
        </p:nvSpPr>
        <p:spPr bwMode="auto">
          <a:xfrm>
            <a:off x="5562600" y="24384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3048" name="Rectangle 8" descr="Green marble"/>
          <p:cNvSpPr>
            <a:spLocks noChangeArrowheads="1"/>
          </p:cNvSpPr>
          <p:nvPr/>
        </p:nvSpPr>
        <p:spPr bwMode="auto">
          <a:xfrm>
            <a:off x="2362200" y="24384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3049" name="Group 9"/>
          <p:cNvGraphicFramePr>
            <a:graphicFrameLocks noGrp="1"/>
          </p:cNvGraphicFramePr>
          <p:nvPr/>
        </p:nvGraphicFramePr>
        <p:xfrm>
          <a:off x="2362200" y="24241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3073" name="Text Box 33"/>
          <p:cNvSpPr txBox="1">
            <a:spLocks noChangeArrowheads="1"/>
          </p:cNvSpPr>
          <p:nvPr/>
        </p:nvSpPr>
        <p:spPr bwMode="auto">
          <a:xfrm>
            <a:off x="2286000" y="19129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3074" name="AutoShape 34"/>
          <p:cNvSpPr>
            <a:spLocks/>
          </p:cNvSpPr>
          <p:nvPr/>
        </p:nvSpPr>
        <p:spPr bwMode="auto">
          <a:xfrm rot="-5400000">
            <a:off x="2743200" y="2514600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3075" name="AutoShape 35"/>
          <p:cNvSpPr>
            <a:spLocks/>
          </p:cNvSpPr>
          <p:nvPr/>
        </p:nvSpPr>
        <p:spPr bwMode="auto">
          <a:xfrm rot="-5400000">
            <a:off x="6134100" y="2324100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3076" name="Text Box 36"/>
          <p:cNvSpPr txBox="1">
            <a:spLocks noChangeArrowheads="1"/>
          </p:cNvSpPr>
          <p:nvPr/>
        </p:nvSpPr>
        <p:spPr bwMode="auto">
          <a:xfrm>
            <a:off x="2743200" y="2978150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3077" name="Text Box 37"/>
          <p:cNvSpPr txBox="1">
            <a:spLocks noChangeArrowheads="1"/>
          </p:cNvSpPr>
          <p:nvPr/>
        </p:nvSpPr>
        <p:spPr bwMode="auto">
          <a:xfrm>
            <a:off x="5410200" y="2978150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3078" name="Oval 38"/>
          <p:cNvSpPr>
            <a:spLocks noChangeArrowheads="1"/>
          </p:cNvSpPr>
          <p:nvPr/>
        </p:nvSpPr>
        <p:spPr bwMode="auto">
          <a:xfrm>
            <a:off x="3200400" y="23780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3079" name="Rectangle 39" descr="Green marble"/>
          <p:cNvSpPr>
            <a:spLocks noChangeArrowheads="1"/>
          </p:cNvSpPr>
          <p:nvPr/>
        </p:nvSpPr>
        <p:spPr bwMode="auto">
          <a:xfrm>
            <a:off x="5562600" y="51657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3080" name="Rectangle 40" descr="Green marble"/>
          <p:cNvSpPr>
            <a:spLocks noChangeArrowheads="1"/>
          </p:cNvSpPr>
          <p:nvPr/>
        </p:nvSpPr>
        <p:spPr bwMode="auto">
          <a:xfrm>
            <a:off x="2362200" y="5165725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3081" name="Group 41"/>
          <p:cNvGraphicFramePr>
            <a:graphicFrameLocks noGrp="1"/>
          </p:cNvGraphicFramePr>
          <p:nvPr/>
        </p:nvGraphicFramePr>
        <p:xfrm>
          <a:off x="2362200" y="51514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3105" name="Text Box 65"/>
          <p:cNvSpPr txBox="1">
            <a:spLocks noChangeArrowheads="1"/>
          </p:cNvSpPr>
          <p:nvPr/>
        </p:nvSpPr>
        <p:spPr bwMode="auto">
          <a:xfrm>
            <a:off x="2286000" y="46402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3106" name="AutoShape 66"/>
          <p:cNvSpPr>
            <a:spLocks/>
          </p:cNvSpPr>
          <p:nvPr/>
        </p:nvSpPr>
        <p:spPr bwMode="auto">
          <a:xfrm rot="-5400000">
            <a:off x="2743200" y="5241925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3107" name="AutoShape 67"/>
          <p:cNvSpPr>
            <a:spLocks/>
          </p:cNvSpPr>
          <p:nvPr/>
        </p:nvSpPr>
        <p:spPr bwMode="auto">
          <a:xfrm rot="-5400000">
            <a:off x="6134100" y="50514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3108" name="Text Box 68"/>
          <p:cNvSpPr txBox="1">
            <a:spLocks noChangeArrowheads="1"/>
          </p:cNvSpPr>
          <p:nvPr/>
        </p:nvSpPr>
        <p:spPr bwMode="auto">
          <a:xfrm>
            <a:off x="2743200" y="5705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3109" name="Text Box 69"/>
          <p:cNvSpPr txBox="1">
            <a:spLocks noChangeArrowheads="1"/>
          </p:cNvSpPr>
          <p:nvPr/>
        </p:nvSpPr>
        <p:spPr bwMode="auto">
          <a:xfrm>
            <a:off x="5410200" y="5705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3110" name="Oval 70"/>
          <p:cNvSpPr>
            <a:spLocks noChangeArrowheads="1"/>
          </p:cNvSpPr>
          <p:nvPr/>
        </p:nvSpPr>
        <p:spPr bwMode="auto">
          <a:xfrm>
            <a:off x="5029200" y="51054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Defining Measure of Progress</a:t>
            </a:r>
            <a:endParaRPr lang="en-CA" altLang="x-none"/>
          </a:p>
        </p:txBody>
      </p:sp>
      <p:grpSp>
        <p:nvGrpSpPr>
          <p:cNvPr id="344067" name="Group 3"/>
          <p:cNvGrpSpPr>
            <a:grpSpLocks/>
          </p:cNvGrpSpPr>
          <p:nvPr/>
        </p:nvGrpSpPr>
        <p:grpSpPr bwMode="auto">
          <a:xfrm>
            <a:off x="4038600" y="3276600"/>
            <a:ext cx="1219200" cy="1066800"/>
            <a:chOff x="1584" y="3063"/>
            <a:chExt cx="768" cy="672"/>
          </a:xfrm>
        </p:grpSpPr>
        <p:sp>
          <p:nvSpPr>
            <p:cNvPr id="344068" name="AutoShape 4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r>
                <a:rPr lang="en-US" altLang="x-none" sz="2400" i="0" baseline="-8000">
                  <a:solidFill>
                    <a:schemeClr val="bg2"/>
                  </a:solidFill>
                </a:rPr>
                <a:t>4 elements 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400" i="0" baseline="-8000">
                  <a:solidFill>
                    <a:schemeClr val="bg2"/>
                  </a:solidFill>
                </a:rPr>
                <a:t>not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400" i="0" baseline="-8000">
                  <a:solidFill>
                    <a:schemeClr val="bg2"/>
                  </a:solidFill>
                </a:rPr>
                <a:t>looked at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44069" name="Line 5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44070" name="AutoShape 6"/>
          <p:cNvSpPr>
            <a:spLocks/>
          </p:cNvSpPr>
          <p:nvPr/>
        </p:nvSpPr>
        <p:spPr bwMode="auto">
          <a:xfrm rot="-5400000">
            <a:off x="4457700" y="2171700"/>
            <a:ext cx="304800" cy="1752600"/>
          </a:xfrm>
          <a:prstGeom prst="leftBrace">
            <a:avLst>
              <a:gd name="adj1" fmla="val 47917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4071" name="Rectangle 7" descr="Green marble"/>
          <p:cNvSpPr>
            <a:spLocks noChangeArrowheads="1"/>
          </p:cNvSpPr>
          <p:nvPr/>
        </p:nvSpPr>
        <p:spPr bwMode="auto">
          <a:xfrm>
            <a:off x="5562600" y="24384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4072" name="Rectangle 8" descr="Green marble"/>
          <p:cNvSpPr>
            <a:spLocks noChangeArrowheads="1"/>
          </p:cNvSpPr>
          <p:nvPr/>
        </p:nvSpPr>
        <p:spPr bwMode="auto">
          <a:xfrm>
            <a:off x="2362200" y="24384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4073" name="Group 9"/>
          <p:cNvGraphicFramePr>
            <a:graphicFrameLocks noGrp="1"/>
          </p:cNvGraphicFramePr>
          <p:nvPr/>
        </p:nvGraphicFramePr>
        <p:xfrm>
          <a:off x="2362200" y="24241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4097" name="Text Box 33"/>
          <p:cNvSpPr txBox="1">
            <a:spLocks noChangeArrowheads="1"/>
          </p:cNvSpPr>
          <p:nvPr/>
        </p:nvSpPr>
        <p:spPr bwMode="auto">
          <a:xfrm>
            <a:off x="2286000" y="19129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4098" name="Oval 34"/>
          <p:cNvSpPr>
            <a:spLocks noChangeArrowheads="1"/>
          </p:cNvSpPr>
          <p:nvPr/>
        </p:nvSpPr>
        <p:spPr bwMode="auto">
          <a:xfrm>
            <a:off x="3200400" y="23780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345091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600200"/>
            <a:ext cx="7772400" cy="4114800"/>
          </a:xfrm>
        </p:spPr>
        <p:txBody>
          <a:bodyPr/>
          <a:lstStyle/>
          <a:p>
            <a:r>
              <a:rPr lang="en-US" altLang="x-none"/>
              <a:t>Make Progress</a:t>
            </a:r>
          </a:p>
          <a:p>
            <a:r>
              <a:rPr lang="en-US" altLang="x-none"/>
              <a:t>Maintain Loop Invariant</a:t>
            </a:r>
            <a:endParaRPr lang="en-CA" altLang="x-none"/>
          </a:p>
        </p:txBody>
      </p:sp>
      <p:grpSp>
        <p:nvGrpSpPr>
          <p:cNvPr id="345092" name="Group 4"/>
          <p:cNvGrpSpPr>
            <a:grpSpLocks/>
          </p:cNvGrpSpPr>
          <p:nvPr/>
        </p:nvGrpSpPr>
        <p:grpSpPr bwMode="auto">
          <a:xfrm>
            <a:off x="5410200" y="1752600"/>
            <a:ext cx="401638" cy="1143000"/>
            <a:chOff x="5760" y="720"/>
            <a:chExt cx="1021" cy="2477"/>
          </a:xfrm>
        </p:grpSpPr>
        <p:grpSp>
          <p:nvGrpSpPr>
            <p:cNvPr id="345093" name="Group 5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45094" name="Freeform 6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5" name="Freeform 7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6" name="Freeform 8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7" name="Freeform 9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8" name="Freeform 10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9" name="Freeform 11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5100" name="Group 12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45101" name="Freeform 13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02" name="Oval 14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45103" name="Rectangle 15" descr="Green marble"/>
          <p:cNvSpPr>
            <a:spLocks noChangeArrowheads="1"/>
          </p:cNvSpPr>
          <p:nvPr/>
        </p:nvSpPr>
        <p:spPr bwMode="auto">
          <a:xfrm>
            <a:off x="4572000" y="36417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5104" name="Rectangle 16" descr="Green marble"/>
          <p:cNvSpPr>
            <a:spLocks noChangeArrowheads="1"/>
          </p:cNvSpPr>
          <p:nvPr/>
        </p:nvSpPr>
        <p:spPr bwMode="auto">
          <a:xfrm>
            <a:off x="1371600" y="3641725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5105" name="Group 17"/>
          <p:cNvGraphicFramePr>
            <a:graphicFrameLocks noGrp="1"/>
          </p:cNvGraphicFramePr>
          <p:nvPr/>
        </p:nvGraphicFramePr>
        <p:xfrm>
          <a:off x="1371600" y="36274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5129" name="Text Box 41"/>
          <p:cNvSpPr txBox="1">
            <a:spLocks noChangeArrowheads="1"/>
          </p:cNvSpPr>
          <p:nvPr/>
        </p:nvSpPr>
        <p:spPr bwMode="auto">
          <a:xfrm>
            <a:off x="1295400" y="31162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5130" name="AutoShape 42"/>
          <p:cNvSpPr>
            <a:spLocks/>
          </p:cNvSpPr>
          <p:nvPr/>
        </p:nvSpPr>
        <p:spPr bwMode="auto">
          <a:xfrm rot="-5400000">
            <a:off x="1752600" y="3717925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5131" name="AutoShape 43"/>
          <p:cNvSpPr>
            <a:spLocks/>
          </p:cNvSpPr>
          <p:nvPr/>
        </p:nvSpPr>
        <p:spPr bwMode="auto">
          <a:xfrm rot="-5400000">
            <a:off x="5143500" y="35274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5132" name="Text Box 44"/>
          <p:cNvSpPr txBox="1">
            <a:spLocks noChangeArrowheads="1"/>
          </p:cNvSpPr>
          <p:nvPr/>
        </p:nvSpPr>
        <p:spPr bwMode="auto">
          <a:xfrm>
            <a:off x="1752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5133" name="Text Box 45"/>
          <p:cNvSpPr txBox="1">
            <a:spLocks noChangeArrowheads="1"/>
          </p:cNvSpPr>
          <p:nvPr/>
        </p:nvSpPr>
        <p:spPr bwMode="auto">
          <a:xfrm>
            <a:off x="4419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5134" name="Oval 46"/>
          <p:cNvSpPr>
            <a:spLocks noChangeArrowheads="1"/>
          </p:cNvSpPr>
          <p:nvPr/>
        </p:nvSpPr>
        <p:spPr bwMode="auto">
          <a:xfrm>
            <a:off x="2209800" y="35814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45135" name="Group 47"/>
          <p:cNvGrpSpPr>
            <a:grpSpLocks/>
          </p:cNvGrpSpPr>
          <p:nvPr/>
        </p:nvGrpSpPr>
        <p:grpSpPr bwMode="auto">
          <a:xfrm>
            <a:off x="7239000" y="304800"/>
            <a:ext cx="1447800" cy="1447800"/>
            <a:chOff x="2496" y="1104"/>
            <a:chExt cx="912" cy="912"/>
          </a:xfrm>
        </p:grpSpPr>
        <p:grpSp>
          <p:nvGrpSpPr>
            <p:cNvPr id="345136" name="Group 48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345137" name="Freeform 49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38" name="Freeform 50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45139" name="Group 51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345140" name="Freeform 5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1" name="Freeform 5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2" name="Freeform 5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3" name="Freeform 5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4" name="Freeform 5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5" name="Freeform 5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45146" name="Oval 58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346115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600200"/>
            <a:ext cx="7772400" cy="4114800"/>
          </a:xfrm>
        </p:spPr>
        <p:txBody>
          <a:bodyPr/>
          <a:lstStyle/>
          <a:p>
            <a:r>
              <a:rPr lang="en-US" altLang="x-none"/>
              <a:t>Make Progress</a:t>
            </a:r>
          </a:p>
          <a:p>
            <a:r>
              <a:rPr lang="en-US" altLang="x-none"/>
              <a:t>Maintain Loop Invariant</a:t>
            </a:r>
            <a:endParaRPr lang="en-CA" altLang="x-none"/>
          </a:p>
        </p:txBody>
      </p:sp>
      <p:sp>
        <p:nvSpPr>
          <p:cNvPr id="346116" name="Rectangle 4" descr="Green marble"/>
          <p:cNvSpPr>
            <a:spLocks noChangeArrowheads="1"/>
          </p:cNvSpPr>
          <p:nvPr/>
        </p:nvSpPr>
        <p:spPr bwMode="auto">
          <a:xfrm>
            <a:off x="4572000" y="36417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6117" name="Rectangle 5" descr="Green marble"/>
          <p:cNvSpPr>
            <a:spLocks noChangeArrowheads="1"/>
          </p:cNvSpPr>
          <p:nvPr/>
        </p:nvSpPr>
        <p:spPr bwMode="auto">
          <a:xfrm>
            <a:off x="1371600" y="3641725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6118" name="Group 6"/>
          <p:cNvGraphicFramePr>
            <a:graphicFrameLocks noGrp="1"/>
          </p:cNvGraphicFramePr>
          <p:nvPr/>
        </p:nvGraphicFramePr>
        <p:xfrm>
          <a:off x="1371600" y="36274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6142" name="Text Box 30"/>
          <p:cNvSpPr txBox="1">
            <a:spLocks noChangeArrowheads="1"/>
          </p:cNvSpPr>
          <p:nvPr/>
        </p:nvSpPr>
        <p:spPr bwMode="auto">
          <a:xfrm>
            <a:off x="1295400" y="31162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6143" name="AutoShape 31"/>
          <p:cNvSpPr>
            <a:spLocks/>
          </p:cNvSpPr>
          <p:nvPr/>
        </p:nvSpPr>
        <p:spPr bwMode="auto">
          <a:xfrm rot="-5400000">
            <a:off x="1752600" y="3717925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6144" name="AutoShape 32"/>
          <p:cNvSpPr>
            <a:spLocks/>
          </p:cNvSpPr>
          <p:nvPr/>
        </p:nvSpPr>
        <p:spPr bwMode="auto">
          <a:xfrm rot="-5400000">
            <a:off x="5143500" y="35274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6145" name="Text Box 33"/>
          <p:cNvSpPr txBox="1">
            <a:spLocks noChangeArrowheads="1"/>
          </p:cNvSpPr>
          <p:nvPr/>
        </p:nvSpPr>
        <p:spPr bwMode="auto">
          <a:xfrm>
            <a:off x="1752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6146" name="Text Box 34"/>
          <p:cNvSpPr txBox="1">
            <a:spLocks noChangeArrowheads="1"/>
          </p:cNvSpPr>
          <p:nvPr/>
        </p:nvSpPr>
        <p:spPr bwMode="auto">
          <a:xfrm>
            <a:off x="4419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6147" name="Oval 35"/>
          <p:cNvSpPr>
            <a:spLocks noChangeArrowheads="1"/>
          </p:cNvSpPr>
          <p:nvPr/>
        </p:nvSpPr>
        <p:spPr bwMode="auto">
          <a:xfrm>
            <a:off x="2209800" y="35814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6148" name="Freeform 36"/>
          <p:cNvSpPr>
            <a:spLocks/>
          </p:cNvSpPr>
          <p:nvPr/>
        </p:nvSpPr>
        <p:spPr bwMode="auto">
          <a:xfrm>
            <a:off x="2060575" y="3127375"/>
            <a:ext cx="2282825" cy="619125"/>
          </a:xfrm>
          <a:custGeom>
            <a:avLst/>
            <a:gdLst>
              <a:gd name="T0" fmla="*/ 0 w 1438"/>
              <a:gd name="T1" fmla="*/ 93 h 390"/>
              <a:gd name="T2" fmla="*/ 692 w 1438"/>
              <a:gd name="T3" fmla="*/ 50 h 390"/>
              <a:gd name="T4" fmla="*/ 1438 w 1438"/>
              <a:gd name="T5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38" h="390">
                <a:moveTo>
                  <a:pt x="0" y="93"/>
                </a:moveTo>
                <a:cubicBezTo>
                  <a:pt x="115" y="86"/>
                  <a:pt x="452" y="0"/>
                  <a:pt x="692" y="50"/>
                </a:cubicBezTo>
                <a:cubicBezTo>
                  <a:pt x="932" y="100"/>
                  <a:pt x="1283" y="319"/>
                  <a:pt x="1438" y="39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6149" name="Group 37"/>
          <p:cNvGrpSpPr>
            <a:grpSpLocks noChangeAspect="1"/>
          </p:cNvGrpSpPr>
          <p:nvPr/>
        </p:nvGrpSpPr>
        <p:grpSpPr bwMode="auto">
          <a:xfrm rot="6598177">
            <a:off x="6615906" y="3137694"/>
            <a:ext cx="1779588" cy="2209800"/>
            <a:chOff x="2227" y="1194"/>
            <a:chExt cx="1944" cy="2413"/>
          </a:xfrm>
        </p:grpSpPr>
        <p:sp>
          <p:nvSpPr>
            <p:cNvPr id="346150" name="Freeform 38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1" name="Freeform 39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2" name="Freeform 40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3" name="Freeform 41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4" name="Freeform 42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5" name="Freeform 43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6156" name="Rectangle 44" descr="Green marble"/>
          <p:cNvSpPr>
            <a:spLocks noChangeArrowheads="1"/>
          </p:cNvSpPr>
          <p:nvPr/>
        </p:nvSpPr>
        <p:spPr bwMode="auto">
          <a:xfrm>
            <a:off x="6629400" y="56229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6157" name="Rectangle 45" descr="Green marble"/>
          <p:cNvSpPr>
            <a:spLocks noChangeArrowheads="1"/>
          </p:cNvSpPr>
          <p:nvPr/>
        </p:nvSpPr>
        <p:spPr bwMode="auto">
          <a:xfrm>
            <a:off x="3429000" y="5622925"/>
            <a:ext cx="1371600" cy="39687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6158" name="Group 46"/>
          <p:cNvGraphicFramePr>
            <a:graphicFrameLocks noGrp="1"/>
          </p:cNvGraphicFramePr>
          <p:nvPr/>
        </p:nvGraphicFramePr>
        <p:xfrm>
          <a:off x="3429000" y="56245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6182" name="Text Box 70"/>
          <p:cNvSpPr txBox="1">
            <a:spLocks noChangeArrowheads="1"/>
          </p:cNvSpPr>
          <p:nvPr/>
        </p:nvSpPr>
        <p:spPr bwMode="auto">
          <a:xfrm>
            <a:off x="3406775" y="50974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6183" name="AutoShape 71"/>
          <p:cNvSpPr>
            <a:spLocks/>
          </p:cNvSpPr>
          <p:nvPr/>
        </p:nvSpPr>
        <p:spPr bwMode="auto">
          <a:xfrm rot="-5400000">
            <a:off x="3992562" y="5516563"/>
            <a:ext cx="168275" cy="1295400"/>
          </a:xfrm>
          <a:prstGeom prst="leftBrace">
            <a:avLst>
              <a:gd name="adj1" fmla="val 6415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6184" name="AutoShape 72"/>
          <p:cNvSpPr>
            <a:spLocks/>
          </p:cNvSpPr>
          <p:nvPr/>
        </p:nvSpPr>
        <p:spPr bwMode="auto">
          <a:xfrm rot="-5400000">
            <a:off x="7200900" y="55086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6185" name="Text Box 73"/>
          <p:cNvSpPr txBox="1">
            <a:spLocks noChangeArrowheads="1"/>
          </p:cNvSpPr>
          <p:nvPr/>
        </p:nvSpPr>
        <p:spPr bwMode="auto">
          <a:xfrm>
            <a:off x="3810000" y="61626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6186" name="Text Box 74"/>
          <p:cNvSpPr txBox="1">
            <a:spLocks noChangeArrowheads="1"/>
          </p:cNvSpPr>
          <p:nvPr/>
        </p:nvSpPr>
        <p:spPr bwMode="auto">
          <a:xfrm>
            <a:off x="6477000" y="61626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6187" name="Oval 75"/>
          <p:cNvSpPr>
            <a:spLocks noChangeArrowheads="1"/>
          </p:cNvSpPr>
          <p:nvPr/>
        </p:nvSpPr>
        <p:spPr bwMode="auto">
          <a:xfrm>
            <a:off x="6096000" y="55626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46188" name="Group 76"/>
          <p:cNvGrpSpPr>
            <a:grpSpLocks/>
          </p:cNvGrpSpPr>
          <p:nvPr/>
        </p:nvGrpSpPr>
        <p:grpSpPr bwMode="auto">
          <a:xfrm>
            <a:off x="7239000" y="304800"/>
            <a:ext cx="1447800" cy="1447800"/>
            <a:chOff x="2496" y="1104"/>
            <a:chExt cx="912" cy="912"/>
          </a:xfrm>
        </p:grpSpPr>
        <p:grpSp>
          <p:nvGrpSpPr>
            <p:cNvPr id="346189" name="Group 7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346190" name="Freeform 7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91" name="Freeform 7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46192" name="Group 8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346193" name="Freeform 8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4" name="Freeform 8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5" name="Freeform 8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6" name="Freeform 8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7" name="Freeform 8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8" name="Freeform 8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46199" name="Oval 8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347139" name="Rectangle 3" descr="Green marble"/>
          <p:cNvSpPr>
            <a:spLocks noChangeArrowheads="1"/>
          </p:cNvSpPr>
          <p:nvPr/>
        </p:nvSpPr>
        <p:spPr bwMode="auto">
          <a:xfrm>
            <a:off x="3276600" y="18288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140" name="Rectangle 4" descr="Green marble"/>
          <p:cNvSpPr>
            <a:spLocks noChangeArrowheads="1"/>
          </p:cNvSpPr>
          <p:nvPr/>
        </p:nvSpPr>
        <p:spPr bwMode="auto">
          <a:xfrm>
            <a:off x="76200" y="18288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141" name="Group 5"/>
          <p:cNvGraphicFramePr>
            <a:graphicFrameLocks noGrp="1"/>
          </p:cNvGraphicFramePr>
          <p:nvPr/>
        </p:nvGraphicFramePr>
        <p:xfrm>
          <a:off x="76200" y="18145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165" name="Text Box 29"/>
          <p:cNvSpPr txBox="1">
            <a:spLocks noChangeArrowheads="1"/>
          </p:cNvSpPr>
          <p:nvPr/>
        </p:nvSpPr>
        <p:spPr bwMode="auto">
          <a:xfrm>
            <a:off x="0" y="13033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7166" name="Oval 30"/>
          <p:cNvSpPr>
            <a:spLocks noChangeArrowheads="1"/>
          </p:cNvSpPr>
          <p:nvPr/>
        </p:nvSpPr>
        <p:spPr bwMode="auto">
          <a:xfrm>
            <a:off x="914400" y="17684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167" name="Freeform 31"/>
          <p:cNvSpPr>
            <a:spLocks/>
          </p:cNvSpPr>
          <p:nvPr/>
        </p:nvSpPr>
        <p:spPr bwMode="auto">
          <a:xfrm>
            <a:off x="765175" y="1314450"/>
            <a:ext cx="2282825" cy="619125"/>
          </a:xfrm>
          <a:custGeom>
            <a:avLst/>
            <a:gdLst>
              <a:gd name="T0" fmla="*/ 0 w 1438"/>
              <a:gd name="T1" fmla="*/ 93 h 390"/>
              <a:gd name="T2" fmla="*/ 692 w 1438"/>
              <a:gd name="T3" fmla="*/ 50 h 390"/>
              <a:gd name="T4" fmla="*/ 1438 w 1438"/>
              <a:gd name="T5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38" h="390">
                <a:moveTo>
                  <a:pt x="0" y="93"/>
                </a:moveTo>
                <a:cubicBezTo>
                  <a:pt x="115" y="86"/>
                  <a:pt x="452" y="0"/>
                  <a:pt x="692" y="50"/>
                </a:cubicBezTo>
                <a:cubicBezTo>
                  <a:pt x="932" y="100"/>
                  <a:pt x="1283" y="319"/>
                  <a:pt x="1438" y="39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7168" name="Group 32"/>
          <p:cNvGrpSpPr>
            <a:grpSpLocks noChangeAspect="1"/>
          </p:cNvGrpSpPr>
          <p:nvPr/>
        </p:nvGrpSpPr>
        <p:grpSpPr bwMode="auto">
          <a:xfrm rot="6598177">
            <a:off x="2077243" y="2053432"/>
            <a:ext cx="798513" cy="990600"/>
            <a:chOff x="2227" y="1194"/>
            <a:chExt cx="1944" cy="2413"/>
          </a:xfrm>
        </p:grpSpPr>
        <p:sp>
          <p:nvSpPr>
            <p:cNvPr id="347169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70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71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72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73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74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7175" name="Rectangle 39" descr="Green marble"/>
          <p:cNvSpPr>
            <a:spLocks noChangeArrowheads="1"/>
          </p:cNvSpPr>
          <p:nvPr/>
        </p:nvSpPr>
        <p:spPr bwMode="auto">
          <a:xfrm>
            <a:off x="3276600" y="306387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176" name="Rectangle 40" descr="Green marble"/>
          <p:cNvSpPr>
            <a:spLocks noChangeArrowheads="1"/>
          </p:cNvSpPr>
          <p:nvPr/>
        </p:nvSpPr>
        <p:spPr bwMode="auto">
          <a:xfrm>
            <a:off x="76200" y="3063875"/>
            <a:ext cx="1371600" cy="39687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177" name="Group 41"/>
          <p:cNvGraphicFramePr>
            <a:graphicFrameLocks noGrp="1"/>
          </p:cNvGraphicFramePr>
          <p:nvPr/>
        </p:nvGraphicFramePr>
        <p:xfrm>
          <a:off x="76200" y="306546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201" name="Oval 65"/>
          <p:cNvSpPr>
            <a:spLocks noChangeArrowheads="1"/>
          </p:cNvSpPr>
          <p:nvPr/>
        </p:nvSpPr>
        <p:spPr bwMode="auto">
          <a:xfrm>
            <a:off x="2743200" y="300355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02" name="Text Box 66"/>
          <p:cNvSpPr txBox="1">
            <a:spLocks noChangeArrowheads="1"/>
          </p:cNvSpPr>
          <p:nvPr/>
        </p:nvSpPr>
        <p:spPr bwMode="auto">
          <a:xfrm>
            <a:off x="3573463" y="715963"/>
            <a:ext cx="19129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Four cases</a:t>
            </a:r>
            <a:endParaRPr lang="en-CA" altLang="x-none" sz="3200" i="0"/>
          </a:p>
        </p:txBody>
      </p:sp>
      <p:sp>
        <p:nvSpPr>
          <p:cNvPr id="347203" name="Rectangle 67" descr="Green marble"/>
          <p:cNvSpPr>
            <a:spLocks noChangeArrowheads="1"/>
          </p:cNvSpPr>
          <p:nvPr/>
        </p:nvSpPr>
        <p:spPr bwMode="auto">
          <a:xfrm>
            <a:off x="7848600" y="18288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04" name="Rectangle 68" descr="Green marble"/>
          <p:cNvSpPr>
            <a:spLocks noChangeArrowheads="1"/>
          </p:cNvSpPr>
          <p:nvPr/>
        </p:nvSpPr>
        <p:spPr bwMode="auto">
          <a:xfrm>
            <a:off x="4648200" y="18288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205" name="Group 69"/>
          <p:cNvGraphicFramePr>
            <a:graphicFrameLocks noGrp="1"/>
          </p:cNvGraphicFramePr>
          <p:nvPr/>
        </p:nvGraphicFramePr>
        <p:xfrm>
          <a:off x="4648200" y="18145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229" name="Text Box 93"/>
          <p:cNvSpPr txBox="1">
            <a:spLocks noChangeArrowheads="1"/>
          </p:cNvSpPr>
          <p:nvPr/>
        </p:nvSpPr>
        <p:spPr bwMode="auto">
          <a:xfrm>
            <a:off x="4572000" y="13033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7230" name="Oval 94"/>
          <p:cNvSpPr>
            <a:spLocks noChangeArrowheads="1"/>
          </p:cNvSpPr>
          <p:nvPr/>
        </p:nvSpPr>
        <p:spPr bwMode="auto">
          <a:xfrm>
            <a:off x="7315200" y="17684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31" name="Freeform 95"/>
          <p:cNvSpPr>
            <a:spLocks/>
          </p:cNvSpPr>
          <p:nvPr/>
        </p:nvSpPr>
        <p:spPr bwMode="auto">
          <a:xfrm>
            <a:off x="5337175" y="1462088"/>
            <a:ext cx="392113" cy="436562"/>
          </a:xfrm>
          <a:custGeom>
            <a:avLst/>
            <a:gdLst>
              <a:gd name="T0" fmla="*/ 0 w 247"/>
              <a:gd name="T1" fmla="*/ 0 h 275"/>
              <a:gd name="T2" fmla="*/ 181 w 247"/>
              <a:gd name="T3" fmla="*/ 78 h 275"/>
              <a:gd name="T4" fmla="*/ 247 w 247"/>
              <a:gd name="T5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7" h="275">
                <a:moveTo>
                  <a:pt x="0" y="0"/>
                </a:moveTo>
                <a:cubicBezTo>
                  <a:pt x="30" y="13"/>
                  <a:pt x="140" y="32"/>
                  <a:pt x="181" y="78"/>
                </a:cubicBezTo>
                <a:cubicBezTo>
                  <a:pt x="222" y="124"/>
                  <a:pt x="233" y="234"/>
                  <a:pt x="247" y="275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7232" name="Group 96"/>
          <p:cNvGrpSpPr>
            <a:grpSpLocks noChangeAspect="1"/>
          </p:cNvGrpSpPr>
          <p:nvPr/>
        </p:nvGrpSpPr>
        <p:grpSpPr bwMode="auto">
          <a:xfrm rot="6598177">
            <a:off x="6649243" y="2053432"/>
            <a:ext cx="798513" cy="990600"/>
            <a:chOff x="2227" y="1194"/>
            <a:chExt cx="1944" cy="2413"/>
          </a:xfrm>
        </p:grpSpPr>
        <p:sp>
          <p:nvSpPr>
            <p:cNvPr id="347233" name="Freeform 97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34" name="Freeform 98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35" name="Freeform 99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36" name="Freeform 100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37" name="Freeform 101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38" name="Freeform 102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7239" name="Rectangle 103" descr="Green marble"/>
          <p:cNvSpPr>
            <a:spLocks noChangeArrowheads="1"/>
          </p:cNvSpPr>
          <p:nvPr/>
        </p:nvSpPr>
        <p:spPr bwMode="auto">
          <a:xfrm>
            <a:off x="7848600" y="306387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40" name="Rectangle 104" descr="Green marble"/>
          <p:cNvSpPr>
            <a:spLocks noChangeArrowheads="1"/>
          </p:cNvSpPr>
          <p:nvPr/>
        </p:nvSpPr>
        <p:spPr bwMode="auto">
          <a:xfrm>
            <a:off x="4648200" y="3063875"/>
            <a:ext cx="1371600" cy="39687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241" name="Group 105"/>
          <p:cNvGraphicFramePr>
            <a:graphicFrameLocks noGrp="1"/>
          </p:cNvGraphicFramePr>
          <p:nvPr/>
        </p:nvGraphicFramePr>
        <p:xfrm>
          <a:off x="4648200" y="306546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265" name="Oval 129"/>
          <p:cNvSpPr>
            <a:spLocks noChangeArrowheads="1"/>
          </p:cNvSpPr>
          <p:nvPr/>
        </p:nvSpPr>
        <p:spPr bwMode="auto">
          <a:xfrm>
            <a:off x="7315200" y="300355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66" name="Rectangle 130" descr="Green marble"/>
          <p:cNvSpPr>
            <a:spLocks noChangeArrowheads="1"/>
          </p:cNvSpPr>
          <p:nvPr/>
        </p:nvSpPr>
        <p:spPr bwMode="auto">
          <a:xfrm>
            <a:off x="3276600" y="47244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67" name="Rectangle 131" descr="Green marble"/>
          <p:cNvSpPr>
            <a:spLocks noChangeArrowheads="1"/>
          </p:cNvSpPr>
          <p:nvPr/>
        </p:nvSpPr>
        <p:spPr bwMode="auto">
          <a:xfrm>
            <a:off x="76200" y="47244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268" name="Group 132"/>
          <p:cNvGraphicFramePr>
            <a:graphicFrameLocks noGrp="1"/>
          </p:cNvGraphicFramePr>
          <p:nvPr/>
        </p:nvGraphicFramePr>
        <p:xfrm>
          <a:off x="76200" y="4724400"/>
          <a:ext cx="44958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292" name="Text Box 156"/>
          <p:cNvSpPr txBox="1">
            <a:spLocks noChangeArrowheads="1"/>
          </p:cNvSpPr>
          <p:nvPr/>
        </p:nvSpPr>
        <p:spPr bwMode="auto">
          <a:xfrm>
            <a:off x="0" y="41989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7293" name="Oval 157"/>
          <p:cNvSpPr>
            <a:spLocks noChangeArrowheads="1"/>
          </p:cNvSpPr>
          <p:nvPr/>
        </p:nvSpPr>
        <p:spPr bwMode="auto">
          <a:xfrm>
            <a:off x="914400" y="46640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294" name="Freeform 158"/>
          <p:cNvSpPr>
            <a:spLocks/>
          </p:cNvSpPr>
          <p:nvPr/>
        </p:nvSpPr>
        <p:spPr bwMode="auto">
          <a:xfrm>
            <a:off x="765175" y="4210050"/>
            <a:ext cx="2282825" cy="619125"/>
          </a:xfrm>
          <a:custGeom>
            <a:avLst/>
            <a:gdLst>
              <a:gd name="T0" fmla="*/ 0 w 1438"/>
              <a:gd name="T1" fmla="*/ 93 h 390"/>
              <a:gd name="T2" fmla="*/ 692 w 1438"/>
              <a:gd name="T3" fmla="*/ 50 h 390"/>
              <a:gd name="T4" fmla="*/ 1438 w 1438"/>
              <a:gd name="T5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38" h="390">
                <a:moveTo>
                  <a:pt x="0" y="93"/>
                </a:moveTo>
                <a:cubicBezTo>
                  <a:pt x="115" y="86"/>
                  <a:pt x="452" y="0"/>
                  <a:pt x="692" y="50"/>
                </a:cubicBezTo>
                <a:cubicBezTo>
                  <a:pt x="932" y="100"/>
                  <a:pt x="1283" y="319"/>
                  <a:pt x="1438" y="39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7295" name="Group 159"/>
          <p:cNvGrpSpPr>
            <a:grpSpLocks noChangeAspect="1"/>
          </p:cNvGrpSpPr>
          <p:nvPr/>
        </p:nvGrpSpPr>
        <p:grpSpPr bwMode="auto">
          <a:xfrm rot="6598177">
            <a:off x="2077243" y="4949032"/>
            <a:ext cx="798513" cy="990600"/>
            <a:chOff x="2227" y="1194"/>
            <a:chExt cx="1944" cy="2413"/>
          </a:xfrm>
        </p:grpSpPr>
        <p:sp>
          <p:nvSpPr>
            <p:cNvPr id="347296" name="Freeform 16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97" name="Freeform 16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98" name="Freeform 16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99" name="Freeform 16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00" name="Freeform 16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01" name="Freeform 16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7302" name="Rectangle 166" descr="Green marble"/>
          <p:cNvSpPr>
            <a:spLocks noChangeArrowheads="1"/>
          </p:cNvSpPr>
          <p:nvPr/>
        </p:nvSpPr>
        <p:spPr bwMode="auto">
          <a:xfrm>
            <a:off x="2743200" y="5959475"/>
            <a:ext cx="1828800" cy="3651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303" name="Rectangle 167" descr="Green marble"/>
          <p:cNvSpPr>
            <a:spLocks noChangeArrowheads="1"/>
          </p:cNvSpPr>
          <p:nvPr/>
        </p:nvSpPr>
        <p:spPr bwMode="auto">
          <a:xfrm>
            <a:off x="76200" y="5959475"/>
            <a:ext cx="914400" cy="3651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304" name="Group 168"/>
          <p:cNvGraphicFramePr>
            <a:graphicFrameLocks noGrp="1"/>
          </p:cNvGraphicFramePr>
          <p:nvPr/>
        </p:nvGraphicFramePr>
        <p:xfrm>
          <a:off x="76200" y="5943600"/>
          <a:ext cx="44958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328" name="Oval 192"/>
          <p:cNvSpPr>
            <a:spLocks noChangeArrowheads="1"/>
          </p:cNvSpPr>
          <p:nvPr/>
        </p:nvSpPr>
        <p:spPr bwMode="auto">
          <a:xfrm>
            <a:off x="914400" y="589915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329" name="Rectangle 193" descr="Green marble"/>
          <p:cNvSpPr>
            <a:spLocks noChangeArrowheads="1"/>
          </p:cNvSpPr>
          <p:nvPr/>
        </p:nvSpPr>
        <p:spPr bwMode="auto">
          <a:xfrm>
            <a:off x="7848600" y="4724400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330" name="Rectangle 194" descr="Green marble"/>
          <p:cNvSpPr>
            <a:spLocks noChangeArrowheads="1"/>
          </p:cNvSpPr>
          <p:nvPr/>
        </p:nvSpPr>
        <p:spPr bwMode="auto">
          <a:xfrm>
            <a:off x="4648200" y="4724400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331" name="Group 195"/>
          <p:cNvGraphicFramePr>
            <a:graphicFrameLocks noGrp="1"/>
          </p:cNvGraphicFramePr>
          <p:nvPr/>
        </p:nvGraphicFramePr>
        <p:xfrm>
          <a:off x="4648200" y="4724400"/>
          <a:ext cx="44958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355" name="Text Box 219"/>
          <p:cNvSpPr txBox="1">
            <a:spLocks noChangeArrowheads="1"/>
          </p:cNvSpPr>
          <p:nvPr/>
        </p:nvSpPr>
        <p:spPr bwMode="auto">
          <a:xfrm>
            <a:off x="4572000" y="41989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7356" name="Oval 220"/>
          <p:cNvSpPr>
            <a:spLocks noChangeArrowheads="1"/>
          </p:cNvSpPr>
          <p:nvPr/>
        </p:nvSpPr>
        <p:spPr bwMode="auto">
          <a:xfrm>
            <a:off x="7315200" y="4664075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47357" name="Group 221"/>
          <p:cNvGrpSpPr>
            <a:grpSpLocks noChangeAspect="1"/>
          </p:cNvGrpSpPr>
          <p:nvPr/>
        </p:nvGrpSpPr>
        <p:grpSpPr bwMode="auto">
          <a:xfrm rot="6598177">
            <a:off x="6649243" y="4949032"/>
            <a:ext cx="798513" cy="990600"/>
            <a:chOff x="2227" y="1194"/>
            <a:chExt cx="1944" cy="2413"/>
          </a:xfrm>
        </p:grpSpPr>
        <p:sp>
          <p:nvSpPr>
            <p:cNvPr id="347358" name="Freeform 222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59" name="Freeform 223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60" name="Freeform 224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61" name="Freeform 225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62" name="Freeform 226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63" name="Freeform 227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7364" name="Rectangle 228" descr="Green marble"/>
          <p:cNvSpPr>
            <a:spLocks noChangeArrowheads="1"/>
          </p:cNvSpPr>
          <p:nvPr/>
        </p:nvSpPr>
        <p:spPr bwMode="auto">
          <a:xfrm>
            <a:off x="7391400" y="5959475"/>
            <a:ext cx="1752600" cy="3651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365" name="Rectangle 229" descr="Green marble"/>
          <p:cNvSpPr>
            <a:spLocks noChangeArrowheads="1"/>
          </p:cNvSpPr>
          <p:nvPr/>
        </p:nvSpPr>
        <p:spPr bwMode="auto">
          <a:xfrm>
            <a:off x="4648200" y="5959475"/>
            <a:ext cx="914400" cy="3651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7366" name="Group 230"/>
          <p:cNvGraphicFramePr>
            <a:graphicFrameLocks noGrp="1"/>
          </p:cNvGraphicFramePr>
          <p:nvPr/>
        </p:nvGraphicFramePr>
        <p:xfrm>
          <a:off x="4648200" y="5943600"/>
          <a:ext cx="4495800" cy="395288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3810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7390" name="Oval 254"/>
          <p:cNvSpPr>
            <a:spLocks noChangeArrowheads="1"/>
          </p:cNvSpPr>
          <p:nvPr/>
        </p:nvSpPr>
        <p:spPr bwMode="auto">
          <a:xfrm>
            <a:off x="5486400" y="589915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7391" name="Line 255"/>
          <p:cNvSpPr>
            <a:spLocks noChangeShapeType="1"/>
          </p:cNvSpPr>
          <p:nvPr/>
        </p:nvSpPr>
        <p:spPr bwMode="auto">
          <a:xfrm>
            <a:off x="4572000" y="1295400"/>
            <a:ext cx="0" cy="556260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392" name="Line 256"/>
          <p:cNvSpPr>
            <a:spLocks noChangeShapeType="1"/>
          </p:cNvSpPr>
          <p:nvPr/>
        </p:nvSpPr>
        <p:spPr bwMode="auto">
          <a:xfrm>
            <a:off x="0" y="4038600"/>
            <a:ext cx="9144000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393" name="Freeform 257"/>
          <p:cNvSpPr>
            <a:spLocks/>
          </p:cNvSpPr>
          <p:nvPr/>
        </p:nvSpPr>
        <p:spPr bwMode="auto">
          <a:xfrm>
            <a:off x="5334000" y="4364038"/>
            <a:ext cx="392113" cy="436562"/>
          </a:xfrm>
          <a:custGeom>
            <a:avLst/>
            <a:gdLst>
              <a:gd name="T0" fmla="*/ 0 w 247"/>
              <a:gd name="T1" fmla="*/ 0 h 275"/>
              <a:gd name="T2" fmla="*/ 181 w 247"/>
              <a:gd name="T3" fmla="*/ 78 h 275"/>
              <a:gd name="T4" fmla="*/ 247 w 247"/>
              <a:gd name="T5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7" h="275">
                <a:moveTo>
                  <a:pt x="0" y="0"/>
                </a:moveTo>
                <a:cubicBezTo>
                  <a:pt x="30" y="13"/>
                  <a:pt x="140" y="32"/>
                  <a:pt x="181" y="78"/>
                </a:cubicBezTo>
                <a:cubicBezTo>
                  <a:pt x="222" y="124"/>
                  <a:pt x="233" y="234"/>
                  <a:pt x="247" y="275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7394" name="Group 258"/>
          <p:cNvGrpSpPr>
            <a:grpSpLocks/>
          </p:cNvGrpSpPr>
          <p:nvPr/>
        </p:nvGrpSpPr>
        <p:grpSpPr bwMode="auto">
          <a:xfrm>
            <a:off x="7239000" y="152400"/>
            <a:ext cx="1447800" cy="1447800"/>
            <a:chOff x="2496" y="1104"/>
            <a:chExt cx="912" cy="912"/>
          </a:xfrm>
        </p:grpSpPr>
        <p:grpSp>
          <p:nvGrpSpPr>
            <p:cNvPr id="347395" name="Group 259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347396" name="Freeform 260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97" name="Freeform 261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47398" name="Group 262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347399" name="Freeform 26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0" name="Freeform 26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1" name="Freeform 26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2" name="Freeform 26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3" name="Freeform 26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4" name="Freeform 26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47405" name="Oval 269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62" name="Group 2"/>
          <p:cNvGrpSpPr>
            <a:grpSpLocks/>
          </p:cNvGrpSpPr>
          <p:nvPr/>
        </p:nvGrpSpPr>
        <p:grpSpPr bwMode="auto">
          <a:xfrm>
            <a:off x="609600" y="1371600"/>
            <a:ext cx="2438400" cy="1465263"/>
            <a:chOff x="192" y="1680"/>
            <a:chExt cx="1536" cy="923"/>
          </a:xfrm>
        </p:grpSpPr>
        <p:sp>
          <p:nvSpPr>
            <p:cNvPr id="348163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64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48165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48166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48167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48168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48169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348170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48171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48172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48173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348174" name="Group 14"/>
          <p:cNvGrpSpPr>
            <a:grpSpLocks/>
          </p:cNvGrpSpPr>
          <p:nvPr/>
        </p:nvGrpSpPr>
        <p:grpSpPr bwMode="auto">
          <a:xfrm rot="5026305">
            <a:off x="5558631" y="4118769"/>
            <a:ext cx="1347788" cy="1797050"/>
            <a:chOff x="2227" y="1194"/>
            <a:chExt cx="1944" cy="2413"/>
          </a:xfrm>
        </p:grpSpPr>
        <p:sp>
          <p:nvSpPr>
            <p:cNvPr id="348175" name="Freeform 15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76" name="Freeform 16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77" name="Freeform 17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78" name="Freeform 18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79" name="Freeform 19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0" name="Freeform 20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81" name="Group 21"/>
          <p:cNvGrpSpPr>
            <a:grpSpLocks/>
          </p:cNvGrpSpPr>
          <p:nvPr/>
        </p:nvGrpSpPr>
        <p:grpSpPr bwMode="auto">
          <a:xfrm rot="3735761">
            <a:off x="2586831" y="1475582"/>
            <a:ext cx="1347787" cy="1797050"/>
            <a:chOff x="2227" y="1194"/>
            <a:chExt cx="1944" cy="2413"/>
          </a:xfrm>
        </p:grpSpPr>
        <p:sp>
          <p:nvSpPr>
            <p:cNvPr id="348182" name="Freeform 22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3" name="Freeform 23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4" name="Freeform 24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5" name="Freeform 25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6" name="Freeform 26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87" name="Freeform 27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88" name="Group 28"/>
          <p:cNvGrpSpPr>
            <a:grpSpLocks/>
          </p:cNvGrpSpPr>
          <p:nvPr/>
        </p:nvGrpSpPr>
        <p:grpSpPr bwMode="auto">
          <a:xfrm flipH="1">
            <a:off x="2895600" y="2819400"/>
            <a:ext cx="2101850" cy="1652588"/>
            <a:chOff x="2592" y="2016"/>
            <a:chExt cx="1324" cy="1041"/>
          </a:xfrm>
        </p:grpSpPr>
        <p:grpSp>
          <p:nvGrpSpPr>
            <p:cNvPr id="348189" name="Group 29"/>
            <p:cNvGrpSpPr>
              <a:grpSpLocks/>
            </p:cNvGrpSpPr>
            <p:nvPr/>
          </p:nvGrpSpPr>
          <p:grpSpPr bwMode="auto">
            <a:xfrm rot="5026305">
              <a:off x="2733" y="1875"/>
              <a:ext cx="849" cy="1132"/>
              <a:chOff x="2227" y="1194"/>
              <a:chExt cx="1944" cy="2413"/>
            </a:xfrm>
          </p:grpSpPr>
          <p:sp>
            <p:nvSpPr>
              <p:cNvPr id="348190" name="Freeform 30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1" name="Freeform 31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2" name="Freeform 32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3" name="Freeform 33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4" name="Freeform 34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5" name="Freeform 35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196" name="Group 36"/>
            <p:cNvGrpSpPr>
              <a:grpSpLocks/>
            </p:cNvGrpSpPr>
            <p:nvPr/>
          </p:nvGrpSpPr>
          <p:grpSpPr bwMode="auto">
            <a:xfrm rot="5026305">
              <a:off x="2829" y="1971"/>
              <a:ext cx="849" cy="1132"/>
              <a:chOff x="2227" y="1194"/>
              <a:chExt cx="1944" cy="2413"/>
            </a:xfrm>
          </p:grpSpPr>
          <p:sp>
            <p:nvSpPr>
              <p:cNvPr id="348197" name="Freeform 37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8" name="Freeform 38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99" name="Freeform 39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0" name="Freeform 40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1" name="Freeform 41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2" name="Freeform 42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03" name="Group 43"/>
            <p:cNvGrpSpPr>
              <a:grpSpLocks/>
            </p:cNvGrpSpPr>
            <p:nvPr/>
          </p:nvGrpSpPr>
          <p:grpSpPr bwMode="auto">
            <a:xfrm rot="5026305">
              <a:off x="2925" y="2067"/>
              <a:ext cx="849" cy="1132"/>
              <a:chOff x="2227" y="1194"/>
              <a:chExt cx="1944" cy="2413"/>
            </a:xfrm>
          </p:grpSpPr>
          <p:sp>
            <p:nvSpPr>
              <p:cNvPr id="348204" name="Freeform 44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5" name="Freeform 45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6" name="Freeform 46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7" name="Freeform 47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8" name="Freeform 48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09" name="Freeform 49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48210" name="Rectangle 50"/>
          <p:cNvSpPr>
            <a:spLocks noChangeArrowheads="1"/>
          </p:cNvSpPr>
          <p:nvPr/>
        </p:nvSpPr>
        <p:spPr bwMode="auto">
          <a:xfrm>
            <a:off x="-1676400" y="76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Beginning &amp; </a:t>
            </a:r>
          </a:p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Ending</a:t>
            </a:r>
            <a:endParaRPr lang="en-CA" altLang="x-none" sz="4400" i="0">
              <a:solidFill>
                <a:schemeClr val="tx2"/>
              </a:solidFill>
            </a:endParaRPr>
          </a:p>
        </p:txBody>
      </p:sp>
      <p:grpSp>
        <p:nvGrpSpPr>
          <p:cNvPr id="348211" name="Group 51"/>
          <p:cNvGrpSpPr>
            <a:grpSpLocks noChangeAspect="1"/>
          </p:cNvGrpSpPr>
          <p:nvPr/>
        </p:nvGrpSpPr>
        <p:grpSpPr bwMode="auto">
          <a:xfrm>
            <a:off x="5310188" y="50800"/>
            <a:ext cx="1166812" cy="1168400"/>
            <a:chOff x="3408" y="1200"/>
            <a:chExt cx="907" cy="907"/>
          </a:xfrm>
        </p:grpSpPr>
        <p:grpSp>
          <p:nvGrpSpPr>
            <p:cNvPr id="348212" name="Group 5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348213" name="AutoShape 5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48214" name="Line 5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48215" name="Picture 5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348216" name="Object 5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8336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5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48217" name="Group 5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348218" name="Oval 5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219" name="Line 5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48220" name="Group 60"/>
          <p:cNvGrpSpPr>
            <a:grpSpLocks noChangeAspect="1"/>
          </p:cNvGrpSpPr>
          <p:nvPr/>
        </p:nvGrpSpPr>
        <p:grpSpPr bwMode="auto">
          <a:xfrm>
            <a:off x="3938588" y="76200"/>
            <a:ext cx="1169987" cy="1169988"/>
            <a:chOff x="3077" y="2352"/>
            <a:chExt cx="907" cy="907"/>
          </a:xfrm>
        </p:grpSpPr>
        <p:grpSp>
          <p:nvGrpSpPr>
            <p:cNvPr id="348221" name="Group 6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348222" name="Freeform 6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23" name="Oval 6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348224" name="Picture 6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8225" name="Group 6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348226" name="Freeform 6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27" name="Freeform 6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28" name="Freeform 6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29" name="Freeform 6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30" name="Freeform 7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31" name="Freeform 7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8232" name="Group 72"/>
          <p:cNvGrpSpPr>
            <a:grpSpLocks noChangeAspect="1"/>
          </p:cNvGrpSpPr>
          <p:nvPr/>
        </p:nvGrpSpPr>
        <p:grpSpPr bwMode="auto">
          <a:xfrm>
            <a:off x="8024813" y="0"/>
            <a:ext cx="1119187" cy="1169988"/>
            <a:chOff x="4641" y="2352"/>
            <a:chExt cx="735" cy="768"/>
          </a:xfrm>
        </p:grpSpPr>
        <p:sp>
          <p:nvSpPr>
            <p:cNvPr id="348233" name="Freeform 73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8234" name="Group 74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348235" name="AutoShape 7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48236" name="Line 7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48237" name="Oval 77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48238" name="Picture 7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48239" name="Group 79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48240" name="Freeform 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1" name="Freeform 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2" name="Freeform 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3" name="Freeform 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4" name="Freeform 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5" name="Freeform 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8246" name="Group 86"/>
          <p:cNvGrpSpPr>
            <a:grpSpLocks/>
          </p:cNvGrpSpPr>
          <p:nvPr/>
        </p:nvGrpSpPr>
        <p:grpSpPr bwMode="auto">
          <a:xfrm>
            <a:off x="6629400" y="50800"/>
            <a:ext cx="1166813" cy="1168400"/>
            <a:chOff x="1824" y="2928"/>
            <a:chExt cx="735" cy="736"/>
          </a:xfrm>
        </p:grpSpPr>
        <p:grpSp>
          <p:nvGrpSpPr>
            <p:cNvPr id="348247" name="Group 87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348248" name="AutoShape 8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48249" name="Line 8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48250" name="Oval 90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48251" name="Group 91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348252" name="AutoShape 92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48253" name="Line 93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48254" name="AutoShape 94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48255" name="Text Box 95"/>
          <p:cNvSpPr txBox="1">
            <a:spLocks noChangeArrowheads="1"/>
          </p:cNvSpPr>
          <p:nvPr/>
        </p:nvSpPr>
        <p:spPr bwMode="auto">
          <a:xfrm>
            <a:off x="4244975" y="21415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8256" name="Rectangle 96" descr="Green marble"/>
          <p:cNvSpPr>
            <a:spLocks noChangeArrowheads="1"/>
          </p:cNvSpPr>
          <p:nvPr/>
        </p:nvSpPr>
        <p:spPr bwMode="auto">
          <a:xfrm>
            <a:off x="8709025" y="2667000"/>
            <a:ext cx="76200" cy="4572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8257" name="Rectangle 97" descr="Green marble"/>
          <p:cNvSpPr>
            <a:spLocks noChangeArrowheads="1"/>
          </p:cNvSpPr>
          <p:nvPr/>
        </p:nvSpPr>
        <p:spPr bwMode="auto">
          <a:xfrm>
            <a:off x="4289425" y="2667000"/>
            <a:ext cx="76200" cy="4572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8258" name="Group 98"/>
          <p:cNvGraphicFramePr>
            <a:graphicFrameLocks noGrp="1"/>
          </p:cNvGraphicFramePr>
          <p:nvPr/>
        </p:nvGraphicFramePr>
        <p:xfrm>
          <a:off x="4327525" y="26368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8282" name="Oval 122"/>
          <p:cNvSpPr>
            <a:spLocks noChangeArrowheads="1"/>
          </p:cNvSpPr>
          <p:nvPr/>
        </p:nvSpPr>
        <p:spPr bwMode="auto">
          <a:xfrm>
            <a:off x="4213225" y="25908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8283" name="Rectangle 123" descr="Green marble"/>
          <p:cNvSpPr>
            <a:spLocks noChangeArrowheads="1"/>
          </p:cNvSpPr>
          <p:nvPr/>
        </p:nvSpPr>
        <p:spPr bwMode="auto">
          <a:xfrm>
            <a:off x="3429000" y="4800600"/>
            <a:ext cx="1752600" cy="3048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8284" name="Rectangle 124" descr="Green marble"/>
          <p:cNvSpPr>
            <a:spLocks noChangeArrowheads="1"/>
          </p:cNvSpPr>
          <p:nvPr/>
        </p:nvSpPr>
        <p:spPr bwMode="auto">
          <a:xfrm>
            <a:off x="685800" y="4800600"/>
            <a:ext cx="2286000" cy="3810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8285" name="Group 125"/>
          <p:cNvGraphicFramePr>
            <a:graphicFrameLocks noGrp="1"/>
          </p:cNvGraphicFramePr>
          <p:nvPr/>
        </p:nvGraphicFramePr>
        <p:xfrm>
          <a:off x="685800" y="47704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8309" name="Oval 149"/>
          <p:cNvSpPr>
            <a:spLocks noChangeArrowheads="1"/>
          </p:cNvSpPr>
          <p:nvPr/>
        </p:nvSpPr>
        <p:spPr bwMode="auto">
          <a:xfrm>
            <a:off x="2895600" y="47244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8310" name="Text Box 150"/>
          <p:cNvSpPr txBox="1">
            <a:spLocks noChangeArrowheads="1"/>
          </p:cNvSpPr>
          <p:nvPr/>
        </p:nvSpPr>
        <p:spPr bwMode="auto">
          <a:xfrm>
            <a:off x="609600" y="42751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grpSp>
        <p:nvGrpSpPr>
          <p:cNvPr id="348311" name="Group 151"/>
          <p:cNvGrpSpPr>
            <a:grpSpLocks/>
          </p:cNvGrpSpPr>
          <p:nvPr/>
        </p:nvGrpSpPr>
        <p:grpSpPr bwMode="auto">
          <a:xfrm>
            <a:off x="4835525" y="5530850"/>
            <a:ext cx="1703388" cy="1236663"/>
            <a:chOff x="3124" y="3297"/>
            <a:chExt cx="1073" cy="779"/>
          </a:xfrm>
        </p:grpSpPr>
        <p:sp>
          <p:nvSpPr>
            <p:cNvPr id="348312" name="Freeform 152"/>
            <p:cNvSpPr>
              <a:spLocks/>
            </p:cNvSpPr>
            <p:nvPr/>
          </p:nvSpPr>
          <p:spPr bwMode="auto">
            <a:xfrm>
              <a:off x="3124" y="3297"/>
              <a:ext cx="1073" cy="779"/>
            </a:xfrm>
            <a:custGeom>
              <a:avLst/>
              <a:gdLst>
                <a:gd name="T0" fmla="*/ 317 w 1073"/>
                <a:gd name="T1" fmla="*/ 64 h 779"/>
                <a:gd name="T2" fmla="*/ 48 w 1073"/>
                <a:gd name="T3" fmla="*/ 246 h 779"/>
                <a:gd name="T4" fmla="*/ 26 w 1073"/>
                <a:gd name="T5" fmla="*/ 531 h 779"/>
                <a:gd name="T6" fmla="*/ 150 w 1073"/>
                <a:gd name="T7" fmla="*/ 669 h 779"/>
                <a:gd name="T8" fmla="*/ 529 w 1073"/>
                <a:gd name="T9" fmla="*/ 750 h 779"/>
                <a:gd name="T10" fmla="*/ 1048 w 1073"/>
                <a:gd name="T11" fmla="*/ 495 h 779"/>
                <a:gd name="T12" fmla="*/ 682 w 1073"/>
                <a:gd name="T13" fmla="*/ 72 h 779"/>
                <a:gd name="T14" fmla="*/ 317 w 1073"/>
                <a:gd name="T15" fmla="*/ 6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3" h="779">
                  <a:moveTo>
                    <a:pt x="317" y="64"/>
                  </a:moveTo>
                  <a:cubicBezTo>
                    <a:pt x="211" y="93"/>
                    <a:pt x="96" y="168"/>
                    <a:pt x="48" y="246"/>
                  </a:cubicBezTo>
                  <a:cubicBezTo>
                    <a:pt x="0" y="324"/>
                    <a:pt x="9" y="461"/>
                    <a:pt x="26" y="531"/>
                  </a:cubicBezTo>
                  <a:cubicBezTo>
                    <a:pt x="43" y="601"/>
                    <a:pt x="66" y="633"/>
                    <a:pt x="150" y="669"/>
                  </a:cubicBezTo>
                  <a:cubicBezTo>
                    <a:pt x="234" y="705"/>
                    <a:pt x="380" y="779"/>
                    <a:pt x="529" y="750"/>
                  </a:cubicBezTo>
                  <a:cubicBezTo>
                    <a:pt x="678" y="721"/>
                    <a:pt x="1023" y="608"/>
                    <a:pt x="1048" y="495"/>
                  </a:cubicBezTo>
                  <a:cubicBezTo>
                    <a:pt x="1073" y="382"/>
                    <a:pt x="804" y="144"/>
                    <a:pt x="682" y="72"/>
                  </a:cubicBezTo>
                  <a:cubicBezTo>
                    <a:pt x="560" y="0"/>
                    <a:pt x="423" y="35"/>
                    <a:pt x="317" y="64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3" name="Text Box 153"/>
            <p:cNvSpPr txBox="1">
              <a:spLocks noChangeArrowheads="1"/>
            </p:cNvSpPr>
            <p:nvPr/>
          </p:nvSpPr>
          <p:spPr bwMode="auto">
            <a:xfrm>
              <a:off x="349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48314" name="Text Box 154"/>
            <p:cNvSpPr txBox="1">
              <a:spLocks noChangeArrowheads="1"/>
            </p:cNvSpPr>
            <p:nvPr/>
          </p:nvSpPr>
          <p:spPr bwMode="auto">
            <a:xfrm>
              <a:off x="3374" y="373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48315" name="Text Box 155"/>
            <p:cNvSpPr txBox="1">
              <a:spLocks noChangeArrowheads="1"/>
            </p:cNvSpPr>
            <p:nvPr/>
          </p:nvSpPr>
          <p:spPr bwMode="auto">
            <a:xfrm>
              <a:off x="354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48316" name="Text Box 156"/>
            <p:cNvSpPr txBox="1">
              <a:spLocks noChangeArrowheads="1"/>
            </p:cNvSpPr>
            <p:nvPr/>
          </p:nvSpPr>
          <p:spPr bwMode="auto">
            <a:xfrm>
              <a:off x="377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48317" name="Rectangle 157"/>
            <p:cNvSpPr>
              <a:spLocks noChangeArrowheads="1"/>
            </p:cNvSpPr>
            <p:nvPr/>
          </p:nvSpPr>
          <p:spPr bwMode="auto">
            <a:xfrm>
              <a:off x="3168" y="3634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</p:grpSp>
      <p:grpSp>
        <p:nvGrpSpPr>
          <p:cNvPr id="348318" name="Group 158"/>
          <p:cNvGrpSpPr>
            <a:grpSpLocks/>
          </p:cNvGrpSpPr>
          <p:nvPr/>
        </p:nvGrpSpPr>
        <p:grpSpPr bwMode="auto">
          <a:xfrm>
            <a:off x="7529513" y="5378450"/>
            <a:ext cx="1614487" cy="1479550"/>
            <a:chOff x="4503" y="3100"/>
            <a:chExt cx="1017" cy="932"/>
          </a:xfrm>
        </p:grpSpPr>
        <p:sp>
          <p:nvSpPr>
            <p:cNvPr id="348319" name="Freeform 159"/>
            <p:cNvSpPr>
              <a:spLocks/>
            </p:cNvSpPr>
            <p:nvPr/>
          </p:nvSpPr>
          <p:spPr bwMode="auto">
            <a:xfrm>
              <a:off x="4503" y="3100"/>
              <a:ext cx="1017" cy="932"/>
            </a:xfrm>
            <a:custGeom>
              <a:avLst/>
              <a:gdLst>
                <a:gd name="T0" fmla="*/ 91 w 1017"/>
                <a:gd name="T1" fmla="*/ 138 h 932"/>
                <a:gd name="T2" fmla="*/ 18 w 1017"/>
                <a:gd name="T3" fmla="*/ 443 h 932"/>
                <a:gd name="T4" fmla="*/ 197 w 1017"/>
                <a:gd name="T5" fmla="*/ 611 h 932"/>
                <a:gd name="T6" fmla="*/ 416 w 1017"/>
                <a:gd name="T7" fmla="*/ 841 h 932"/>
                <a:gd name="T8" fmla="*/ 673 w 1017"/>
                <a:gd name="T9" fmla="*/ 886 h 932"/>
                <a:gd name="T10" fmla="*/ 985 w 1017"/>
                <a:gd name="T11" fmla="*/ 567 h 932"/>
                <a:gd name="T12" fmla="*/ 484 w 1017"/>
                <a:gd name="T13" fmla="*/ 72 h 932"/>
                <a:gd name="T14" fmla="*/ 91 w 1017"/>
                <a:gd name="T15" fmla="*/ 138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7" h="932">
                  <a:moveTo>
                    <a:pt x="91" y="138"/>
                  </a:moveTo>
                  <a:cubicBezTo>
                    <a:pt x="14" y="213"/>
                    <a:pt x="0" y="364"/>
                    <a:pt x="18" y="443"/>
                  </a:cubicBezTo>
                  <a:cubicBezTo>
                    <a:pt x="36" y="522"/>
                    <a:pt x="131" y="545"/>
                    <a:pt x="197" y="611"/>
                  </a:cubicBezTo>
                  <a:cubicBezTo>
                    <a:pt x="263" y="677"/>
                    <a:pt x="337" y="795"/>
                    <a:pt x="416" y="841"/>
                  </a:cubicBezTo>
                  <a:cubicBezTo>
                    <a:pt x="496" y="887"/>
                    <a:pt x="578" y="932"/>
                    <a:pt x="673" y="886"/>
                  </a:cubicBezTo>
                  <a:cubicBezTo>
                    <a:pt x="767" y="840"/>
                    <a:pt x="1017" y="703"/>
                    <a:pt x="985" y="567"/>
                  </a:cubicBezTo>
                  <a:cubicBezTo>
                    <a:pt x="953" y="431"/>
                    <a:pt x="633" y="144"/>
                    <a:pt x="484" y="72"/>
                  </a:cubicBezTo>
                  <a:cubicBezTo>
                    <a:pt x="335" y="0"/>
                    <a:pt x="173" y="124"/>
                    <a:pt x="91" y="13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0" name="Text Box 160"/>
            <p:cNvSpPr txBox="1">
              <a:spLocks noChangeArrowheads="1"/>
            </p:cNvSpPr>
            <p:nvPr/>
          </p:nvSpPr>
          <p:spPr bwMode="auto">
            <a:xfrm>
              <a:off x="4544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48321" name="Text Box 161"/>
            <p:cNvSpPr txBox="1">
              <a:spLocks noChangeArrowheads="1"/>
            </p:cNvSpPr>
            <p:nvPr/>
          </p:nvSpPr>
          <p:spPr bwMode="auto">
            <a:xfrm>
              <a:off x="5040" y="3312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48322" name="Text Box 162"/>
            <p:cNvSpPr txBox="1">
              <a:spLocks noChangeArrowheads="1"/>
            </p:cNvSpPr>
            <p:nvPr/>
          </p:nvSpPr>
          <p:spPr bwMode="auto">
            <a:xfrm>
              <a:off x="4656" y="3504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48323" name="Text Box 163"/>
            <p:cNvSpPr txBox="1">
              <a:spLocks noChangeArrowheads="1"/>
            </p:cNvSpPr>
            <p:nvPr/>
          </p:nvSpPr>
          <p:spPr bwMode="auto">
            <a:xfrm>
              <a:off x="5088" y="365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</p:grpSp>
      <p:sp>
        <p:nvSpPr>
          <p:cNvPr id="348324" name="Text Box 164"/>
          <p:cNvSpPr txBox="1">
            <a:spLocks noChangeArrowheads="1"/>
          </p:cNvSpPr>
          <p:nvPr/>
        </p:nvSpPr>
        <p:spPr bwMode="auto">
          <a:xfrm>
            <a:off x="6592888" y="5995988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52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grpSp>
        <p:nvGrpSpPr>
          <p:cNvPr id="348325" name="Group 165"/>
          <p:cNvGrpSpPr>
            <a:grpSpLocks/>
          </p:cNvGrpSpPr>
          <p:nvPr/>
        </p:nvGrpSpPr>
        <p:grpSpPr bwMode="auto">
          <a:xfrm>
            <a:off x="6172200" y="3200400"/>
            <a:ext cx="1219200" cy="1066800"/>
            <a:chOff x="1584" y="3063"/>
            <a:chExt cx="768" cy="672"/>
          </a:xfrm>
        </p:grpSpPr>
        <p:sp>
          <p:nvSpPr>
            <p:cNvPr id="348326" name="AutoShape 166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r>
                <a:rPr lang="en-US" altLang="x-none" sz="2000" baseline="-8000">
                  <a:solidFill>
                    <a:schemeClr val="bg2"/>
                  </a:solidFill>
                </a:rPr>
                <a:t>n</a:t>
              </a:r>
              <a:r>
                <a:rPr lang="en-US" altLang="x-none" sz="2000" i="0" baseline="-8000">
                  <a:solidFill>
                    <a:schemeClr val="bg2"/>
                  </a:solidFill>
                </a:rPr>
                <a:t>-1 elements 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000" i="0" baseline="-8000">
                  <a:solidFill>
                    <a:schemeClr val="bg2"/>
                  </a:solidFill>
                </a:rPr>
                <a:t>not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000" i="0" baseline="-8000">
                  <a:solidFill>
                    <a:schemeClr val="bg2"/>
                  </a:solidFill>
                </a:rPr>
                <a:t>looked at</a:t>
              </a:r>
              <a:endParaRPr lang="en-CA" altLang="x-none" sz="20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48327" name="Line 167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48328" name="AutoShape 168"/>
          <p:cNvSpPr>
            <a:spLocks/>
          </p:cNvSpPr>
          <p:nvPr/>
        </p:nvSpPr>
        <p:spPr bwMode="auto">
          <a:xfrm rot="-5400000">
            <a:off x="6667500" y="1181100"/>
            <a:ext cx="228600" cy="3962400"/>
          </a:xfrm>
          <a:prstGeom prst="leftBrace">
            <a:avLst>
              <a:gd name="adj1" fmla="val 144444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grpSp>
        <p:nvGrpSpPr>
          <p:cNvPr id="348329" name="Group 169"/>
          <p:cNvGrpSpPr>
            <a:grpSpLocks/>
          </p:cNvGrpSpPr>
          <p:nvPr/>
        </p:nvGrpSpPr>
        <p:grpSpPr bwMode="auto">
          <a:xfrm>
            <a:off x="2819400" y="5410200"/>
            <a:ext cx="1219200" cy="1066800"/>
            <a:chOff x="1584" y="3063"/>
            <a:chExt cx="768" cy="672"/>
          </a:xfrm>
        </p:grpSpPr>
        <p:sp>
          <p:nvSpPr>
            <p:cNvPr id="348330" name="AutoShape 170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r>
                <a:rPr lang="en-US" altLang="x-none" sz="2000" i="0" baseline="-8000">
                  <a:solidFill>
                    <a:schemeClr val="bg2"/>
                  </a:solidFill>
                </a:rPr>
                <a:t>0 elements 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000" i="0" baseline="-8000">
                  <a:solidFill>
                    <a:schemeClr val="bg2"/>
                  </a:solidFill>
                </a:rPr>
                <a:t>not</a:t>
              </a:r>
            </a:p>
            <a:p>
              <a:pPr algn="ctr">
                <a:spcBef>
                  <a:spcPct val="0"/>
                </a:spcBef>
              </a:pPr>
              <a:r>
                <a:rPr lang="en-US" altLang="x-none" sz="2000" i="0" baseline="-8000">
                  <a:solidFill>
                    <a:schemeClr val="bg2"/>
                  </a:solidFill>
                </a:rPr>
                <a:t>looked at</a:t>
              </a:r>
              <a:endParaRPr lang="en-CA" altLang="x-none" sz="20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48331" name="Line 171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48332" name="AutoShape 172"/>
          <p:cNvSpPr>
            <a:spLocks/>
          </p:cNvSpPr>
          <p:nvPr/>
        </p:nvSpPr>
        <p:spPr bwMode="auto">
          <a:xfrm rot="-5400000">
            <a:off x="3429000" y="5257800"/>
            <a:ext cx="76200" cy="228600"/>
          </a:xfrm>
          <a:prstGeom prst="leftBrace">
            <a:avLst>
              <a:gd name="adj1" fmla="val 25000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8333" name="Text Box 173"/>
          <p:cNvSpPr txBox="1">
            <a:spLocks noChangeArrowheads="1"/>
          </p:cNvSpPr>
          <p:nvPr/>
        </p:nvSpPr>
        <p:spPr bwMode="auto">
          <a:xfrm>
            <a:off x="228600" y="1379538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Time </a:t>
            </a:r>
            <a:endParaRPr lang="en-CA" altLang="x-none"/>
          </a:p>
        </p:txBody>
      </p:sp>
      <p:sp>
        <p:nvSpPr>
          <p:cNvPr id="349187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/>
              <a:t>Each iteration takes </a:t>
            </a:r>
            <a:r>
              <a:rPr lang="en-CA" altLang="x-none" sz="2800">
                <a:sym typeface="Symbol" charset="2"/>
              </a:rPr>
              <a:t></a:t>
            </a:r>
            <a:r>
              <a:rPr lang="en-US" altLang="x-none"/>
              <a:t>(1) time. 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/>
              <a:t>Total </a:t>
            </a:r>
            <a:r>
              <a:rPr lang="en-US" altLang="x-none" sz="3600">
                <a:ea typeface="Times New Roman" charset="0"/>
                <a:cs typeface="Times New Roman" charset="0"/>
              </a:rPr>
              <a:t>= </a:t>
            </a:r>
            <a:r>
              <a:rPr lang="en-CA" altLang="x-none" sz="2800">
                <a:sym typeface="Symbol" charset="2"/>
              </a:rPr>
              <a:t></a:t>
            </a:r>
            <a:r>
              <a:rPr lang="en-US" altLang="x-none"/>
              <a:t>(</a:t>
            </a:r>
            <a:r>
              <a:rPr lang="en-US" altLang="x-none" i="1"/>
              <a:t>n</a:t>
            </a:r>
            <a:r>
              <a:rPr lang="en-US" altLang="x-none"/>
              <a:t>) </a:t>
            </a:r>
          </a:p>
        </p:txBody>
      </p:sp>
      <p:sp>
        <p:nvSpPr>
          <p:cNvPr id="349188" name="Rectangle 4" descr="Green marble"/>
          <p:cNvSpPr>
            <a:spLocks noChangeArrowheads="1"/>
          </p:cNvSpPr>
          <p:nvPr/>
        </p:nvSpPr>
        <p:spPr bwMode="auto">
          <a:xfrm>
            <a:off x="4572000" y="36417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9189" name="Rectangle 5" descr="Green marble"/>
          <p:cNvSpPr>
            <a:spLocks noChangeArrowheads="1"/>
          </p:cNvSpPr>
          <p:nvPr/>
        </p:nvSpPr>
        <p:spPr bwMode="auto">
          <a:xfrm>
            <a:off x="1371600" y="3641725"/>
            <a:ext cx="914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9190" name="Group 6"/>
          <p:cNvGraphicFramePr>
            <a:graphicFrameLocks noGrp="1"/>
          </p:cNvGraphicFramePr>
          <p:nvPr/>
        </p:nvGraphicFramePr>
        <p:xfrm>
          <a:off x="1371600" y="3627438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9214" name="Text Box 30"/>
          <p:cNvSpPr txBox="1">
            <a:spLocks noChangeArrowheads="1"/>
          </p:cNvSpPr>
          <p:nvPr/>
        </p:nvSpPr>
        <p:spPr bwMode="auto">
          <a:xfrm>
            <a:off x="1295400" y="31162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9215" name="AutoShape 31"/>
          <p:cNvSpPr>
            <a:spLocks/>
          </p:cNvSpPr>
          <p:nvPr/>
        </p:nvSpPr>
        <p:spPr bwMode="auto">
          <a:xfrm rot="-5400000">
            <a:off x="1752600" y="3717925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9216" name="AutoShape 32"/>
          <p:cNvSpPr>
            <a:spLocks/>
          </p:cNvSpPr>
          <p:nvPr/>
        </p:nvSpPr>
        <p:spPr bwMode="auto">
          <a:xfrm rot="-5400000">
            <a:off x="5143500" y="35274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9217" name="Text Box 33"/>
          <p:cNvSpPr txBox="1">
            <a:spLocks noChangeArrowheads="1"/>
          </p:cNvSpPr>
          <p:nvPr/>
        </p:nvSpPr>
        <p:spPr bwMode="auto">
          <a:xfrm>
            <a:off x="1752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9218" name="Text Box 34"/>
          <p:cNvSpPr txBox="1">
            <a:spLocks noChangeArrowheads="1"/>
          </p:cNvSpPr>
          <p:nvPr/>
        </p:nvSpPr>
        <p:spPr bwMode="auto">
          <a:xfrm>
            <a:off x="4419600" y="41814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9219" name="Oval 35"/>
          <p:cNvSpPr>
            <a:spLocks noChangeArrowheads="1"/>
          </p:cNvSpPr>
          <p:nvPr/>
        </p:nvSpPr>
        <p:spPr bwMode="auto">
          <a:xfrm>
            <a:off x="2209800" y="35814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9220" name="Freeform 36"/>
          <p:cNvSpPr>
            <a:spLocks/>
          </p:cNvSpPr>
          <p:nvPr/>
        </p:nvSpPr>
        <p:spPr bwMode="auto">
          <a:xfrm>
            <a:off x="2060575" y="3127375"/>
            <a:ext cx="2282825" cy="619125"/>
          </a:xfrm>
          <a:custGeom>
            <a:avLst/>
            <a:gdLst>
              <a:gd name="T0" fmla="*/ 0 w 1438"/>
              <a:gd name="T1" fmla="*/ 93 h 390"/>
              <a:gd name="T2" fmla="*/ 692 w 1438"/>
              <a:gd name="T3" fmla="*/ 50 h 390"/>
              <a:gd name="T4" fmla="*/ 1438 w 1438"/>
              <a:gd name="T5" fmla="*/ 39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38" h="390">
                <a:moveTo>
                  <a:pt x="0" y="93"/>
                </a:moveTo>
                <a:cubicBezTo>
                  <a:pt x="115" y="86"/>
                  <a:pt x="452" y="0"/>
                  <a:pt x="692" y="50"/>
                </a:cubicBezTo>
                <a:cubicBezTo>
                  <a:pt x="932" y="100"/>
                  <a:pt x="1283" y="319"/>
                  <a:pt x="1438" y="39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9221" name="Group 37"/>
          <p:cNvGrpSpPr>
            <a:grpSpLocks noChangeAspect="1"/>
          </p:cNvGrpSpPr>
          <p:nvPr/>
        </p:nvGrpSpPr>
        <p:grpSpPr bwMode="auto">
          <a:xfrm rot="6598177">
            <a:off x="6615906" y="3137694"/>
            <a:ext cx="1779588" cy="2209800"/>
            <a:chOff x="2227" y="1194"/>
            <a:chExt cx="1944" cy="2413"/>
          </a:xfrm>
        </p:grpSpPr>
        <p:sp>
          <p:nvSpPr>
            <p:cNvPr id="349222" name="Freeform 38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3" name="Freeform 39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4" name="Freeform 40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5" name="Freeform 41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6" name="Freeform 42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7" name="Freeform 43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9228" name="Rectangle 44" descr="Green marble"/>
          <p:cNvSpPr>
            <a:spLocks noChangeArrowheads="1"/>
          </p:cNvSpPr>
          <p:nvPr/>
        </p:nvSpPr>
        <p:spPr bwMode="auto">
          <a:xfrm>
            <a:off x="6629400" y="5622925"/>
            <a:ext cx="1295400" cy="3810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49229" name="Rectangle 45" descr="Green marble"/>
          <p:cNvSpPr>
            <a:spLocks noChangeArrowheads="1"/>
          </p:cNvSpPr>
          <p:nvPr/>
        </p:nvSpPr>
        <p:spPr bwMode="auto">
          <a:xfrm>
            <a:off x="3429000" y="5622925"/>
            <a:ext cx="1371600" cy="39687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aphicFrame>
        <p:nvGraphicFramePr>
          <p:cNvPr id="349230" name="Group 46"/>
          <p:cNvGraphicFramePr>
            <a:graphicFrameLocks noGrp="1"/>
          </p:cNvGraphicFramePr>
          <p:nvPr/>
        </p:nvGraphicFramePr>
        <p:xfrm>
          <a:off x="3429000" y="5624513"/>
          <a:ext cx="4495800" cy="395287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</a:tblGrid>
              <a:tr h="2651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31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23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14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25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98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30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62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79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88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9254" name="Text Box 70"/>
          <p:cNvSpPr txBox="1">
            <a:spLocks noChangeArrowheads="1"/>
          </p:cNvSpPr>
          <p:nvPr/>
        </p:nvSpPr>
        <p:spPr bwMode="auto">
          <a:xfrm>
            <a:off x="3406775" y="5097463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sp>
        <p:nvSpPr>
          <p:cNvPr id="349255" name="AutoShape 71"/>
          <p:cNvSpPr>
            <a:spLocks/>
          </p:cNvSpPr>
          <p:nvPr/>
        </p:nvSpPr>
        <p:spPr bwMode="auto">
          <a:xfrm rot="-5400000">
            <a:off x="3992562" y="5516563"/>
            <a:ext cx="168275" cy="1295400"/>
          </a:xfrm>
          <a:prstGeom prst="leftBrace">
            <a:avLst>
              <a:gd name="adj1" fmla="val 64151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9256" name="AutoShape 72"/>
          <p:cNvSpPr>
            <a:spLocks/>
          </p:cNvSpPr>
          <p:nvPr/>
        </p:nvSpPr>
        <p:spPr bwMode="auto">
          <a:xfrm rot="-5400000">
            <a:off x="7200900" y="5508625"/>
            <a:ext cx="152400" cy="1295400"/>
          </a:xfrm>
          <a:prstGeom prst="leftBrace">
            <a:avLst>
              <a:gd name="adj1" fmla="val 70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sp>
        <p:nvSpPr>
          <p:cNvPr id="349257" name="Text Box 73"/>
          <p:cNvSpPr txBox="1">
            <a:spLocks noChangeArrowheads="1"/>
          </p:cNvSpPr>
          <p:nvPr/>
        </p:nvSpPr>
        <p:spPr bwMode="auto">
          <a:xfrm>
            <a:off x="3810000" y="61626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p</a:t>
            </a:r>
            <a:endParaRPr lang="en-CA" altLang="x-none" sz="2000" i="0"/>
          </a:p>
        </p:txBody>
      </p:sp>
      <p:sp>
        <p:nvSpPr>
          <p:cNvPr id="349258" name="Text Box 74"/>
          <p:cNvSpPr txBox="1">
            <a:spLocks noChangeArrowheads="1"/>
          </p:cNvSpPr>
          <p:nvPr/>
        </p:nvSpPr>
        <p:spPr bwMode="auto">
          <a:xfrm>
            <a:off x="6477000" y="6162675"/>
            <a:ext cx="514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349259" name="Oval 75"/>
          <p:cNvSpPr>
            <a:spLocks noChangeArrowheads="1"/>
          </p:cNvSpPr>
          <p:nvPr/>
        </p:nvSpPr>
        <p:spPr bwMode="auto">
          <a:xfrm>
            <a:off x="6096000" y="5562600"/>
            <a:ext cx="533400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5021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5022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350230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350231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232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50233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350234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50447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50235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350236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237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5023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350239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35024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350242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5024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35024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50250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50251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0252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0253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35025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0256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350257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50258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0259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350260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0261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350262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263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50264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50265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50266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350267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8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9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0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1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2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5027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350274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0275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350276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277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78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79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0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1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2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283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284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350285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286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7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8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9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0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1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292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0293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5029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35029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29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0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03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350304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0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11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1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350313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14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5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6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7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8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9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2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21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350322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2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29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30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350331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32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3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4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5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6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7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38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3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350340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41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2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3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4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5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6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47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48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350349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50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1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2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3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4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5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56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5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35035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59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0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1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2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3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4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65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66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35036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68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9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0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1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2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3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7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75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350376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77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8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9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0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1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2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8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038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35038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5038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9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9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39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50393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350394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5039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50396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97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50398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50399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00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01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02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03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04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50405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50406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50407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50408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50409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50410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1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50412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350413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50414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50415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5041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1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1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1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2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2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0422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423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424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425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426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5042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5042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50429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50430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5043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50433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350434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50435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50436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350437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35043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43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50440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0441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35044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5044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5044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541" name="Group 309"/>
          <p:cNvGrpSpPr>
            <a:grpSpLocks/>
          </p:cNvGrpSpPr>
          <p:nvPr/>
        </p:nvGrpSpPr>
        <p:grpSpPr bwMode="auto">
          <a:xfrm>
            <a:off x="3032125" y="274638"/>
            <a:ext cx="4495800" cy="395287"/>
            <a:chOff x="1910" y="173"/>
            <a:chExt cx="2832" cy="249"/>
          </a:xfrm>
        </p:grpSpPr>
        <p:sp>
          <p:nvSpPr>
            <p:cNvPr id="351235" name="Rectangle 3"/>
            <p:cNvSpPr>
              <a:spLocks noChangeArrowheads="1"/>
            </p:cNvSpPr>
            <p:nvPr/>
          </p:nvSpPr>
          <p:spPr bwMode="auto">
            <a:xfrm>
              <a:off x="4459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236" name="Rectangle 4"/>
            <p:cNvSpPr>
              <a:spLocks noChangeArrowheads="1"/>
            </p:cNvSpPr>
            <p:nvPr/>
          </p:nvSpPr>
          <p:spPr bwMode="auto">
            <a:xfrm>
              <a:off x="4176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237" name="Rectangle 5"/>
            <p:cNvSpPr>
              <a:spLocks noChangeArrowheads="1"/>
            </p:cNvSpPr>
            <p:nvPr/>
          </p:nvSpPr>
          <p:spPr bwMode="auto">
            <a:xfrm>
              <a:off x="3893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238" name="Rectangle 6"/>
            <p:cNvSpPr>
              <a:spLocks noChangeArrowheads="1"/>
            </p:cNvSpPr>
            <p:nvPr/>
          </p:nvSpPr>
          <p:spPr bwMode="auto">
            <a:xfrm>
              <a:off x="3609" y="173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239" name="Rectangle 7"/>
            <p:cNvSpPr>
              <a:spLocks noChangeArrowheads="1"/>
            </p:cNvSpPr>
            <p:nvPr/>
          </p:nvSpPr>
          <p:spPr bwMode="auto">
            <a:xfrm>
              <a:off x="3326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240" name="Rectangle 8"/>
            <p:cNvSpPr>
              <a:spLocks noChangeArrowheads="1"/>
            </p:cNvSpPr>
            <p:nvPr/>
          </p:nvSpPr>
          <p:spPr bwMode="auto">
            <a:xfrm>
              <a:off x="3043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241" name="Rectangle 9"/>
            <p:cNvSpPr>
              <a:spLocks noChangeArrowheads="1"/>
            </p:cNvSpPr>
            <p:nvPr/>
          </p:nvSpPr>
          <p:spPr bwMode="auto">
            <a:xfrm>
              <a:off x="2759" y="173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351242" name="Rectangle 10"/>
            <p:cNvSpPr>
              <a:spLocks noChangeArrowheads="1"/>
            </p:cNvSpPr>
            <p:nvPr/>
          </p:nvSpPr>
          <p:spPr bwMode="auto">
            <a:xfrm>
              <a:off x="2477" y="173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243" name="Rectangle 11"/>
            <p:cNvSpPr>
              <a:spLocks noChangeArrowheads="1"/>
            </p:cNvSpPr>
            <p:nvPr/>
          </p:nvSpPr>
          <p:spPr bwMode="auto">
            <a:xfrm>
              <a:off x="2193" y="173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244" name="Rectangle 12"/>
            <p:cNvSpPr>
              <a:spLocks noChangeArrowheads="1"/>
            </p:cNvSpPr>
            <p:nvPr/>
          </p:nvSpPr>
          <p:spPr bwMode="auto">
            <a:xfrm>
              <a:off x="1910" y="173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245" name="Line 13"/>
            <p:cNvSpPr>
              <a:spLocks noChangeShapeType="1"/>
            </p:cNvSpPr>
            <p:nvPr/>
          </p:nvSpPr>
          <p:spPr bwMode="auto">
            <a:xfrm>
              <a:off x="1910" y="173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46" name="Line 14"/>
            <p:cNvSpPr>
              <a:spLocks noChangeShapeType="1"/>
            </p:cNvSpPr>
            <p:nvPr/>
          </p:nvSpPr>
          <p:spPr bwMode="auto">
            <a:xfrm>
              <a:off x="1910" y="422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47" name="Line 15"/>
            <p:cNvSpPr>
              <a:spLocks noChangeShapeType="1"/>
            </p:cNvSpPr>
            <p:nvPr/>
          </p:nvSpPr>
          <p:spPr bwMode="auto">
            <a:xfrm>
              <a:off x="1910" y="17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48" name="Line 16"/>
            <p:cNvSpPr>
              <a:spLocks noChangeShapeType="1"/>
            </p:cNvSpPr>
            <p:nvPr/>
          </p:nvSpPr>
          <p:spPr bwMode="auto">
            <a:xfrm>
              <a:off x="2193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49" name="Line 17"/>
            <p:cNvSpPr>
              <a:spLocks noChangeShapeType="1"/>
            </p:cNvSpPr>
            <p:nvPr/>
          </p:nvSpPr>
          <p:spPr bwMode="auto">
            <a:xfrm>
              <a:off x="2477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0" name="Line 18"/>
            <p:cNvSpPr>
              <a:spLocks noChangeShapeType="1"/>
            </p:cNvSpPr>
            <p:nvPr/>
          </p:nvSpPr>
          <p:spPr bwMode="auto">
            <a:xfrm>
              <a:off x="2759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1" name="Line 19"/>
            <p:cNvSpPr>
              <a:spLocks noChangeShapeType="1"/>
            </p:cNvSpPr>
            <p:nvPr/>
          </p:nvSpPr>
          <p:spPr bwMode="auto">
            <a:xfrm>
              <a:off x="3043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2" name="Line 20"/>
            <p:cNvSpPr>
              <a:spLocks noChangeShapeType="1"/>
            </p:cNvSpPr>
            <p:nvPr/>
          </p:nvSpPr>
          <p:spPr bwMode="auto">
            <a:xfrm>
              <a:off x="3326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3" name="Line 21"/>
            <p:cNvSpPr>
              <a:spLocks noChangeShapeType="1"/>
            </p:cNvSpPr>
            <p:nvPr/>
          </p:nvSpPr>
          <p:spPr bwMode="auto">
            <a:xfrm>
              <a:off x="3609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4" name="Line 22"/>
            <p:cNvSpPr>
              <a:spLocks noChangeShapeType="1"/>
            </p:cNvSpPr>
            <p:nvPr/>
          </p:nvSpPr>
          <p:spPr bwMode="auto">
            <a:xfrm>
              <a:off x="3893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5" name="Line 23"/>
            <p:cNvSpPr>
              <a:spLocks noChangeShapeType="1"/>
            </p:cNvSpPr>
            <p:nvPr/>
          </p:nvSpPr>
          <p:spPr bwMode="auto">
            <a:xfrm>
              <a:off x="4176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6" name="Line 24"/>
            <p:cNvSpPr>
              <a:spLocks noChangeShapeType="1"/>
            </p:cNvSpPr>
            <p:nvPr/>
          </p:nvSpPr>
          <p:spPr bwMode="auto">
            <a:xfrm>
              <a:off x="4459" y="173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57" name="Line 25"/>
            <p:cNvSpPr>
              <a:spLocks noChangeShapeType="1"/>
            </p:cNvSpPr>
            <p:nvPr/>
          </p:nvSpPr>
          <p:spPr bwMode="auto">
            <a:xfrm>
              <a:off x="4742" y="17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sp>
        <p:nvSpPr>
          <p:cNvPr id="351258" name="Text Box 26"/>
          <p:cNvSpPr txBox="1">
            <a:spLocks noChangeArrowheads="1"/>
          </p:cNvSpPr>
          <p:nvPr/>
        </p:nvSpPr>
        <p:spPr bwMode="auto">
          <a:xfrm>
            <a:off x="2057400" y="892175"/>
            <a:ext cx="708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p=52</a:t>
            </a:r>
            <a:endParaRPr lang="en-CA" altLang="x-none" sz="2000" i="0"/>
          </a:p>
        </p:txBody>
      </p:sp>
      <p:grpSp>
        <p:nvGrpSpPr>
          <p:cNvPr id="351542" name="Group 310"/>
          <p:cNvGrpSpPr>
            <a:grpSpLocks/>
          </p:cNvGrpSpPr>
          <p:nvPr/>
        </p:nvGrpSpPr>
        <p:grpSpPr bwMode="auto">
          <a:xfrm>
            <a:off x="2917825" y="838200"/>
            <a:ext cx="4610100" cy="533400"/>
            <a:chOff x="1838" y="528"/>
            <a:chExt cx="2904" cy="336"/>
          </a:xfrm>
        </p:grpSpPr>
        <p:sp>
          <p:nvSpPr>
            <p:cNvPr id="351259" name="Rectangle 27" descr="Green marble"/>
            <p:cNvSpPr>
              <a:spLocks noChangeArrowheads="1"/>
            </p:cNvSpPr>
            <p:nvPr/>
          </p:nvSpPr>
          <p:spPr bwMode="auto">
            <a:xfrm>
              <a:off x="4670" y="576"/>
              <a:ext cx="48" cy="2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260" name="Rectangle 28" descr="Green marble"/>
            <p:cNvSpPr>
              <a:spLocks noChangeArrowheads="1"/>
            </p:cNvSpPr>
            <p:nvPr/>
          </p:nvSpPr>
          <p:spPr bwMode="auto">
            <a:xfrm>
              <a:off x="1886" y="576"/>
              <a:ext cx="48" cy="288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262" name="Rectangle 30"/>
            <p:cNvSpPr>
              <a:spLocks noChangeArrowheads="1"/>
            </p:cNvSpPr>
            <p:nvPr/>
          </p:nvSpPr>
          <p:spPr bwMode="auto">
            <a:xfrm>
              <a:off x="4459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263" name="Rectangle 31"/>
            <p:cNvSpPr>
              <a:spLocks noChangeArrowheads="1"/>
            </p:cNvSpPr>
            <p:nvPr/>
          </p:nvSpPr>
          <p:spPr bwMode="auto">
            <a:xfrm>
              <a:off x="4176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264" name="Rectangle 32"/>
            <p:cNvSpPr>
              <a:spLocks noChangeArrowheads="1"/>
            </p:cNvSpPr>
            <p:nvPr/>
          </p:nvSpPr>
          <p:spPr bwMode="auto">
            <a:xfrm>
              <a:off x="3893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265" name="Rectangle 33"/>
            <p:cNvSpPr>
              <a:spLocks noChangeArrowheads="1"/>
            </p:cNvSpPr>
            <p:nvPr/>
          </p:nvSpPr>
          <p:spPr bwMode="auto">
            <a:xfrm>
              <a:off x="3609" y="57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266" name="Rectangle 34"/>
            <p:cNvSpPr>
              <a:spLocks noChangeArrowheads="1"/>
            </p:cNvSpPr>
            <p:nvPr/>
          </p:nvSpPr>
          <p:spPr bwMode="auto">
            <a:xfrm>
              <a:off x="3326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267" name="Rectangle 35"/>
            <p:cNvSpPr>
              <a:spLocks noChangeArrowheads="1"/>
            </p:cNvSpPr>
            <p:nvPr/>
          </p:nvSpPr>
          <p:spPr bwMode="auto">
            <a:xfrm>
              <a:off x="3043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268" name="Rectangle 36"/>
            <p:cNvSpPr>
              <a:spLocks noChangeArrowheads="1"/>
            </p:cNvSpPr>
            <p:nvPr/>
          </p:nvSpPr>
          <p:spPr bwMode="auto">
            <a:xfrm>
              <a:off x="2759" y="57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269" name="Rectangle 37"/>
            <p:cNvSpPr>
              <a:spLocks noChangeArrowheads="1"/>
            </p:cNvSpPr>
            <p:nvPr/>
          </p:nvSpPr>
          <p:spPr bwMode="auto">
            <a:xfrm>
              <a:off x="2477" y="576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270" name="Rectangle 38"/>
            <p:cNvSpPr>
              <a:spLocks noChangeArrowheads="1"/>
            </p:cNvSpPr>
            <p:nvPr/>
          </p:nvSpPr>
          <p:spPr bwMode="auto">
            <a:xfrm>
              <a:off x="2193" y="57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271" name="Rectangle 39"/>
            <p:cNvSpPr>
              <a:spLocks noChangeArrowheads="1"/>
            </p:cNvSpPr>
            <p:nvPr/>
          </p:nvSpPr>
          <p:spPr bwMode="auto">
            <a:xfrm>
              <a:off x="1910" y="57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272" name="Line 40"/>
            <p:cNvSpPr>
              <a:spLocks noChangeShapeType="1"/>
            </p:cNvSpPr>
            <p:nvPr/>
          </p:nvSpPr>
          <p:spPr bwMode="auto">
            <a:xfrm>
              <a:off x="1910" y="576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4" name="Line 42"/>
            <p:cNvSpPr>
              <a:spLocks noChangeShapeType="1"/>
            </p:cNvSpPr>
            <p:nvPr/>
          </p:nvSpPr>
          <p:spPr bwMode="auto">
            <a:xfrm>
              <a:off x="1910" y="576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5" name="Line 43"/>
            <p:cNvSpPr>
              <a:spLocks noChangeShapeType="1"/>
            </p:cNvSpPr>
            <p:nvPr/>
          </p:nvSpPr>
          <p:spPr bwMode="auto">
            <a:xfrm>
              <a:off x="2193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6" name="Line 44"/>
            <p:cNvSpPr>
              <a:spLocks noChangeShapeType="1"/>
            </p:cNvSpPr>
            <p:nvPr/>
          </p:nvSpPr>
          <p:spPr bwMode="auto">
            <a:xfrm>
              <a:off x="2477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7" name="Line 45"/>
            <p:cNvSpPr>
              <a:spLocks noChangeShapeType="1"/>
            </p:cNvSpPr>
            <p:nvPr/>
          </p:nvSpPr>
          <p:spPr bwMode="auto">
            <a:xfrm>
              <a:off x="2759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8" name="Line 46"/>
            <p:cNvSpPr>
              <a:spLocks noChangeShapeType="1"/>
            </p:cNvSpPr>
            <p:nvPr/>
          </p:nvSpPr>
          <p:spPr bwMode="auto">
            <a:xfrm>
              <a:off x="3043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79" name="Line 47"/>
            <p:cNvSpPr>
              <a:spLocks noChangeShapeType="1"/>
            </p:cNvSpPr>
            <p:nvPr/>
          </p:nvSpPr>
          <p:spPr bwMode="auto">
            <a:xfrm>
              <a:off x="3326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0" name="Line 48"/>
            <p:cNvSpPr>
              <a:spLocks noChangeShapeType="1"/>
            </p:cNvSpPr>
            <p:nvPr/>
          </p:nvSpPr>
          <p:spPr bwMode="auto">
            <a:xfrm>
              <a:off x="3609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1" name="Line 49"/>
            <p:cNvSpPr>
              <a:spLocks noChangeShapeType="1"/>
            </p:cNvSpPr>
            <p:nvPr/>
          </p:nvSpPr>
          <p:spPr bwMode="auto">
            <a:xfrm>
              <a:off x="3893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2" name="Line 50"/>
            <p:cNvSpPr>
              <a:spLocks noChangeShapeType="1"/>
            </p:cNvSpPr>
            <p:nvPr/>
          </p:nvSpPr>
          <p:spPr bwMode="auto">
            <a:xfrm>
              <a:off x="4176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3" name="Line 51"/>
            <p:cNvSpPr>
              <a:spLocks noChangeShapeType="1"/>
            </p:cNvSpPr>
            <p:nvPr/>
          </p:nvSpPr>
          <p:spPr bwMode="auto">
            <a:xfrm>
              <a:off x="4459" y="57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4" name="Line 52"/>
            <p:cNvSpPr>
              <a:spLocks noChangeShapeType="1"/>
            </p:cNvSpPr>
            <p:nvPr/>
          </p:nvSpPr>
          <p:spPr bwMode="auto">
            <a:xfrm>
              <a:off x="4742" y="576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5" name="Oval 53"/>
            <p:cNvSpPr>
              <a:spLocks noChangeArrowheads="1"/>
            </p:cNvSpPr>
            <p:nvPr/>
          </p:nvSpPr>
          <p:spPr bwMode="auto">
            <a:xfrm>
              <a:off x="1838" y="528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</p:grpSp>
      <p:grpSp>
        <p:nvGrpSpPr>
          <p:cNvPr id="351532" name="Group 300"/>
          <p:cNvGrpSpPr>
            <a:grpSpLocks/>
          </p:cNvGrpSpPr>
          <p:nvPr/>
        </p:nvGrpSpPr>
        <p:grpSpPr bwMode="auto">
          <a:xfrm>
            <a:off x="2994025" y="1309688"/>
            <a:ext cx="4572000" cy="793750"/>
            <a:chOff x="1886" y="825"/>
            <a:chExt cx="2880" cy="500"/>
          </a:xfrm>
        </p:grpSpPr>
        <p:sp>
          <p:nvSpPr>
            <p:cNvPr id="351273" name="Line 41"/>
            <p:cNvSpPr>
              <a:spLocks noChangeShapeType="1"/>
            </p:cNvSpPr>
            <p:nvPr/>
          </p:nvSpPr>
          <p:spPr bwMode="auto">
            <a:xfrm>
              <a:off x="1910" y="825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286" name="Rectangle 54" descr="Green marble"/>
            <p:cNvSpPr>
              <a:spLocks noChangeArrowheads="1"/>
            </p:cNvSpPr>
            <p:nvPr/>
          </p:nvSpPr>
          <p:spPr bwMode="auto">
            <a:xfrm>
              <a:off x="4670" y="960"/>
              <a:ext cx="48" cy="192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287" name="Rectangle 55" descr="Green marble"/>
            <p:cNvSpPr>
              <a:spLocks noChangeArrowheads="1"/>
            </p:cNvSpPr>
            <p:nvPr/>
          </p:nvSpPr>
          <p:spPr bwMode="auto">
            <a:xfrm>
              <a:off x="1886" y="960"/>
              <a:ext cx="288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289" name="Rectangle 57"/>
            <p:cNvSpPr>
              <a:spLocks noChangeArrowheads="1"/>
            </p:cNvSpPr>
            <p:nvPr/>
          </p:nvSpPr>
          <p:spPr bwMode="auto">
            <a:xfrm>
              <a:off x="4459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290" name="Rectangle 58"/>
            <p:cNvSpPr>
              <a:spLocks noChangeArrowheads="1"/>
            </p:cNvSpPr>
            <p:nvPr/>
          </p:nvSpPr>
          <p:spPr bwMode="auto">
            <a:xfrm>
              <a:off x="4176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291" name="Rectangle 59"/>
            <p:cNvSpPr>
              <a:spLocks noChangeArrowheads="1"/>
            </p:cNvSpPr>
            <p:nvPr/>
          </p:nvSpPr>
          <p:spPr bwMode="auto">
            <a:xfrm>
              <a:off x="3893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292" name="Rectangle 60"/>
            <p:cNvSpPr>
              <a:spLocks noChangeArrowheads="1"/>
            </p:cNvSpPr>
            <p:nvPr/>
          </p:nvSpPr>
          <p:spPr bwMode="auto">
            <a:xfrm>
              <a:off x="3609" y="941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293" name="Rectangle 61"/>
            <p:cNvSpPr>
              <a:spLocks noChangeArrowheads="1"/>
            </p:cNvSpPr>
            <p:nvPr/>
          </p:nvSpPr>
          <p:spPr bwMode="auto">
            <a:xfrm>
              <a:off x="3326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294" name="Rectangle 62"/>
            <p:cNvSpPr>
              <a:spLocks noChangeArrowheads="1"/>
            </p:cNvSpPr>
            <p:nvPr/>
          </p:nvSpPr>
          <p:spPr bwMode="auto">
            <a:xfrm>
              <a:off x="3043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295" name="Rectangle 63"/>
            <p:cNvSpPr>
              <a:spLocks noChangeArrowheads="1"/>
            </p:cNvSpPr>
            <p:nvPr/>
          </p:nvSpPr>
          <p:spPr bwMode="auto">
            <a:xfrm>
              <a:off x="2759" y="941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296" name="Rectangle 64"/>
            <p:cNvSpPr>
              <a:spLocks noChangeArrowheads="1"/>
            </p:cNvSpPr>
            <p:nvPr/>
          </p:nvSpPr>
          <p:spPr bwMode="auto">
            <a:xfrm>
              <a:off x="2477" y="941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297" name="Rectangle 65"/>
            <p:cNvSpPr>
              <a:spLocks noChangeArrowheads="1"/>
            </p:cNvSpPr>
            <p:nvPr/>
          </p:nvSpPr>
          <p:spPr bwMode="auto">
            <a:xfrm>
              <a:off x="2193" y="941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298" name="Rectangle 66"/>
            <p:cNvSpPr>
              <a:spLocks noChangeArrowheads="1"/>
            </p:cNvSpPr>
            <p:nvPr/>
          </p:nvSpPr>
          <p:spPr bwMode="auto">
            <a:xfrm>
              <a:off x="1910" y="941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299" name="Line 67"/>
            <p:cNvSpPr>
              <a:spLocks noChangeShapeType="1"/>
            </p:cNvSpPr>
            <p:nvPr/>
          </p:nvSpPr>
          <p:spPr bwMode="auto">
            <a:xfrm>
              <a:off x="1910" y="941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0" name="Line 68"/>
            <p:cNvSpPr>
              <a:spLocks noChangeShapeType="1"/>
            </p:cNvSpPr>
            <p:nvPr/>
          </p:nvSpPr>
          <p:spPr bwMode="auto">
            <a:xfrm>
              <a:off x="1910" y="1190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1" name="Line 69"/>
            <p:cNvSpPr>
              <a:spLocks noChangeShapeType="1"/>
            </p:cNvSpPr>
            <p:nvPr/>
          </p:nvSpPr>
          <p:spPr bwMode="auto">
            <a:xfrm>
              <a:off x="1910" y="941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2" name="Line 70"/>
            <p:cNvSpPr>
              <a:spLocks noChangeShapeType="1"/>
            </p:cNvSpPr>
            <p:nvPr/>
          </p:nvSpPr>
          <p:spPr bwMode="auto">
            <a:xfrm>
              <a:off x="2193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3" name="Line 71"/>
            <p:cNvSpPr>
              <a:spLocks noChangeShapeType="1"/>
            </p:cNvSpPr>
            <p:nvPr/>
          </p:nvSpPr>
          <p:spPr bwMode="auto">
            <a:xfrm>
              <a:off x="2477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4" name="Line 72"/>
            <p:cNvSpPr>
              <a:spLocks noChangeShapeType="1"/>
            </p:cNvSpPr>
            <p:nvPr/>
          </p:nvSpPr>
          <p:spPr bwMode="auto">
            <a:xfrm>
              <a:off x="2759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5" name="Line 73"/>
            <p:cNvSpPr>
              <a:spLocks noChangeShapeType="1"/>
            </p:cNvSpPr>
            <p:nvPr/>
          </p:nvSpPr>
          <p:spPr bwMode="auto">
            <a:xfrm>
              <a:off x="3043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6" name="Line 74"/>
            <p:cNvSpPr>
              <a:spLocks noChangeShapeType="1"/>
            </p:cNvSpPr>
            <p:nvPr/>
          </p:nvSpPr>
          <p:spPr bwMode="auto">
            <a:xfrm>
              <a:off x="3326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7" name="Line 75"/>
            <p:cNvSpPr>
              <a:spLocks noChangeShapeType="1"/>
            </p:cNvSpPr>
            <p:nvPr/>
          </p:nvSpPr>
          <p:spPr bwMode="auto">
            <a:xfrm>
              <a:off x="3609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8" name="Line 76"/>
            <p:cNvSpPr>
              <a:spLocks noChangeShapeType="1"/>
            </p:cNvSpPr>
            <p:nvPr/>
          </p:nvSpPr>
          <p:spPr bwMode="auto">
            <a:xfrm>
              <a:off x="3893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09" name="Line 77"/>
            <p:cNvSpPr>
              <a:spLocks noChangeShapeType="1"/>
            </p:cNvSpPr>
            <p:nvPr/>
          </p:nvSpPr>
          <p:spPr bwMode="auto">
            <a:xfrm>
              <a:off x="4176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10" name="Line 78"/>
            <p:cNvSpPr>
              <a:spLocks noChangeShapeType="1"/>
            </p:cNvSpPr>
            <p:nvPr/>
          </p:nvSpPr>
          <p:spPr bwMode="auto">
            <a:xfrm>
              <a:off x="4459" y="941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11" name="Line 79"/>
            <p:cNvSpPr>
              <a:spLocks noChangeShapeType="1"/>
            </p:cNvSpPr>
            <p:nvPr/>
          </p:nvSpPr>
          <p:spPr bwMode="auto">
            <a:xfrm>
              <a:off x="4742" y="941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12" name="Oval 80"/>
            <p:cNvSpPr>
              <a:spLocks noChangeArrowheads="1"/>
            </p:cNvSpPr>
            <p:nvPr/>
          </p:nvSpPr>
          <p:spPr bwMode="auto">
            <a:xfrm>
              <a:off x="4430" y="912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26" name="Line 94"/>
            <p:cNvSpPr>
              <a:spLocks noChangeShapeType="1"/>
            </p:cNvSpPr>
            <p:nvPr/>
          </p:nvSpPr>
          <p:spPr bwMode="auto">
            <a:xfrm>
              <a:off x="1910" y="1325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3" name="Group 301"/>
          <p:cNvGrpSpPr>
            <a:grpSpLocks/>
          </p:cNvGrpSpPr>
          <p:nvPr/>
        </p:nvGrpSpPr>
        <p:grpSpPr bwMode="auto">
          <a:xfrm>
            <a:off x="2994025" y="2057400"/>
            <a:ext cx="4533900" cy="623888"/>
            <a:chOff x="1886" y="1296"/>
            <a:chExt cx="2856" cy="393"/>
          </a:xfrm>
        </p:grpSpPr>
        <p:sp>
          <p:nvSpPr>
            <p:cNvPr id="351313" name="Rectangle 81" descr="Green marble"/>
            <p:cNvSpPr>
              <a:spLocks noChangeArrowheads="1"/>
            </p:cNvSpPr>
            <p:nvPr/>
          </p:nvSpPr>
          <p:spPr bwMode="auto">
            <a:xfrm>
              <a:off x="4430" y="1344"/>
              <a:ext cx="288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14" name="Rectangle 82" descr="Green marble"/>
            <p:cNvSpPr>
              <a:spLocks noChangeArrowheads="1"/>
            </p:cNvSpPr>
            <p:nvPr/>
          </p:nvSpPr>
          <p:spPr bwMode="auto">
            <a:xfrm>
              <a:off x="1886" y="1344"/>
              <a:ext cx="288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16" name="Rectangle 84"/>
            <p:cNvSpPr>
              <a:spLocks noChangeArrowheads="1"/>
            </p:cNvSpPr>
            <p:nvPr/>
          </p:nvSpPr>
          <p:spPr bwMode="auto">
            <a:xfrm>
              <a:off x="4459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317" name="Rectangle 85"/>
            <p:cNvSpPr>
              <a:spLocks noChangeArrowheads="1"/>
            </p:cNvSpPr>
            <p:nvPr/>
          </p:nvSpPr>
          <p:spPr bwMode="auto">
            <a:xfrm>
              <a:off x="4176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318" name="Rectangle 86"/>
            <p:cNvSpPr>
              <a:spLocks noChangeArrowheads="1"/>
            </p:cNvSpPr>
            <p:nvPr/>
          </p:nvSpPr>
          <p:spPr bwMode="auto">
            <a:xfrm>
              <a:off x="3893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319" name="Rectangle 87"/>
            <p:cNvSpPr>
              <a:spLocks noChangeArrowheads="1"/>
            </p:cNvSpPr>
            <p:nvPr/>
          </p:nvSpPr>
          <p:spPr bwMode="auto">
            <a:xfrm>
              <a:off x="3609" y="1325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320" name="Rectangle 88"/>
            <p:cNvSpPr>
              <a:spLocks noChangeArrowheads="1"/>
            </p:cNvSpPr>
            <p:nvPr/>
          </p:nvSpPr>
          <p:spPr bwMode="auto">
            <a:xfrm>
              <a:off x="3326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321" name="Rectangle 89"/>
            <p:cNvSpPr>
              <a:spLocks noChangeArrowheads="1"/>
            </p:cNvSpPr>
            <p:nvPr/>
          </p:nvSpPr>
          <p:spPr bwMode="auto">
            <a:xfrm>
              <a:off x="3043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322" name="Rectangle 90"/>
            <p:cNvSpPr>
              <a:spLocks noChangeArrowheads="1"/>
            </p:cNvSpPr>
            <p:nvPr/>
          </p:nvSpPr>
          <p:spPr bwMode="auto">
            <a:xfrm>
              <a:off x="2759" y="1325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323" name="Rectangle 91"/>
            <p:cNvSpPr>
              <a:spLocks noChangeArrowheads="1"/>
            </p:cNvSpPr>
            <p:nvPr/>
          </p:nvSpPr>
          <p:spPr bwMode="auto">
            <a:xfrm>
              <a:off x="2477" y="1325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324" name="Rectangle 92"/>
            <p:cNvSpPr>
              <a:spLocks noChangeArrowheads="1"/>
            </p:cNvSpPr>
            <p:nvPr/>
          </p:nvSpPr>
          <p:spPr bwMode="auto">
            <a:xfrm>
              <a:off x="2193" y="1325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325" name="Rectangle 93"/>
            <p:cNvSpPr>
              <a:spLocks noChangeArrowheads="1"/>
            </p:cNvSpPr>
            <p:nvPr/>
          </p:nvSpPr>
          <p:spPr bwMode="auto">
            <a:xfrm>
              <a:off x="1910" y="1325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327" name="Line 95"/>
            <p:cNvSpPr>
              <a:spLocks noChangeShapeType="1"/>
            </p:cNvSpPr>
            <p:nvPr/>
          </p:nvSpPr>
          <p:spPr bwMode="auto">
            <a:xfrm>
              <a:off x="1910" y="1574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28" name="Line 96"/>
            <p:cNvSpPr>
              <a:spLocks noChangeShapeType="1"/>
            </p:cNvSpPr>
            <p:nvPr/>
          </p:nvSpPr>
          <p:spPr bwMode="auto">
            <a:xfrm>
              <a:off x="1910" y="1325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29" name="Line 97"/>
            <p:cNvSpPr>
              <a:spLocks noChangeShapeType="1"/>
            </p:cNvSpPr>
            <p:nvPr/>
          </p:nvSpPr>
          <p:spPr bwMode="auto">
            <a:xfrm>
              <a:off x="2193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0" name="Line 98"/>
            <p:cNvSpPr>
              <a:spLocks noChangeShapeType="1"/>
            </p:cNvSpPr>
            <p:nvPr/>
          </p:nvSpPr>
          <p:spPr bwMode="auto">
            <a:xfrm>
              <a:off x="2477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1" name="Line 99"/>
            <p:cNvSpPr>
              <a:spLocks noChangeShapeType="1"/>
            </p:cNvSpPr>
            <p:nvPr/>
          </p:nvSpPr>
          <p:spPr bwMode="auto">
            <a:xfrm>
              <a:off x="2759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2" name="Line 100"/>
            <p:cNvSpPr>
              <a:spLocks noChangeShapeType="1"/>
            </p:cNvSpPr>
            <p:nvPr/>
          </p:nvSpPr>
          <p:spPr bwMode="auto">
            <a:xfrm>
              <a:off x="3043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3" name="Line 101"/>
            <p:cNvSpPr>
              <a:spLocks noChangeShapeType="1"/>
            </p:cNvSpPr>
            <p:nvPr/>
          </p:nvSpPr>
          <p:spPr bwMode="auto">
            <a:xfrm>
              <a:off x="3326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4" name="Line 102"/>
            <p:cNvSpPr>
              <a:spLocks noChangeShapeType="1"/>
            </p:cNvSpPr>
            <p:nvPr/>
          </p:nvSpPr>
          <p:spPr bwMode="auto">
            <a:xfrm>
              <a:off x="3609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5" name="Line 103"/>
            <p:cNvSpPr>
              <a:spLocks noChangeShapeType="1"/>
            </p:cNvSpPr>
            <p:nvPr/>
          </p:nvSpPr>
          <p:spPr bwMode="auto">
            <a:xfrm>
              <a:off x="3893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6" name="Line 104"/>
            <p:cNvSpPr>
              <a:spLocks noChangeShapeType="1"/>
            </p:cNvSpPr>
            <p:nvPr/>
          </p:nvSpPr>
          <p:spPr bwMode="auto">
            <a:xfrm>
              <a:off x="4176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7" name="Line 105"/>
            <p:cNvSpPr>
              <a:spLocks noChangeShapeType="1"/>
            </p:cNvSpPr>
            <p:nvPr/>
          </p:nvSpPr>
          <p:spPr bwMode="auto">
            <a:xfrm>
              <a:off x="4459" y="1325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8" name="Line 106"/>
            <p:cNvSpPr>
              <a:spLocks noChangeShapeType="1"/>
            </p:cNvSpPr>
            <p:nvPr/>
          </p:nvSpPr>
          <p:spPr bwMode="auto">
            <a:xfrm>
              <a:off x="4742" y="1325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39" name="Oval 107"/>
            <p:cNvSpPr>
              <a:spLocks noChangeArrowheads="1"/>
            </p:cNvSpPr>
            <p:nvPr/>
          </p:nvSpPr>
          <p:spPr bwMode="auto">
            <a:xfrm>
              <a:off x="2160" y="1296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53" name="Line 121"/>
            <p:cNvSpPr>
              <a:spLocks noChangeShapeType="1"/>
            </p:cNvSpPr>
            <p:nvPr/>
          </p:nvSpPr>
          <p:spPr bwMode="auto">
            <a:xfrm>
              <a:off x="1896" y="1689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4" name="Group 302"/>
          <p:cNvGrpSpPr>
            <a:grpSpLocks/>
          </p:cNvGrpSpPr>
          <p:nvPr/>
        </p:nvGrpSpPr>
        <p:grpSpPr bwMode="auto">
          <a:xfrm>
            <a:off x="2971800" y="2620963"/>
            <a:ext cx="4572000" cy="655637"/>
            <a:chOff x="1872" y="1651"/>
            <a:chExt cx="2880" cy="413"/>
          </a:xfrm>
        </p:grpSpPr>
        <p:sp>
          <p:nvSpPr>
            <p:cNvPr id="351340" name="Rectangle 108" descr="Green marble"/>
            <p:cNvSpPr>
              <a:spLocks noChangeArrowheads="1"/>
            </p:cNvSpPr>
            <p:nvPr/>
          </p:nvSpPr>
          <p:spPr bwMode="auto">
            <a:xfrm>
              <a:off x="4128" y="1699"/>
              <a:ext cx="576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41" name="Rectangle 109" descr="Green marble"/>
            <p:cNvSpPr>
              <a:spLocks noChangeArrowheads="1"/>
            </p:cNvSpPr>
            <p:nvPr/>
          </p:nvSpPr>
          <p:spPr bwMode="auto">
            <a:xfrm>
              <a:off x="1872" y="1699"/>
              <a:ext cx="288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43" name="Rectangle 111"/>
            <p:cNvSpPr>
              <a:spLocks noChangeArrowheads="1"/>
            </p:cNvSpPr>
            <p:nvPr/>
          </p:nvSpPr>
          <p:spPr bwMode="auto">
            <a:xfrm>
              <a:off x="4445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344" name="Rectangle 112"/>
            <p:cNvSpPr>
              <a:spLocks noChangeArrowheads="1"/>
            </p:cNvSpPr>
            <p:nvPr/>
          </p:nvSpPr>
          <p:spPr bwMode="auto">
            <a:xfrm>
              <a:off x="4162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345" name="Rectangle 113"/>
            <p:cNvSpPr>
              <a:spLocks noChangeArrowheads="1"/>
            </p:cNvSpPr>
            <p:nvPr/>
          </p:nvSpPr>
          <p:spPr bwMode="auto">
            <a:xfrm>
              <a:off x="3879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346" name="Rectangle 114"/>
            <p:cNvSpPr>
              <a:spLocks noChangeArrowheads="1"/>
            </p:cNvSpPr>
            <p:nvPr/>
          </p:nvSpPr>
          <p:spPr bwMode="auto">
            <a:xfrm>
              <a:off x="3595" y="1689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347" name="Rectangle 115"/>
            <p:cNvSpPr>
              <a:spLocks noChangeArrowheads="1"/>
            </p:cNvSpPr>
            <p:nvPr/>
          </p:nvSpPr>
          <p:spPr bwMode="auto">
            <a:xfrm>
              <a:off x="3312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348" name="Rectangle 116"/>
            <p:cNvSpPr>
              <a:spLocks noChangeArrowheads="1"/>
            </p:cNvSpPr>
            <p:nvPr/>
          </p:nvSpPr>
          <p:spPr bwMode="auto">
            <a:xfrm>
              <a:off x="3029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349" name="Rectangle 117"/>
            <p:cNvSpPr>
              <a:spLocks noChangeArrowheads="1"/>
            </p:cNvSpPr>
            <p:nvPr/>
          </p:nvSpPr>
          <p:spPr bwMode="auto">
            <a:xfrm>
              <a:off x="2745" y="1689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350" name="Rectangle 118"/>
            <p:cNvSpPr>
              <a:spLocks noChangeArrowheads="1"/>
            </p:cNvSpPr>
            <p:nvPr/>
          </p:nvSpPr>
          <p:spPr bwMode="auto">
            <a:xfrm>
              <a:off x="2463" y="1689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351" name="Rectangle 119"/>
            <p:cNvSpPr>
              <a:spLocks noChangeArrowheads="1"/>
            </p:cNvSpPr>
            <p:nvPr/>
          </p:nvSpPr>
          <p:spPr bwMode="auto">
            <a:xfrm>
              <a:off x="2179" y="1689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352" name="Rectangle 120"/>
            <p:cNvSpPr>
              <a:spLocks noChangeArrowheads="1"/>
            </p:cNvSpPr>
            <p:nvPr/>
          </p:nvSpPr>
          <p:spPr bwMode="auto">
            <a:xfrm>
              <a:off x="1896" y="1689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354" name="Line 122"/>
            <p:cNvSpPr>
              <a:spLocks noChangeShapeType="1"/>
            </p:cNvSpPr>
            <p:nvPr/>
          </p:nvSpPr>
          <p:spPr bwMode="auto">
            <a:xfrm>
              <a:off x="1896" y="1938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55" name="Line 123"/>
            <p:cNvSpPr>
              <a:spLocks noChangeShapeType="1"/>
            </p:cNvSpPr>
            <p:nvPr/>
          </p:nvSpPr>
          <p:spPr bwMode="auto">
            <a:xfrm>
              <a:off x="1896" y="1689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56" name="Line 124"/>
            <p:cNvSpPr>
              <a:spLocks noChangeShapeType="1"/>
            </p:cNvSpPr>
            <p:nvPr/>
          </p:nvSpPr>
          <p:spPr bwMode="auto">
            <a:xfrm>
              <a:off x="2179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57" name="Line 125"/>
            <p:cNvSpPr>
              <a:spLocks noChangeShapeType="1"/>
            </p:cNvSpPr>
            <p:nvPr/>
          </p:nvSpPr>
          <p:spPr bwMode="auto">
            <a:xfrm>
              <a:off x="2463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58" name="Line 126"/>
            <p:cNvSpPr>
              <a:spLocks noChangeShapeType="1"/>
            </p:cNvSpPr>
            <p:nvPr/>
          </p:nvSpPr>
          <p:spPr bwMode="auto">
            <a:xfrm>
              <a:off x="2745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59" name="Line 127"/>
            <p:cNvSpPr>
              <a:spLocks noChangeShapeType="1"/>
            </p:cNvSpPr>
            <p:nvPr/>
          </p:nvSpPr>
          <p:spPr bwMode="auto">
            <a:xfrm>
              <a:off x="3029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0" name="Line 128"/>
            <p:cNvSpPr>
              <a:spLocks noChangeShapeType="1"/>
            </p:cNvSpPr>
            <p:nvPr/>
          </p:nvSpPr>
          <p:spPr bwMode="auto">
            <a:xfrm>
              <a:off x="3312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1" name="Line 129"/>
            <p:cNvSpPr>
              <a:spLocks noChangeShapeType="1"/>
            </p:cNvSpPr>
            <p:nvPr/>
          </p:nvSpPr>
          <p:spPr bwMode="auto">
            <a:xfrm>
              <a:off x="3595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2" name="Line 130"/>
            <p:cNvSpPr>
              <a:spLocks noChangeShapeType="1"/>
            </p:cNvSpPr>
            <p:nvPr/>
          </p:nvSpPr>
          <p:spPr bwMode="auto">
            <a:xfrm>
              <a:off x="3879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3" name="Line 131"/>
            <p:cNvSpPr>
              <a:spLocks noChangeShapeType="1"/>
            </p:cNvSpPr>
            <p:nvPr/>
          </p:nvSpPr>
          <p:spPr bwMode="auto">
            <a:xfrm>
              <a:off x="4162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4" name="Line 132"/>
            <p:cNvSpPr>
              <a:spLocks noChangeShapeType="1"/>
            </p:cNvSpPr>
            <p:nvPr/>
          </p:nvSpPr>
          <p:spPr bwMode="auto">
            <a:xfrm>
              <a:off x="4445" y="1689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5" name="Line 133"/>
            <p:cNvSpPr>
              <a:spLocks noChangeShapeType="1"/>
            </p:cNvSpPr>
            <p:nvPr/>
          </p:nvSpPr>
          <p:spPr bwMode="auto">
            <a:xfrm>
              <a:off x="4728" y="1689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66" name="Oval 134"/>
            <p:cNvSpPr>
              <a:spLocks noChangeArrowheads="1"/>
            </p:cNvSpPr>
            <p:nvPr/>
          </p:nvSpPr>
          <p:spPr bwMode="auto">
            <a:xfrm>
              <a:off x="2160" y="1651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80" name="Line 148"/>
            <p:cNvSpPr>
              <a:spLocks noChangeShapeType="1"/>
            </p:cNvSpPr>
            <p:nvPr/>
          </p:nvSpPr>
          <p:spPr bwMode="auto">
            <a:xfrm>
              <a:off x="1920" y="2064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5" name="Group 303"/>
          <p:cNvGrpSpPr>
            <a:grpSpLocks/>
          </p:cNvGrpSpPr>
          <p:nvPr/>
        </p:nvGrpSpPr>
        <p:grpSpPr bwMode="auto">
          <a:xfrm>
            <a:off x="3048000" y="3230563"/>
            <a:ext cx="4495800" cy="655637"/>
            <a:chOff x="1920" y="2035"/>
            <a:chExt cx="2832" cy="413"/>
          </a:xfrm>
        </p:grpSpPr>
        <p:sp>
          <p:nvSpPr>
            <p:cNvPr id="351367" name="Rectangle 135" descr="Green marble"/>
            <p:cNvSpPr>
              <a:spLocks noChangeArrowheads="1"/>
            </p:cNvSpPr>
            <p:nvPr/>
          </p:nvSpPr>
          <p:spPr bwMode="auto">
            <a:xfrm>
              <a:off x="4176" y="2083"/>
              <a:ext cx="576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68" name="Rectangle 136" descr="Green marble"/>
            <p:cNvSpPr>
              <a:spLocks noChangeArrowheads="1"/>
            </p:cNvSpPr>
            <p:nvPr/>
          </p:nvSpPr>
          <p:spPr bwMode="auto">
            <a:xfrm>
              <a:off x="1920" y="2083"/>
              <a:ext cx="576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70" name="Rectangle 138"/>
            <p:cNvSpPr>
              <a:spLocks noChangeArrowheads="1"/>
            </p:cNvSpPr>
            <p:nvPr/>
          </p:nvSpPr>
          <p:spPr bwMode="auto">
            <a:xfrm>
              <a:off x="4469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371" name="Rectangle 139"/>
            <p:cNvSpPr>
              <a:spLocks noChangeArrowheads="1"/>
            </p:cNvSpPr>
            <p:nvPr/>
          </p:nvSpPr>
          <p:spPr bwMode="auto">
            <a:xfrm>
              <a:off x="4186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372" name="Rectangle 140"/>
            <p:cNvSpPr>
              <a:spLocks noChangeArrowheads="1"/>
            </p:cNvSpPr>
            <p:nvPr/>
          </p:nvSpPr>
          <p:spPr bwMode="auto">
            <a:xfrm>
              <a:off x="3903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373" name="Rectangle 141"/>
            <p:cNvSpPr>
              <a:spLocks noChangeArrowheads="1"/>
            </p:cNvSpPr>
            <p:nvPr/>
          </p:nvSpPr>
          <p:spPr bwMode="auto">
            <a:xfrm>
              <a:off x="3619" y="206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374" name="Rectangle 142"/>
            <p:cNvSpPr>
              <a:spLocks noChangeArrowheads="1"/>
            </p:cNvSpPr>
            <p:nvPr/>
          </p:nvSpPr>
          <p:spPr bwMode="auto">
            <a:xfrm>
              <a:off x="3336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375" name="Rectangle 143"/>
            <p:cNvSpPr>
              <a:spLocks noChangeArrowheads="1"/>
            </p:cNvSpPr>
            <p:nvPr/>
          </p:nvSpPr>
          <p:spPr bwMode="auto">
            <a:xfrm>
              <a:off x="3053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376" name="Rectangle 144"/>
            <p:cNvSpPr>
              <a:spLocks noChangeArrowheads="1"/>
            </p:cNvSpPr>
            <p:nvPr/>
          </p:nvSpPr>
          <p:spPr bwMode="auto">
            <a:xfrm>
              <a:off x="2769" y="206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377" name="Rectangle 145"/>
            <p:cNvSpPr>
              <a:spLocks noChangeArrowheads="1"/>
            </p:cNvSpPr>
            <p:nvPr/>
          </p:nvSpPr>
          <p:spPr bwMode="auto">
            <a:xfrm>
              <a:off x="2487" y="2064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378" name="Rectangle 146"/>
            <p:cNvSpPr>
              <a:spLocks noChangeArrowheads="1"/>
            </p:cNvSpPr>
            <p:nvPr/>
          </p:nvSpPr>
          <p:spPr bwMode="auto">
            <a:xfrm>
              <a:off x="2203" y="206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379" name="Rectangle 147"/>
            <p:cNvSpPr>
              <a:spLocks noChangeArrowheads="1"/>
            </p:cNvSpPr>
            <p:nvPr/>
          </p:nvSpPr>
          <p:spPr bwMode="auto">
            <a:xfrm>
              <a:off x="1920" y="206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381" name="Line 149"/>
            <p:cNvSpPr>
              <a:spLocks noChangeShapeType="1"/>
            </p:cNvSpPr>
            <p:nvPr/>
          </p:nvSpPr>
          <p:spPr bwMode="auto">
            <a:xfrm>
              <a:off x="1920" y="2313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2" name="Line 150"/>
            <p:cNvSpPr>
              <a:spLocks noChangeShapeType="1"/>
            </p:cNvSpPr>
            <p:nvPr/>
          </p:nvSpPr>
          <p:spPr bwMode="auto">
            <a:xfrm>
              <a:off x="1920" y="2064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3" name="Line 151"/>
            <p:cNvSpPr>
              <a:spLocks noChangeShapeType="1"/>
            </p:cNvSpPr>
            <p:nvPr/>
          </p:nvSpPr>
          <p:spPr bwMode="auto">
            <a:xfrm>
              <a:off x="2203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4" name="Line 152"/>
            <p:cNvSpPr>
              <a:spLocks noChangeShapeType="1"/>
            </p:cNvSpPr>
            <p:nvPr/>
          </p:nvSpPr>
          <p:spPr bwMode="auto">
            <a:xfrm>
              <a:off x="2487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5" name="Line 153"/>
            <p:cNvSpPr>
              <a:spLocks noChangeShapeType="1"/>
            </p:cNvSpPr>
            <p:nvPr/>
          </p:nvSpPr>
          <p:spPr bwMode="auto">
            <a:xfrm>
              <a:off x="2769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6" name="Line 154"/>
            <p:cNvSpPr>
              <a:spLocks noChangeShapeType="1"/>
            </p:cNvSpPr>
            <p:nvPr/>
          </p:nvSpPr>
          <p:spPr bwMode="auto">
            <a:xfrm>
              <a:off x="3053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7" name="Line 155"/>
            <p:cNvSpPr>
              <a:spLocks noChangeShapeType="1"/>
            </p:cNvSpPr>
            <p:nvPr/>
          </p:nvSpPr>
          <p:spPr bwMode="auto">
            <a:xfrm>
              <a:off x="3336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8" name="Line 156"/>
            <p:cNvSpPr>
              <a:spLocks noChangeShapeType="1"/>
            </p:cNvSpPr>
            <p:nvPr/>
          </p:nvSpPr>
          <p:spPr bwMode="auto">
            <a:xfrm>
              <a:off x="3619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89" name="Line 157"/>
            <p:cNvSpPr>
              <a:spLocks noChangeShapeType="1"/>
            </p:cNvSpPr>
            <p:nvPr/>
          </p:nvSpPr>
          <p:spPr bwMode="auto">
            <a:xfrm>
              <a:off x="3903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90" name="Line 158"/>
            <p:cNvSpPr>
              <a:spLocks noChangeShapeType="1"/>
            </p:cNvSpPr>
            <p:nvPr/>
          </p:nvSpPr>
          <p:spPr bwMode="auto">
            <a:xfrm>
              <a:off x="4186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91" name="Line 159"/>
            <p:cNvSpPr>
              <a:spLocks noChangeShapeType="1"/>
            </p:cNvSpPr>
            <p:nvPr/>
          </p:nvSpPr>
          <p:spPr bwMode="auto">
            <a:xfrm>
              <a:off x="4469" y="206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92" name="Line 160"/>
            <p:cNvSpPr>
              <a:spLocks noChangeShapeType="1"/>
            </p:cNvSpPr>
            <p:nvPr/>
          </p:nvSpPr>
          <p:spPr bwMode="auto">
            <a:xfrm>
              <a:off x="4752" y="2064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393" name="Oval 161"/>
            <p:cNvSpPr>
              <a:spLocks noChangeArrowheads="1"/>
            </p:cNvSpPr>
            <p:nvPr/>
          </p:nvSpPr>
          <p:spPr bwMode="auto">
            <a:xfrm>
              <a:off x="3888" y="2035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07" name="Line 175"/>
            <p:cNvSpPr>
              <a:spLocks noChangeShapeType="1"/>
            </p:cNvSpPr>
            <p:nvPr/>
          </p:nvSpPr>
          <p:spPr bwMode="auto">
            <a:xfrm>
              <a:off x="1920" y="2448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6" name="Group 304"/>
          <p:cNvGrpSpPr>
            <a:grpSpLocks/>
          </p:cNvGrpSpPr>
          <p:nvPr/>
        </p:nvGrpSpPr>
        <p:grpSpPr bwMode="auto">
          <a:xfrm>
            <a:off x="3048000" y="3840163"/>
            <a:ext cx="4495800" cy="655637"/>
            <a:chOff x="1920" y="2419"/>
            <a:chExt cx="2832" cy="413"/>
          </a:xfrm>
        </p:grpSpPr>
        <p:sp>
          <p:nvSpPr>
            <p:cNvPr id="351394" name="Rectangle 162" descr="Green marble"/>
            <p:cNvSpPr>
              <a:spLocks noChangeArrowheads="1"/>
            </p:cNvSpPr>
            <p:nvPr/>
          </p:nvSpPr>
          <p:spPr bwMode="auto">
            <a:xfrm>
              <a:off x="4176" y="2467"/>
              <a:ext cx="576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95" name="Rectangle 163" descr="Green marble"/>
            <p:cNvSpPr>
              <a:spLocks noChangeArrowheads="1"/>
            </p:cNvSpPr>
            <p:nvPr/>
          </p:nvSpPr>
          <p:spPr bwMode="auto">
            <a:xfrm>
              <a:off x="1920" y="2467"/>
              <a:ext cx="864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397" name="Rectangle 165"/>
            <p:cNvSpPr>
              <a:spLocks noChangeArrowheads="1"/>
            </p:cNvSpPr>
            <p:nvPr/>
          </p:nvSpPr>
          <p:spPr bwMode="auto">
            <a:xfrm>
              <a:off x="4469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398" name="Rectangle 166"/>
            <p:cNvSpPr>
              <a:spLocks noChangeArrowheads="1"/>
            </p:cNvSpPr>
            <p:nvPr/>
          </p:nvSpPr>
          <p:spPr bwMode="auto">
            <a:xfrm>
              <a:off x="4186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399" name="Rectangle 167"/>
            <p:cNvSpPr>
              <a:spLocks noChangeArrowheads="1"/>
            </p:cNvSpPr>
            <p:nvPr/>
          </p:nvSpPr>
          <p:spPr bwMode="auto">
            <a:xfrm>
              <a:off x="3903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400" name="Rectangle 168"/>
            <p:cNvSpPr>
              <a:spLocks noChangeArrowheads="1"/>
            </p:cNvSpPr>
            <p:nvPr/>
          </p:nvSpPr>
          <p:spPr bwMode="auto">
            <a:xfrm>
              <a:off x="3619" y="2448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401" name="Rectangle 169"/>
            <p:cNvSpPr>
              <a:spLocks noChangeArrowheads="1"/>
            </p:cNvSpPr>
            <p:nvPr/>
          </p:nvSpPr>
          <p:spPr bwMode="auto">
            <a:xfrm>
              <a:off x="3336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402" name="Rectangle 170"/>
            <p:cNvSpPr>
              <a:spLocks noChangeArrowheads="1"/>
            </p:cNvSpPr>
            <p:nvPr/>
          </p:nvSpPr>
          <p:spPr bwMode="auto">
            <a:xfrm>
              <a:off x="3053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403" name="Rectangle 171"/>
            <p:cNvSpPr>
              <a:spLocks noChangeArrowheads="1"/>
            </p:cNvSpPr>
            <p:nvPr/>
          </p:nvSpPr>
          <p:spPr bwMode="auto">
            <a:xfrm>
              <a:off x="2769" y="2448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404" name="Rectangle 172"/>
            <p:cNvSpPr>
              <a:spLocks noChangeArrowheads="1"/>
            </p:cNvSpPr>
            <p:nvPr/>
          </p:nvSpPr>
          <p:spPr bwMode="auto">
            <a:xfrm>
              <a:off x="2487" y="2448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405" name="Rectangle 173"/>
            <p:cNvSpPr>
              <a:spLocks noChangeArrowheads="1"/>
            </p:cNvSpPr>
            <p:nvPr/>
          </p:nvSpPr>
          <p:spPr bwMode="auto">
            <a:xfrm>
              <a:off x="2203" y="2448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406" name="Rectangle 174"/>
            <p:cNvSpPr>
              <a:spLocks noChangeArrowheads="1"/>
            </p:cNvSpPr>
            <p:nvPr/>
          </p:nvSpPr>
          <p:spPr bwMode="auto">
            <a:xfrm>
              <a:off x="1920" y="2448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408" name="Line 176"/>
            <p:cNvSpPr>
              <a:spLocks noChangeShapeType="1"/>
            </p:cNvSpPr>
            <p:nvPr/>
          </p:nvSpPr>
          <p:spPr bwMode="auto">
            <a:xfrm>
              <a:off x="1920" y="2697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09" name="Line 177"/>
            <p:cNvSpPr>
              <a:spLocks noChangeShapeType="1"/>
            </p:cNvSpPr>
            <p:nvPr/>
          </p:nvSpPr>
          <p:spPr bwMode="auto">
            <a:xfrm>
              <a:off x="1920" y="2448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0" name="Line 178"/>
            <p:cNvSpPr>
              <a:spLocks noChangeShapeType="1"/>
            </p:cNvSpPr>
            <p:nvPr/>
          </p:nvSpPr>
          <p:spPr bwMode="auto">
            <a:xfrm>
              <a:off x="2203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1" name="Line 179"/>
            <p:cNvSpPr>
              <a:spLocks noChangeShapeType="1"/>
            </p:cNvSpPr>
            <p:nvPr/>
          </p:nvSpPr>
          <p:spPr bwMode="auto">
            <a:xfrm>
              <a:off x="2487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2" name="Line 180"/>
            <p:cNvSpPr>
              <a:spLocks noChangeShapeType="1"/>
            </p:cNvSpPr>
            <p:nvPr/>
          </p:nvSpPr>
          <p:spPr bwMode="auto">
            <a:xfrm>
              <a:off x="2769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3" name="Line 181"/>
            <p:cNvSpPr>
              <a:spLocks noChangeShapeType="1"/>
            </p:cNvSpPr>
            <p:nvPr/>
          </p:nvSpPr>
          <p:spPr bwMode="auto">
            <a:xfrm>
              <a:off x="3053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4" name="Line 182"/>
            <p:cNvSpPr>
              <a:spLocks noChangeShapeType="1"/>
            </p:cNvSpPr>
            <p:nvPr/>
          </p:nvSpPr>
          <p:spPr bwMode="auto">
            <a:xfrm>
              <a:off x="3336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5" name="Line 183"/>
            <p:cNvSpPr>
              <a:spLocks noChangeShapeType="1"/>
            </p:cNvSpPr>
            <p:nvPr/>
          </p:nvSpPr>
          <p:spPr bwMode="auto">
            <a:xfrm>
              <a:off x="3619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6" name="Line 184"/>
            <p:cNvSpPr>
              <a:spLocks noChangeShapeType="1"/>
            </p:cNvSpPr>
            <p:nvPr/>
          </p:nvSpPr>
          <p:spPr bwMode="auto">
            <a:xfrm>
              <a:off x="3903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7" name="Line 185"/>
            <p:cNvSpPr>
              <a:spLocks noChangeShapeType="1"/>
            </p:cNvSpPr>
            <p:nvPr/>
          </p:nvSpPr>
          <p:spPr bwMode="auto">
            <a:xfrm>
              <a:off x="4186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8" name="Line 186"/>
            <p:cNvSpPr>
              <a:spLocks noChangeShapeType="1"/>
            </p:cNvSpPr>
            <p:nvPr/>
          </p:nvSpPr>
          <p:spPr bwMode="auto">
            <a:xfrm>
              <a:off x="4469" y="2448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19" name="Line 187"/>
            <p:cNvSpPr>
              <a:spLocks noChangeShapeType="1"/>
            </p:cNvSpPr>
            <p:nvPr/>
          </p:nvSpPr>
          <p:spPr bwMode="auto">
            <a:xfrm>
              <a:off x="4752" y="2448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20" name="Oval 188"/>
            <p:cNvSpPr>
              <a:spLocks noChangeArrowheads="1"/>
            </p:cNvSpPr>
            <p:nvPr/>
          </p:nvSpPr>
          <p:spPr bwMode="auto">
            <a:xfrm>
              <a:off x="3888" y="2419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34" name="Line 202"/>
            <p:cNvSpPr>
              <a:spLocks noChangeShapeType="1"/>
            </p:cNvSpPr>
            <p:nvPr/>
          </p:nvSpPr>
          <p:spPr bwMode="auto">
            <a:xfrm>
              <a:off x="1920" y="2832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7" name="Group 305"/>
          <p:cNvGrpSpPr>
            <a:grpSpLocks/>
          </p:cNvGrpSpPr>
          <p:nvPr/>
        </p:nvGrpSpPr>
        <p:grpSpPr bwMode="auto">
          <a:xfrm>
            <a:off x="3048000" y="4449763"/>
            <a:ext cx="4495800" cy="655637"/>
            <a:chOff x="1920" y="2803"/>
            <a:chExt cx="2832" cy="413"/>
          </a:xfrm>
        </p:grpSpPr>
        <p:sp>
          <p:nvSpPr>
            <p:cNvPr id="351421" name="Rectangle 189" descr="Green marble"/>
            <p:cNvSpPr>
              <a:spLocks noChangeArrowheads="1"/>
            </p:cNvSpPr>
            <p:nvPr/>
          </p:nvSpPr>
          <p:spPr bwMode="auto">
            <a:xfrm>
              <a:off x="4176" y="2851"/>
              <a:ext cx="576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22" name="Rectangle 190" descr="Green marble"/>
            <p:cNvSpPr>
              <a:spLocks noChangeArrowheads="1"/>
            </p:cNvSpPr>
            <p:nvPr/>
          </p:nvSpPr>
          <p:spPr bwMode="auto">
            <a:xfrm>
              <a:off x="1920" y="2851"/>
              <a:ext cx="1152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24" name="Rectangle 192"/>
            <p:cNvSpPr>
              <a:spLocks noChangeArrowheads="1"/>
            </p:cNvSpPr>
            <p:nvPr/>
          </p:nvSpPr>
          <p:spPr bwMode="auto">
            <a:xfrm>
              <a:off x="4469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425" name="Rectangle 193"/>
            <p:cNvSpPr>
              <a:spLocks noChangeArrowheads="1"/>
            </p:cNvSpPr>
            <p:nvPr/>
          </p:nvSpPr>
          <p:spPr bwMode="auto">
            <a:xfrm>
              <a:off x="4186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426" name="Rectangle 194"/>
            <p:cNvSpPr>
              <a:spLocks noChangeArrowheads="1"/>
            </p:cNvSpPr>
            <p:nvPr/>
          </p:nvSpPr>
          <p:spPr bwMode="auto">
            <a:xfrm>
              <a:off x="3903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427" name="Rectangle 195"/>
            <p:cNvSpPr>
              <a:spLocks noChangeArrowheads="1"/>
            </p:cNvSpPr>
            <p:nvPr/>
          </p:nvSpPr>
          <p:spPr bwMode="auto">
            <a:xfrm>
              <a:off x="3619" y="2832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428" name="Rectangle 196"/>
            <p:cNvSpPr>
              <a:spLocks noChangeArrowheads="1"/>
            </p:cNvSpPr>
            <p:nvPr/>
          </p:nvSpPr>
          <p:spPr bwMode="auto">
            <a:xfrm>
              <a:off x="3336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429" name="Rectangle 197"/>
            <p:cNvSpPr>
              <a:spLocks noChangeArrowheads="1"/>
            </p:cNvSpPr>
            <p:nvPr/>
          </p:nvSpPr>
          <p:spPr bwMode="auto">
            <a:xfrm>
              <a:off x="3053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430" name="Rectangle 198"/>
            <p:cNvSpPr>
              <a:spLocks noChangeArrowheads="1"/>
            </p:cNvSpPr>
            <p:nvPr/>
          </p:nvSpPr>
          <p:spPr bwMode="auto">
            <a:xfrm>
              <a:off x="2769" y="2832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431" name="Rectangle 199"/>
            <p:cNvSpPr>
              <a:spLocks noChangeArrowheads="1"/>
            </p:cNvSpPr>
            <p:nvPr/>
          </p:nvSpPr>
          <p:spPr bwMode="auto">
            <a:xfrm>
              <a:off x="2487" y="2832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432" name="Rectangle 200"/>
            <p:cNvSpPr>
              <a:spLocks noChangeArrowheads="1"/>
            </p:cNvSpPr>
            <p:nvPr/>
          </p:nvSpPr>
          <p:spPr bwMode="auto">
            <a:xfrm>
              <a:off x="2203" y="2832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433" name="Rectangle 201"/>
            <p:cNvSpPr>
              <a:spLocks noChangeArrowheads="1"/>
            </p:cNvSpPr>
            <p:nvPr/>
          </p:nvSpPr>
          <p:spPr bwMode="auto">
            <a:xfrm>
              <a:off x="1920" y="2832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435" name="Line 203"/>
            <p:cNvSpPr>
              <a:spLocks noChangeShapeType="1"/>
            </p:cNvSpPr>
            <p:nvPr/>
          </p:nvSpPr>
          <p:spPr bwMode="auto">
            <a:xfrm>
              <a:off x="1920" y="3081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36" name="Line 204"/>
            <p:cNvSpPr>
              <a:spLocks noChangeShapeType="1"/>
            </p:cNvSpPr>
            <p:nvPr/>
          </p:nvSpPr>
          <p:spPr bwMode="auto">
            <a:xfrm>
              <a:off x="1920" y="283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37" name="Line 205"/>
            <p:cNvSpPr>
              <a:spLocks noChangeShapeType="1"/>
            </p:cNvSpPr>
            <p:nvPr/>
          </p:nvSpPr>
          <p:spPr bwMode="auto">
            <a:xfrm>
              <a:off x="2203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38" name="Line 206"/>
            <p:cNvSpPr>
              <a:spLocks noChangeShapeType="1"/>
            </p:cNvSpPr>
            <p:nvPr/>
          </p:nvSpPr>
          <p:spPr bwMode="auto">
            <a:xfrm>
              <a:off x="2487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39" name="Line 207"/>
            <p:cNvSpPr>
              <a:spLocks noChangeShapeType="1"/>
            </p:cNvSpPr>
            <p:nvPr/>
          </p:nvSpPr>
          <p:spPr bwMode="auto">
            <a:xfrm>
              <a:off x="2769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0" name="Line 208"/>
            <p:cNvSpPr>
              <a:spLocks noChangeShapeType="1"/>
            </p:cNvSpPr>
            <p:nvPr/>
          </p:nvSpPr>
          <p:spPr bwMode="auto">
            <a:xfrm>
              <a:off x="3053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1" name="Line 209"/>
            <p:cNvSpPr>
              <a:spLocks noChangeShapeType="1"/>
            </p:cNvSpPr>
            <p:nvPr/>
          </p:nvSpPr>
          <p:spPr bwMode="auto">
            <a:xfrm>
              <a:off x="3336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2" name="Line 210"/>
            <p:cNvSpPr>
              <a:spLocks noChangeShapeType="1"/>
            </p:cNvSpPr>
            <p:nvPr/>
          </p:nvSpPr>
          <p:spPr bwMode="auto">
            <a:xfrm>
              <a:off x="3619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3" name="Line 211"/>
            <p:cNvSpPr>
              <a:spLocks noChangeShapeType="1"/>
            </p:cNvSpPr>
            <p:nvPr/>
          </p:nvSpPr>
          <p:spPr bwMode="auto">
            <a:xfrm>
              <a:off x="3903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4" name="Line 212"/>
            <p:cNvSpPr>
              <a:spLocks noChangeShapeType="1"/>
            </p:cNvSpPr>
            <p:nvPr/>
          </p:nvSpPr>
          <p:spPr bwMode="auto">
            <a:xfrm>
              <a:off x="4186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5" name="Line 213"/>
            <p:cNvSpPr>
              <a:spLocks noChangeShapeType="1"/>
            </p:cNvSpPr>
            <p:nvPr/>
          </p:nvSpPr>
          <p:spPr bwMode="auto">
            <a:xfrm>
              <a:off x="4469" y="2832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6" name="Line 214"/>
            <p:cNvSpPr>
              <a:spLocks noChangeShapeType="1"/>
            </p:cNvSpPr>
            <p:nvPr/>
          </p:nvSpPr>
          <p:spPr bwMode="auto">
            <a:xfrm>
              <a:off x="4752" y="283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47" name="Oval 215"/>
            <p:cNvSpPr>
              <a:spLocks noChangeArrowheads="1"/>
            </p:cNvSpPr>
            <p:nvPr/>
          </p:nvSpPr>
          <p:spPr bwMode="auto">
            <a:xfrm>
              <a:off x="3888" y="2803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61" name="Line 229"/>
            <p:cNvSpPr>
              <a:spLocks noChangeShapeType="1"/>
            </p:cNvSpPr>
            <p:nvPr/>
          </p:nvSpPr>
          <p:spPr bwMode="auto">
            <a:xfrm>
              <a:off x="1920" y="3216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8" name="Group 306"/>
          <p:cNvGrpSpPr>
            <a:grpSpLocks/>
          </p:cNvGrpSpPr>
          <p:nvPr/>
        </p:nvGrpSpPr>
        <p:grpSpPr bwMode="auto">
          <a:xfrm>
            <a:off x="3048000" y="5059363"/>
            <a:ext cx="4495800" cy="655637"/>
            <a:chOff x="1920" y="3187"/>
            <a:chExt cx="2832" cy="413"/>
          </a:xfrm>
        </p:grpSpPr>
        <p:sp>
          <p:nvSpPr>
            <p:cNvPr id="351448" name="Rectangle 216" descr="Green marble"/>
            <p:cNvSpPr>
              <a:spLocks noChangeArrowheads="1"/>
            </p:cNvSpPr>
            <p:nvPr/>
          </p:nvSpPr>
          <p:spPr bwMode="auto">
            <a:xfrm>
              <a:off x="3888" y="3235"/>
              <a:ext cx="864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49" name="Rectangle 217" descr="Green marble"/>
            <p:cNvSpPr>
              <a:spLocks noChangeArrowheads="1"/>
            </p:cNvSpPr>
            <p:nvPr/>
          </p:nvSpPr>
          <p:spPr bwMode="auto">
            <a:xfrm>
              <a:off x="1920" y="3235"/>
              <a:ext cx="1152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51" name="Rectangle 219"/>
            <p:cNvSpPr>
              <a:spLocks noChangeArrowheads="1"/>
            </p:cNvSpPr>
            <p:nvPr/>
          </p:nvSpPr>
          <p:spPr bwMode="auto">
            <a:xfrm>
              <a:off x="4469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452" name="Rectangle 220"/>
            <p:cNvSpPr>
              <a:spLocks noChangeArrowheads="1"/>
            </p:cNvSpPr>
            <p:nvPr/>
          </p:nvSpPr>
          <p:spPr bwMode="auto">
            <a:xfrm>
              <a:off x="4186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453" name="Rectangle 221"/>
            <p:cNvSpPr>
              <a:spLocks noChangeArrowheads="1"/>
            </p:cNvSpPr>
            <p:nvPr/>
          </p:nvSpPr>
          <p:spPr bwMode="auto">
            <a:xfrm>
              <a:off x="3903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454" name="Rectangle 222"/>
            <p:cNvSpPr>
              <a:spLocks noChangeArrowheads="1"/>
            </p:cNvSpPr>
            <p:nvPr/>
          </p:nvSpPr>
          <p:spPr bwMode="auto">
            <a:xfrm>
              <a:off x="3619" y="321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455" name="Rectangle 223"/>
            <p:cNvSpPr>
              <a:spLocks noChangeArrowheads="1"/>
            </p:cNvSpPr>
            <p:nvPr/>
          </p:nvSpPr>
          <p:spPr bwMode="auto">
            <a:xfrm>
              <a:off x="3336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456" name="Rectangle 224"/>
            <p:cNvSpPr>
              <a:spLocks noChangeArrowheads="1"/>
            </p:cNvSpPr>
            <p:nvPr/>
          </p:nvSpPr>
          <p:spPr bwMode="auto">
            <a:xfrm>
              <a:off x="3053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457" name="Rectangle 225"/>
            <p:cNvSpPr>
              <a:spLocks noChangeArrowheads="1"/>
            </p:cNvSpPr>
            <p:nvPr/>
          </p:nvSpPr>
          <p:spPr bwMode="auto">
            <a:xfrm>
              <a:off x="2769" y="321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458" name="Rectangle 226"/>
            <p:cNvSpPr>
              <a:spLocks noChangeArrowheads="1"/>
            </p:cNvSpPr>
            <p:nvPr/>
          </p:nvSpPr>
          <p:spPr bwMode="auto">
            <a:xfrm>
              <a:off x="2487" y="3216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459" name="Rectangle 227"/>
            <p:cNvSpPr>
              <a:spLocks noChangeArrowheads="1"/>
            </p:cNvSpPr>
            <p:nvPr/>
          </p:nvSpPr>
          <p:spPr bwMode="auto">
            <a:xfrm>
              <a:off x="2203" y="3216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460" name="Rectangle 228"/>
            <p:cNvSpPr>
              <a:spLocks noChangeArrowheads="1"/>
            </p:cNvSpPr>
            <p:nvPr/>
          </p:nvSpPr>
          <p:spPr bwMode="auto">
            <a:xfrm>
              <a:off x="1920" y="3216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462" name="Line 230"/>
            <p:cNvSpPr>
              <a:spLocks noChangeShapeType="1"/>
            </p:cNvSpPr>
            <p:nvPr/>
          </p:nvSpPr>
          <p:spPr bwMode="auto">
            <a:xfrm>
              <a:off x="1920" y="3465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3" name="Line 231"/>
            <p:cNvSpPr>
              <a:spLocks noChangeShapeType="1"/>
            </p:cNvSpPr>
            <p:nvPr/>
          </p:nvSpPr>
          <p:spPr bwMode="auto">
            <a:xfrm>
              <a:off x="1920" y="3216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4" name="Line 232"/>
            <p:cNvSpPr>
              <a:spLocks noChangeShapeType="1"/>
            </p:cNvSpPr>
            <p:nvPr/>
          </p:nvSpPr>
          <p:spPr bwMode="auto">
            <a:xfrm>
              <a:off x="2203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5" name="Line 233"/>
            <p:cNvSpPr>
              <a:spLocks noChangeShapeType="1"/>
            </p:cNvSpPr>
            <p:nvPr/>
          </p:nvSpPr>
          <p:spPr bwMode="auto">
            <a:xfrm>
              <a:off x="2487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6" name="Line 234"/>
            <p:cNvSpPr>
              <a:spLocks noChangeShapeType="1"/>
            </p:cNvSpPr>
            <p:nvPr/>
          </p:nvSpPr>
          <p:spPr bwMode="auto">
            <a:xfrm>
              <a:off x="2769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7" name="Line 235"/>
            <p:cNvSpPr>
              <a:spLocks noChangeShapeType="1"/>
            </p:cNvSpPr>
            <p:nvPr/>
          </p:nvSpPr>
          <p:spPr bwMode="auto">
            <a:xfrm>
              <a:off x="3053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8" name="Line 236"/>
            <p:cNvSpPr>
              <a:spLocks noChangeShapeType="1"/>
            </p:cNvSpPr>
            <p:nvPr/>
          </p:nvSpPr>
          <p:spPr bwMode="auto">
            <a:xfrm>
              <a:off x="3336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69" name="Line 237"/>
            <p:cNvSpPr>
              <a:spLocks noChangeShapeType="1"/>
            </p:cNvSpPr>
            <p:nvPr/>
          </p:nvSpPr>
          <p:spPr bwMode="auto">
            <a:xfrm>
              <a:off x="3619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70" name="Line 238"/>
            <p:cNvSpPr>
              <a:spLocks noChangeShapeType="1"/>
            </p:cNvSpPr>
            <p:nvPr/>
          </p:nvSpPr>
          <p:spPr bwMode="auto">
            <a:xfrm>
              <a:off x="3903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71" name="Line 239"/>
            <p:cNvSpPr>
              <a:spLocks noChangeShapeType="1"/>
            </p:cNvSpPr>
            <p:nvPr/>
          </p:nvSpPr>
          <p:spPr bwMode="auto">
            <a:xfrm>
              <a:off x="4186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72" name="Line 240"/>
            <p:cNvSpPr>
              <a:spLocks noChangeShapeType="1"/>
            </p:cNvSpPr>
            <p:nvPr/>
          </p:nvSpPr>
          <p:spPr bwMode="auto">
            <a:xfrm>
              <a:off x="4469" y="3216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73" name="Line 241"/>
            <p:cNvSpPr>
              <a:spLocks noChangeShapeType="1"/>
            </p:cNvSpPr>
            <p:nvPr/>
          </p:nvSpPr>
          <p:spPr bwMode="auto">
            <a:xfrm>
              <a:off x="4752" y="3216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74" name="Oval 242"/>
            <p:cNvSpPr>
              <a:spLocks noChangeArrowheads="1"/>
            </p:cNvSpPr>
            <p:nvPr/>
          </p:nvSpPr>
          <p:spPr bwMode="auto">
            <a:xfrm>
              <a:off x="3024" y="3187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88" name="Line 256"/>
            <p:cNvSpPr>
              <a:spLocks noChangeShapeType="1"/>
            </p:cNvSpPr>
            <p:nvPr/>
          </p:nvSpPr>
          <p:spPr bwMode="auto">
            <a:xfrm>
              <a:off x="1920" y="3600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39" name="Group 307"/>
          <p:cNvGrpSpPr>
            <a:grpSpLocks/>
          </p:cNvGrpSpPr>
          <p:nvPr/>
        </p:nvGrpSpPr>
        <p:grpSpPr bwMode="auto">
          <a:xfrm>
            <a:off x="3048000" y="5668963"/>
            <a:ext cx="4495800" cy="655637"/>
            <a:chOff x="1920" y="3571"/>
            <a:chExt cx="2832" cy="413"/>
          </a:xfrm>
        </p:grpSpPr>
        <p:sp>
          <p:nvSpPr>
            <p:cNvPr id="351475" name="Rectangle 243" descr="Green marble"/>
            <p:cNvSpPr>
              <a:spLocks noChangeArrowheads="1"/>
            </p:cNvSpPr>
            <p:nvPr/>
          </p:nvSpPr>
          <p:spPr bwMode="auto">
            <a:xfrm>
              <a:off x="3888" y="3619"/>
              <a:ext cx="864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76" name="Rectangle 244" descr="Green marble"/>
            <p:cNvSpPr>
              <a:spLocks noChangeArrowheads="1"/>
            </p:cNvSpPr>
            <p:nvPr/>
          </p:nvSpPr>
          <p:spPr bwMode="auto">
            <a:xfrm>
              <a:off x="1920" y="3619"/>
              <a:ext cx="1440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478" name="Rectangle 246"/>
            <p:cNvSpPr>
              <a:spLocks noChangeArrowheads="1"/>
            </p:cNvSpPr>
            <p:nvPr/>
          </p:nvSpPr>
          <p:spPr bwMode="auto">
            <a:xfrm>
              <a:off x="4469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479" name="Rectangle 247"/>
            <p:cNvSpPr>
              <a:spLocks noChangeArrowheads="1"/>
            </p:cNvSpPr>
            <p:nvPr/>
          </p:nvSpPr>
          <p:spPr bwMode="auto">
            <a:xfrm>
              <a:off x="4186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480" name="Rectangle 248"/>
            <p:cNvSpPr>
              <a:spLocks noChangeArrowheads="1"/>
            </p:cNvSpPr>
            <p:nvPr/>
          </p:nvSpPr>
          <p:spPr bwMode="auto">
            <a:xfrm>
              <a:off x="3903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481" name="Rectangle 249"/>
            <p:cNvSpPr>
              <a:spLocks noChangeArrowheads="1"/>
            </p:cNvSpPr>
            <p:nvPr/>
          </p:nvSpPr>
          <p:spPr bwMode="auto">
            <a:xfrm>
              <a:off x="3619" y="3600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482" name="Rectangle 250"/>
            <p:cNvSpPr>
              <a:spLocks noChangeArrowheads="1"/>
            </p:cNvSpPr>
            <p:nvPr/>
          </p:nvSpPr>
          <p:spPr bwMode="auto">
            <a:xfrm>
              <a:off x="3336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483" name="Rectangle 251"/>
            <p:cNvSpPr>
              <a:spLocks noChangeArrowheads="1"/>
            </p:cNvSpPr>
            <p:nvPr/>
          </p:nvSpPr>
          <p:spPr bwMode="auto">
            <a:xfrm>
              <a:off x="3053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484" name="Rectangle 252"/>
            <p:cNvSpPr>
              <a:spLocks noChangeArrowheads="1"/>
            </p:cNvSpPr>
            <p:nvPr/>
          </p:nvSpPr>
          <p:spPr bwMode="auto">
            <a:xfrm>
              <a:off x="2769" y="3600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485" name="Rectangle 253"/>
            <p:cNvSpPr>
              <a:spLocks noChangeArrowheads="1"/>
            </p:cNvSpPr>
            <p:nvPr/>
          </p:nvSpPr>
          <p:spPr bwMode="auto">
            <a:xfrm>
              <a:off x="2487" y="3600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486" name="Rectangle 254"/>
            <p:cNvSpPr>
              <a:spLocks noChangeArrowheads="1"/>
            </p:cNvSpPr>
            <p:nvPr/>
          </p:nvSpPr>
          <p:spPr bwMode="auto">
            <a:xfrm>
              <a:off x="2203" y="3600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487" name="Rectangle 255"/>
            <p:cNvSpPr>
              <a:spLocks noChangeArrowheads="1"/>
            </p:cNvSpPr>
            <p:nvPr/>
          </p:nvSpPr>
          <p:spPr bwMode="auto">
            <a:xfrm>
              <a:off x="1920" y="3600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489" name="Line 257"/>
            <p:cNvSpPr>
              <a:spLocks noChangeShapeType="1"/>
            </p:cNvSpPr>
            <p:nvPr/>
          </p:nvSpPr>
          <p:spPr bwMode="auto">
            <a:xfrm>
              <a:off x="1920" y="3849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0" name="Line 258"/>
            <p:cNvSpPr>
              <a:spLocks noChangeShapeType="1"/>
            </p:cNvSpPr>
            <p:nvPr/>
          </p:nvSpPr>
          <p:spPr bwMode="auto">
            <a:xfrm>
              <a:off x="1920" y="360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1" name="Line 259"/>
            <p:cNvSpPr>
              <a:spLocks noChangeShapeType="1"/>
            </p:cNvSpPr>
            <p:nvPr/>
          </p:nvSpPr>
          <p:spPr bwMode="auto">
            <a:xfrm>
              <a:off x="2203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2" name="Line 260"/>
            <p:cNvSpPr>
              <a:spLocks noChangeShapeType="1"/>
            </p:cNvSpPr>
            <p:nvPr/>
          </p:nvSpPr>
          <p:spPr bwMode="auto">
            <a:xfrm>
              <a:off x="2487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3" name="Line 261"/>
            <p:cNvSpPr>
              <a:spLocks noChangeShapeType="1"/>
            </p:cNvSpPr>
            <p:nvPr/>
          </p:nvSpPr>
          <p:spPr bwMode="auto">
            <a:xfrm>
              <a:off x="2769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4" name="Line 262"/>
            <p:cNvSpPr>
              <a:spLocks noChangeShapeType="1"/>
            </p:cNvSpPr>
            <p:nvPr/>
          </p:nvSpPr>
          <p:spPr bwMode="auto">
            <a:xfrm>
              <a:off x="3053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5" name="Line 263"/>
            <p:cNvSpPr>
              <a:spLocks noChangeShapeType="1"/>
            </p:cNvSpPr>
            <p:nvPr/>
          </p:nvSpPr>
          <p:spPr bwMode="auto">
            <a:xfrm>
              <a:off x="3336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6" name="Line 264"/>
            <p:cNvSpPr>
              <a:spLocks noChangeShapeType="1"/>
            </p:cNvSpPr>
            <p:nvPr/>
          </p:nvSpPr>
          <p:spPr bwMode="auto">
            <a:xfrm>
              <a:off x="3619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7" name="Line 265"/>
            <p:cNvSpPr>
              <a:spLocks noChangeShapeType="1"/>
            </p:cNvSpPr>
            <p:nvPr/>
          </p:nvSpPr>
          <p:spPr bwMode="auto">
            <a:xfrm>
              <a:off x="3903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8" name="Line 266"/>
            <p:cNvSpPr>
              <a:spLocks noChangeShapeType="1"/>
            </p:cNvSpPr>
            <p:nvPr/>
          </p:nvSpPr>
          <p:spPr bwMode="auto">
            <a:xfrm>
              <a:off x="4186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499" name="Line 267"/>
            <p:cNvSpPr>
              <a:spLocks noChangeShapeType="1"/>
            </p:cNvSpPr>
            <p:nvPr/>
          </p:nvSpPr>
          <p:spPr bwMode="auto">
            <a:xfrm>
              <a:off x="4469" y="3600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00" name="Line 268"/>
            <p:cNvSpPr>
              <a:spLocks noChangeShapeType="1"/>
            </p:cNvSpPr>
            <p:nvPr/>
          </p:nvSpPr>
          <p:spPr bwMode="auto">
            <a:xfrm>
              <a:off x="4752" y="3600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01" name="Oval 269"/>
            <p:cNvSpPr>
              <a:spLocks noChangeArrowheads="1"/>
            </p:cNvSpPr>
            <p:nvPr/>
          </p:nvSpPr>
          <p:spPr bwMode="auto">
            <a:xfrm>
              <a:off x="3600" y="3571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515" name="Line 283"/>
            <p:cNvSpPr>
              <a:spLocks noChangeShapeType="1"/>
            </p:cNvSpPr>
            <p:nvPr/>
          </p:nvSpPr>
          <p:spPr bwMode="auto">
            <a:xfrm>
              <a:off x="1920" y="3984"/>
              <a:ext cx="283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</p:grpSp>
      <p:grpSp>
        <p:nvGrpSpPr>
          <p:cNvPr id="351540" name="Group 308"/>
          <p:cNvGrpSpPr>
            <a:grpSpLocks/>
          </p:cNvGrpSpPr>
          <p:nvPr/>
        </p:nvGrpSpPr>
        <p:grpSpPr bwMode="auto">
          <a:xfrm>
            <a:off x="3048000" y="6278563"/>
            <a:ext cx="4495800" cy="533400"/>
            <a:chOff x="1920" y="3955"/>
            <a:chExt cx="2832" cy="336"/>
          </a:xfrm>
        </p:grpSpPr>
        <p:sp>
          <p:nvSpPr>
            <p:cNvPr id="351502" name="Rectangle 270" descr="Green marble"/>
            <p:cNvSpPr>
              <a:spLocks noChangeArrowheads="1"/>
            </p:cNvSpPr>
            <p:nvPr/>
          </p:nvSpPr>
          <p:spPr bwMode="auto">
            <a:xfrm>
              <a:off x="3648" y="4003"/>
              <a:ext cx="1104" cy="192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503" name="Rectangle 271" descr="Green marble"/>
            <p:cNvSpPr>
              <a:spLocks noChangeArrowheads="1"/>
            </p:cNvSpPr>
            <p:nvPr/>
          </p:nvSpPr>
          <p:spPr bwMode="auto">
            <a:xfrm>
              <a:off x="1920" y="4003"/>
              <a:ext cx="1440" cy="24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  <p:sp>
          <p:nvSpPr>
            <p:cNvPr id="351505" name="Rectangle 273"/>
            <p:cNvSpPr>
              <a:spLocks noChangeArrowheads="1"/>
            </p:cNvSpPr>
            <p:nvPr/>
          </p:nvSpPr>
          <p:spPr bwMode="auto">
            <a:xfrm>
              <a:off x="4469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351506" name="Rectangle 274"/>
            <p:cNvSpPr>
              <a:spLocks noChangeArrowheads="1"/>
            </p:cNvSpPr>
            <p:nvPr/>
          </p:nvSpPr>
          <p:spPr bwMode="auto">
            <a:xfrm>
              <a:off x="4186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51507" name="Rectangle 275"/>
            <p:cNvSpPr>
              <a:spLocks noChangeArrowheads="1"/>
            </p:cNvSpPr>
            <p:nvPr/>
          </p:nvSpPr>
          <p:spPr bwMode="auto">
            <a:xfrm>
              <a:off x="3903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51508" name="Rectangle 276"/>
            <p:cNvSpPr>
              <a:spLocks noChangeArrowheads="1"/>
            </p:cNvSpPr>
            <p:nvPr/>
          </p:nvSpPr>
          <p:spPr bwMode="auto">
            <a:xfrm>
              <a:off x="3619" y="398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351509" name="Rectangle 277"/>
            <p:cNvSpPr>
              <a:spLocks noChangeArrowheads="1"/>
            </p:cNvSpPr>
            <p:nvPr/>
          </p:nvSpPr>
          <p:spPr bwMode="auto">
            <a:xfrm>
              <a:off x="3336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2000" i="0"/>
            </a:p>
          </p:txBody>
        </p:sp>
        <p:sp>
          <p:nvSpPr>
            <p:cNvPr id="351510" name="Rectangle 278"/>
            <p:cNvSpPr>
              <a:spLocks noChangeArrowheads="1"/>
            </p:cNvSpPr>
            <p:nvPr/>
          </p:nvSpPr>
          <p:spPr bwMode="auto">
            <a:xfrm>
              <a:off x="3053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51511" name="Rectangle 279"/>
            <p:cNvSpPr>
              <a:spLocks noChangeArrowheads="1"/>
            </p:cNvSpPr>
            <p:nvPr/>
          </p:nvSpPr>
          <p:spPr bwMode="auto">
            <a:xfrm>
              <a:off x="2769" y="398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351512" name="Rectangle 280"/>
            <p:cNvSpPr>
              <a:spLocks noChangeArrowheads="1"/>
            </p:cNvSpPr>
            <p:nvPr/>
          </p:nvSpPr>
          <p:spPr bwMode="auto">
            <a:xfrm>
              <a:off x="2487" y="3984"/>
              <a:ext cx="282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51513" name="Rectangle 281"/>
            <p:cNvSpPr>
              <a:spLocks noChangeArrowheads="1"/>
            </p:cNvSpPr>
            <p:nvPr/>
          </p:nvSpPr>
          <p:spPr bwMode="auto">
            <a:xfrm>
              <a:off x="2203" y="3984"/>
              <a:ext cx="284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351514" name="Rectangle 282"/>
            <p:cNvSpPr>
              <a:spLocks noChangeArrowheads="1"/>
            </p:cNvSpPr>
            <p:nvPr/>
          </p:nvSpPr>
          <p:spPr bwMode="auto">
            <a:xfrm>
              <a:off x="1920" y="3984"/>
              <a:ext cx="283" cy="2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351516" name="Line 284"/>
            <p:cNvSpPr>
              <a:spLocks noChangeShapeType="1"/>
            </p:cNvSpPr>
            <p:nvPr/>
          </p:nvSpPr>
          <p:spPr bwMode="auto">
            <a:xfrm>
              <a:off x="1920" y="4233"/>
              <a:ext cx="28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17" name="Line 285"/>
            <p:cNvSpPr>
              <a:spLocks noChangeShapeType="1"/>
            </p:cNvSpPr>
            <p:nvPr/>
          </p:nvSpPr>
          <p:spPr bwMode="auto">
            <a:xfrm>
              <a:off x="1920" y="3984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18" name="Line 286"/>
            <p:cNvSpPr>
              <a:spLocks noChangeShapeType="1"/>
            </p:cNvSpPr>
            <p:nvPr/>
          </p:nvSpPr>
          <p:spPr bwMode="auto">
            <a:xfrm>
              <a:off x="2203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19" name="Line 287"/>
            <p:cNvSpPr>
              <a:spLocks noChangeShapeType="1"/>
            </p:cNvSpPr>
            <p:nvPr/>
          </p:nvSpPr>
          <p:spPr bwMode="auto">
            <a:xfrm>
              <a:off x="2487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0" name="Line 288"/>
            <p:cNvSpPr>
              <a:spLocks noChangeShapeType="1"/>
            </p:cNvSpPr>
            <p:nvPr/>
          </p:nvSpPr>
          <p:spPr bwMode="auto">
            <a:xfrm>
              <a:off x="2769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1" name="Line 289"/>
            <p:cNvSpPr>
              <a:spLocks noChangeShapeType="1"/>
            </p:cNvSpPr>
            <p:nvPr/>
          </p:nvSpPr>
          <p:spPr bwMode="auto">
            <a:xfrm>
              <a:off x="3053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2" name="Line 290"/>
            <p:cNvSpPr>
              <a:spLocks noChangeShapeType="1"/>
            </p:cNvSpPr>
            <p:nvPr/>
          </p:nvSpPr>
          <p:spPr bwMode="auto">
            <a:xfrm>
              <a:off x="3336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3" name="Line 291"/>
            <p:cNvSpPr>
              <a:spLocks noChangeShapeType="1"/>
            </p:cNvSpPr>
            <p:nvPr/>
          </p:nvSpPr>
          <p:spPr bwMode="auto">
            <a:xfrm>
              <a:off x="3619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4" name="Line 292"/>
            <p:cNvSpPr>
              <a:spLocks noChangeShapeType="1"/>
            </p:cNvSpPr>
            <p:nvPr/>
          </p:nvSpPr>
          <p:spPr bwMode="auto">
            <a:xfrm>
              <a:off x="3903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5" name="Line 293"/>
            <p:cNvSpPr>
              <a:spLocks noChangeShapeType="1"/>
            </p:cNvSpPr>
            <p:nvPr/>
          </p:nvSpPr>
          <p:spPr bwMode="auto">
            <a:xfrm>
              <a:off x="4186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6" name="Line 294"/>
            <p:cNvSpPr>
              <a:spLocks noChangeShapeType="1"/>
            </p:cNvSpPr>
            <p:nvPr/>
          </p:nvSpPr>
          <p:spPr bwMode="auto">
            <a:xfrm>
              <a:off x="4469" y="3984"/>
              <a:ext cx="0" cy="24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7" name="Line 295"/>
            <p:cNvSpPr>
              <a:spLocks noChangeShapeType="1"/>
            </p:cNvSpPr>
            <p:nvPr/>
          </p:nvSpPr>
          <p:spPr bwMode="auto">
            <a:xfrm>
              <a:off x="4752" y="3984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351528" name="Oval 296"/>
            <p:cNvSpPr>
              <a:spLocks noChangeArrowheads="1"/>
            </p:cNvSpPr>
            <p:nvPr/>
          </p:nvSpPr>
          <p:spPr bwMode="auto">
            <a:xfrm>
              <a:off x="3312" y="3955"/>
              <a:ext cx="336" cy="336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x-none" i="0"/>
            </a:p>
          </p:txBody>
        </p:sp>
      </p:grpSp>
      <p:sp>
        <p:nvSpPr>
          <p:cNvPr id="351529" name="Text Box 297"/>
          <p:cNvSpPr txBox="1">
            <a:spLocks noChangeArrowheads="1"/>
          </p:cNvSpPr>
          <p:nvPr/>
        </p:nvSpPr>
        <p:spPr bwMode="auto">
          <a:xfrm>
            <a:off x="228600" y="2819400"/>
            <a:ext cx="2057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200" i="0">
                <a:solidFill>
                  <a:schemeClr val="tx2"/>
                </a:solidFill>
              </a:rPr>
              <a:t>Tracing an Example</a:t>
            </a:r>
            <a:endParaRPr lang="en-CA" altLang="x-none" sz="3200" i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1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1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1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1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1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1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5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5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5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5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5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2132" name="Rectangle 4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pic>
        <p:nvPicPr>
          <p:cNvPr id="432145" name="Picture 17" descr="j013307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048000"/>
            <a:ext cx="376555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2146" name="Text Box 18"/>
          <p:cNvSpPr txBox="1">
            <a:spLocks noChangeArrowheads="1"/>
          </p:cNvSpPr>
          <p:nvPr/>
        </p:nvSpPr>
        <p:spPr bwMode="auto">
          <a:xfrm>
            <a:off x="3505200" y="914400"/>
            <a:ext cx="5349875" cy="420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Input: A pile of things to sort.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                  (Ex: Exams)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Output: Sort them</a:t>
            </a:r>
          </a:p>
          <a:p>
            <a:pPr>
              <a:spcBef>
                <a:spcPct val="0"/>
              </a:spcBef>
            </a:pPr>
            <a:r>
              <a:rPr lang="en-US" altLang="x-none" i="0"/>
              <a:t>Requirements: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Easy to execute by humans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Only can have 7 piles on desk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Can move one exam (or pile) </a:t>
            </a:r>
            <a:br>
              <a:rPr lang="en-US" altLang="x-none" i="0"/>
            </a:br>
            <a:r>
              <a:rPr lang="en-US" altLang="x-none" i="0"/>
              <a:t>   at a time.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Fast – O(</a:t>
            </a:r>
            <a:r>
              <a:rPr lang="en-US" altLang="x-none"/>
              <a:t>n</a:t>
            </a:r>
            <a:r>
              <a:rPr lang="en-US" altLang="x-none" i="0"/>
              <a:t>log(</a:t>
            </a:r>
            <a:r>
              <a:rPr lang="en-US" altLang="x-none"/>
              <a:t>n</a:t>
            </a:r>
            <a:r>
              <a:rPr lang="en-US" altLang="x-none" i="0"/>
              <a:t>)) time.</a:t>
            </a:r>
          </a:p>
        </p:txBody>
      </p:sp>
      <p:sp>
        <p:nvSpPr>
          <p:cNvPr id="432147" name="Text Box 19"/>
          <p:cNvSpPr txBox="1">
            <a:spLocks noChangeArrowheads="1"/>
          </p:cNvSpPr>
          <p:nvPr/>
        </p:nvSpPr>
        <p:spPr bwMode="auto">
          <a:xfrm>
            <a:off x="4098925" y="5257800"/>
            <a:ext cx="46005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Likely the only algorithm </a:t>
            </a:r>
            <a:br>
              <a:rPr lang="en-US" altLang="x-none" i="0"/>
            </a:br>
            <a:r>
              <a:rPr lang="en-US" altLang="x-none" i="0"/>
              <a:t>in this course which you will</a:t>
            </a:r>
            <a:br>
              <a:rPr lang="en-US" altLang="x-none" i="0"/>
            </a:br>
            <a:r>
              <a:rPr lang="en-US" altLang="x-none" i="0"/>
              <a:t>execute by hand yourself.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2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2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2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2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2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2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2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2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2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2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2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2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21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21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21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21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32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32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14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 sz="5400"/>
              <a:t>Definition of Correctness</a:t>
            </a:r>
          </a:p>
        </p:txBody>
      </p:sp>
      <p:sp>
        <p:nvSpPr>
          <p:cNvPr id="707587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>
                <a:solidFill>
                  <a:srgbClr val="33CC33"/>
                </a:solidFill>
              </a:rPr>
              <a:t>&lt;PreCond&gt;</a:t>
            </a:r>
            <a:r>
              <a:rPr lang="en-CA" altLang="x-none" sz="3600"/>
              <a:t> </a:t>
            </a:r>
            <a:r>
              <a:rPr lang="en-US" altLang="x-none" sz="3600"/>
              <a:t>&amp;</a:t>
            </a:r>
            <a:r>
              <a:rPr lang="en-CA" altLang="x-none" sz="3600"/>
              <a:t> </a:t>
            </a:r>
            <a:r>
              <a:rPr lang="en-CA" altLang="x-none" sz="3600">
                <a:solidFill>
                  <a:schemeClr val="accent2"/>
                </a:solidFill>
              </a:rPr>
              <a:t>&lt;</a:t>
            </a:r>
            <a:r>
              <a:rPr lang="en-US" altLang="x-none" sz="3600">
                <a:solidFill>
                  <a:schemeClr val="accent2"/>
                </a:solidFill>
              </a:rPr>
              <a:t>code</a:t>
            </a:r>
            <a:r>
              <a:rPr lang="en-CA" altLang="x-none" sz="3600">
                <a:solidFill>
                  <a:schemeClr val="accent2"/>
                </a:solidFill>
              </a:rPr>
              <a:t>&gt;</a:t>
            </a:r>
            <a:r>
              <a:rPr lang="en-CA" altLang="x-none" sz="3600"/>
              <a:t> </a:t>
            </a:r>
            <a:r>
              <a:rPr lang="en-CA" altLang="x-none" sz="3600">
                <a:latin typeface="Symbol" charset="2"/>
              </a:rPr>
              <a:t>Þ </a:t>
            </a:r>
            <a:r>
              <a:rPr lang="en-CA" altLang="x-none" sz="3600">
                <a:solidFill>
                  <a:srgbClr val="33CC33"/>
                </a:solidFill>
              </a:rPr>
              <a:t>&lt;PostCond&gt;</a:t>
            </a:r>
            <a:r>
              <a:rPr lang="en-CA" altLang="x-none" sz="3600"/>
              <a:t>  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If the input meets the preconditions,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then the output must meet the postconditions.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If the input does not meet the preconditions, then </a:t>
            </a:r>
            <a:r>
              <a:rPr lang="en-US" altLang="x-none" sz="3600"/>
              <a:t>nothing is required.</a:t>
            </a:r>
            <a:endParaRPr lang="en-CA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CA" altLang="x-none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3155" name="Rectangle 3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33465" name="Text Box 313"/>
          <p:cNvSpPr txBox="1">
            <a:spLocks noChangeArrowheads="1"/>
          </p:cNvSpPr>
          <p:nvPr/>
        </p:nvSpPr>
        <p:spPr bwMode="auto">
          <a:xfrm>
            <a:off x="4184650" y="10668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[A-Z]</a:t>
            </a:r>
          </a:p>
        </p:txBody>
      </p:sp>
      <p:sp>
        <p:nvSpPr>
          <p:cNvPr id="433536" name="Text Box 384"/>
          <p:cNvSpPr txBox="1">
            <a:spLocks noChangeArrowheads="1"/>
          </p:cNvSpPr>
          <p:nvPr/>
        </p:nvSpPr>
        <p:spPr bwMode="auto">
          <a:xfrm>
            <a:off x="1703388" y="2971800"/>
            <a:ext cx="66786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Denotes an unsorted pile of exams</a:t>
            </a:r>
            <a:br>
              <a:rPr lang="en-US" altLang="x-none" i="0"/>
            </a:br>
            <a:r>
              <a:rPr lang="en-US" altLang="x-none" i="0"/>
              <a:t>with last names starting in the range </a:t>
            </a:r>
            <a:r>
              <a:rPr lang="en-US" altLang="x-none" i="0">
                <a:solidFill>
                  <a:schemeClr val="hlink"/>
                </a:solidFill>
              </a:rPr>
              <a:t>[A-Z]</a:t>
            </a:r>
          </a:p>
        </p:txBody>
      </p:sp>
      <p:sp>
        <p:nvSpPr>
          <p:cNvPr id="433537" name="Text Box 385"/>
          <p:cNvSpPr txBox="1">
            <a:spLocks noChangeArrowheads="1"/>
          </p:cNvSpPr>
          <p:nvPr/>
        </p:nvSpPr>
        <p:spPr bwMode="auto">
          <a:xfrm>
            <a:off x="1676400" y="974725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pic>
        <p:nvPicPr>
          <p:cNvPr id="433539" name="Picture 387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002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4179" name="Rectangle 3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34250" name="Text Box 74"/>
          <p:cNvSpPr txBox="1">
            <a:spLocks noChangeArrowheads="1"/>
          </p:cNvSpPr>
          <p:nvPr/>
        </p:nvSpPr>
        <p:spPr bwMode="auto">
          <a:xfrm>
            <a:off x="4184650" y="10668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[A-Z]</a:t>
            </a:r>
          </a:p>
        </p:txBody>
      </p:sp>
      <p:sp>
        <p:nvSpPr>
          <p:cNvPr id="434251" name="Text Box 75"/>
          <p:cNvSpPr txBox="1">
            <a:spLocks noChangeArrowheads="1"/>
          </p:cNvSpPr>
          <p:nvPr/>
        </p:nvSpPr>
        <p:spPr bwMode="auto">
          <a:xfrm>
            <a:off x="1703388" y="2971800"/>
            <a:ext cx="5151437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Psychology study:</a:t>
            </a:r>
            <a:br>
              <a:rPr lang="en-US" altLang="x-none" i="0"/>
            </a:br>
            <a:r>
              <a:rPr lang="en-US" altLang="x-none" i="0"/>
              <a:t>    Humans can only think about </a:t>
            </a:r>
            <a:br>
              <a:rPr lang="en-US" altLang="x-none" i="0"/>
            </a:br>
            <a:r>
              <a:rPr lang="en-US" altLang="x-none" i="0"/>
              <a:t>    5 things at once.</a:t>
            </a:r>
            <a:endParaRPr lang="en-US" altLang="x-none" i="0">
              <a:solidFill>
                <a:schemeClr val="hlink"/>
              </a:solidFill>
            </a:endParaRPr>
          </a:p>
        </p:txBody>
      </p:sp>
      <p:sp>
        <p:nvSpPr>
          <p:cNvPr id="434253" name="Text Box 77"/>
          <p:cNvSpPr txBox="1">
            <a:spLocks noChangeArrowheads="1"/>
          </p:cNvSpPr>
          <p:nvPr/>
        </p:nvSpPr>
        <p:spPr bwMode="auto">
          <a:xfrm>
            <a:off x="1676400" y="4691063"/>
            <a:ext cx="27590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Is the first letter</a:t>
            </a:r>
            <a:br>
              <a:rPr lang="en-US" altLang="x-none" i="0"/>
            </a:br>
            <a:r>
              <a:rPr lang="en-US" altLang="x-none" i="0"/>
              <a:t>of the name </a:t>
            </a:r>
            <a:br>
              <a:rPr lang="en-US" altLang="x-none" i="0"/>
            </a:br>
            <a:r>
              <a:rPr lang="en-US" altLang="x-none" i="0"/>
              <a:t>on the first exam</a:t>
            </a:r>
          </a:p>
        </p:txBody>
      </p:sp>
      <p:grpSp>
        <p:nvGrpSpPr>
          <p:cNvPr id="434260" name="Group 84"/>
          <p:cNvGrpSpPr>
            <a:grpSpLocks/>
          </p:cNvGrpSpPr>
          <p:nvPr/>
        </p:nvGrpSpPr>
        <p:grpSpPr bwMode="auto">
          <a:xfrm>
            <a:off x="5462588" y="4479925"/>
            <a:ext cx="1776412" cy="2136775"/>
            <a:chOff x="3393" y="2822"/>
            <a:chExt cx="1119" cy="1346"/>
          </a:xfrm>
        </p:grpSpPr>
        <p:sp>
          <p:nvSpPr>
            <p:cNvPr id="434254" name="Text Box 78"/>
            <p:cNvSpPr txBox="1">
              <a:spLocks noChangeArrowheads="1"/>
            </p:cNvSpPr>
            <p:nvPr/>
          </p:nvSpPr>
          <p:spPr bwMode="auto">
            <a:xfrm>
              <a:off x="3836" y="2822"/>
              <a:ext cx="6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[A-E]</a:t>
              </a:r>
            </a:p>
          </p:txBody>
        </p:sp>
        <p:sp>
          <p:nvSpPr>
            <p:cNvPr id="434255" name="Text Box 79"/>
            <p:cNvSpPr txBox="1">
              <a:spLocks noChangeArrowheads="1"/>
            </p:cNvSpPr>
            <p:nvPr/>
          </p:nvSpPr>
          <p:spPr bwMode="auto">
            <a:xfrm>
              <a:off x="3832" y="3072"/>
              <a:ext cx="662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[F-K]</a:t>
              </a:r>
            </a:p>
          </p:txBody>
        </p:sp>
        <p:sp>
          <p:nvSpPr>
            <p:cNvPr id="434256" name="Text Box 80"/>
            <p:cNvSpPr txBox="1">
              <a:spLocks noChangeArrowheads="1"/>
            </p:cNvSpPr>
            <p:nvPr/>
          </p:nvSpPr>
          <p:spPr bwMode="auto">
            <a:xfrm>
              <a:off x="3828" y="3322"/>
              <a:ext cx="6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[L-O]</a:t>
              </a:r>
            </a:p>
          </p:txBody>
        </p:sp>
        <p:sp>
          <p:nvSpPr>
            <p:cNvPr id="434257" name="Text Box 81"/>
            <p:cNvSpPr txBox="1">
              <a:spLocks noChangeArrowheads="1"/>
            </p:cNvSpPr>
            <p:nvPr/>
          </p:nvSpPr>
          <p:spPr bwMode="auto">
            <a:xfrm>
              <a:off x="3824" y="3572"/>
              <a:ext cx="6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[P-T]</a:t>
              </a:r>
            </a:p>
          </p:txBody>
        </p:sp>
        <p:sp>
          <p:nvSpPr>
            <p:cNvPr id="434258" name="Text Box 82"/>
            <p:cNvSpPr txBox="1">
              <a:spLocks noChangeArrowheads="1"/>
            </p:cNvSpPr>
            <p:nvPr/>
          </p:nvSpPr>
          <p:spPr bwMode="auto">
            <a:xfrm>
              <a:off x="3820" y="3822"/>
              <a:ext cx="6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[U-Z]</a:t>
              </a:r>
            </a:p>
          </p:txBody>
        </p:sp>
        <p:sp>
          <p:nvSpPr>
            <p:cNvPr id="434259" name="Text Box 83"/>
            <p:cNvSpPr txBox="1">
              <a:spLocks noChangeArrowheads="1"/>
            </p:cNvSpPr>
            <p:nvPr/>
          </p:nvSpPr>
          <p:spPr bwMode="auto">
            <a:xfrm>
              <a:off x="3393" y="3291"/>
              <a:ext cx="30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in</a:t>
              </a:r>
            </a:p>
          </p:txBody>
        </p:sp>
      </p:grpSp>
      <p:pic>
        <p:nvPicPr>
          <p:cNvPr id="434261" name="Picture 85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002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4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4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4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4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4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4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251" grpId="0"/>
      <p:bldP spid="434253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5203" name="Rectangle 3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35274" name="Text Box 74"/>
          <p:cNvSpPr txBox="1">
            <a:spLocks noChangeArrowheads="1"/>
          </p:cNvSpPr>
          <p:nvPr/>
        </p:nvSpPr>
        <p:spPr bwMode="auto">
          <a:xfrm>
            <a:off x="4184650" y="10668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[A-Z]</a:t>
            </a:r>
          </a:p>
        </p:txBody>
      </p:sp>
      <p:sp>
        <p:nvSpPr>
          <p:cNvPr id="435278" name="Text Box 78"/>
          <p:cNvSpPr txBox="1">
            <a:spLocks noChangeArrowheads="1"/>
          </p:cNvSpPr>
          <p:nvPr/>
        </p:nvSpPr>
        <p:spPr bwMode="auto">
          <a:xfrm>
            <a:off x="1905000" y="38100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[A-E]</a:t>
            </a:r>
          </a:p>
        </p:txBody>
      </p:sp>
      <p:sp>
        <p:nvSpPr>
          <p:cNvPr id="435279" name="Text Box 79"/>
          <p:cNvSpPr txBox="1">
            <a:spLocks noChangeArrowheads="1"/>
          </p:cNvSpPr>
          <p:nvPr/>
        </p:nvSpPr>
        <p:spPr bwMode="auto">
          <a:xfrm>
            <a:off x="3140075" y="3810000"/>
            <a:ext cx="1050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35280" name="Text Box 80"/>
          <p:cNvSpPr txBox="1">
            <a:spLocks noChangeArrowheads="1"/>
          </p:cNvSpPr>
          <p:nvPr/>
        </p:nvSpPr>
        <p:spPr bwMode="auto">
          <a:xfrm>
            <a:off x="4324350" y="38227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[L-O]</a:t>
            </a:r>
          </a:p>
        </p:txBody>
      </p:sp>
      <p:sp>
        <p:nvSpPr>
          <p:cNvPr id="435281" name="Text Box 81"/>
          <p:cNvSpPr txBox="1">
            <a:spLocks noChangeArrowheads="1"/>
          </p:cNvSpPr>
          <p:nvPr/>
        </p:nvSpPr>
        <p:spPr bwMode="auto">
          <a:xfrm>
            <a:off x="5588000" y="3810000"/>
            <a:ext cx="1009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[P-T]</a:t>
            </a:r>
          </a:p>
        </p:txBody>
      </p:sp>
      <p:sp>
        <p:nvSpPr>
          <p:cNvPr id="435282" name="Text Box 82"/>
          <p:cNvSpPr txBox="1">
            <a:spLocks noChangeArrowheads="1"/>
          </p:cNvSpPr>
          <p:nvPr/>
        </p:nvSpPr>
        <p:spPr bwMode="auto">
          <a:xfrm>
            <a:off x="6775450" y="3819525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35284" name="Text Box 84"/>
          <p:cNvSpPr txBox="1">
            <a:spLocks noChangeArrowheads="1"/>
          </p:cNvSpPr>
          <p:nvPr/>
        </p:nvSpPr>
        <p:spPr bwMode="auto">
          <a:xfrm>
            <a:off x="2667000" y="5394325"/>
            <a:ext cx="44100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Bucket Sort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Put exams one at a time</a:t>
            </a:r>
            <a:br>
              <a:rPr lang="en-US" altLang="x-none" i="0"/>
            </a:br>
            <a:r>
              <a:rPr lang="en-US" altLang="x-none" i="0"/>
              <a:t>in the correct bucket.</a:t>
            </a:r>
          </a:p>
        </p:txBody>
      </p:sp>
      <p:sp>
        <p:nvSpPr>
          <p:cNvPr id="435635" name="AutoShape 435"/>
          <p:cNvSpPr>
            <a:spLocks noChangeArrowheads="1"/>
          </p:cNvSpPr>
          <p:nvPr/>
        </p:nvSpPr>
        <p:spPr bwMode="auto">
          <a:xfrm>
            <a:off x="4724400" y="2895600"/>
            <a:ext cx="152400" cy="990600"/>
          </a:xfrm>
          <a:prstGeom prst="downArrow">
            <a:avLst>
              <a:gd name="adj1" fmla="val 50000"/>
              <a:gd name="adj2" fmla="val 1625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5636" name="AutoShape 436"/>
          <p:cNvSpPr>
            <a:spLocks noChangeArrowheads="1"/>
          </p:cNvSpPr>
          <p:nvPr/>
        </p:nvSpPr>
        <p:spPr bwMode="auto">
          <a:xfrm rot="1940121">
            <a:off x="4105275" y="2663825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5639" name="AutoShape 439"/>
          <p:cNvSpPr>
            <a:spLocks noChangeArrowheads="1"/>
          </p:cNvSpPr>
          <p:nvPr/>
        </p:nvSpPr>
        <p:spPr bwMode="auto">
          <a:xfrm rot="3140583">
            <a:off x="3352800" y="2260600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5640" name="AutoShape 440"/>
          <p:cNvSpPr>
            <a:spLocks noChangeArrowheads="1"/>
          </p:cNvSpPr>
          <p:nvPr/>
        </p:nvSpPr>
        <p:spPr bwMode="auto">
          <a:xfrm rot="19659879" flipH="1">
            <a:off x="5486400" y="2667000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5641" name="AutoShape 441"/>
          <p:cNvSpPr>
            <a:spLocks noChangeArrowheads="1"/>
          </p:cNvSpPr>
          <p:nvPr/>
        </p:nvSpPr>
        <p:spPr bwMode="auto">
          <a:xfrm rot="18459417" flipH="1">
            <a:off x="6248400" y="2263775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pic>
        <p:nvPicPr>
          <p:cNvPr id="435643" name="Picture 44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002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5644" name="Picture 444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5645" name="Picture 445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5646" name="Picture 446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5647" name="Picture 447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5648" name="Picture 448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7055" name="Picture 831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6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6227" name="Rectangle 3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36662" name="Text Box 438"/>
          <p:cNvSpPr txBox="1">
            <a:spLocks noChangeArrowheads="1"/>
          </p:cNvSpPr>
          <p:nvPr/>
        </p:nvSpPr>
        <p:spPr bwMode="auto">
          <a:xfrm>
            <a:off x="6113463" y="990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[A-E]</a:t>
            </a:r>
          </a:p>
        </p:txBody>
      </p:sp>
      <p:sp>
        <p:nvSpPr>
          <p:cNvPr id="436663" name="Text Box 439"/>
          <p:cNvSpPr txBox="1">
            <a:spLocks noChangeArrowheads="1"/>
          </p:cNvSpPr>
          <p:nvPr/>
        </p:nvSpPr>
        <p:spPr bwMode="auto">
          <a:xfrm>
            <a:off x="6107113" y="1387475"/>
            <a:ext cx="1050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36664" name="Text Box 440"/>
          <p:cNvSpPr txBox="1">
            <a:spLocks noChangeArrowheads="1"/>
          </p:cNvSpPr>
          <p:nvPr/>
        </p:nvSpPr>
        <p:spPr bwMode="auto">
          <a:xfrm>
            <a:off x="6100763" y="178435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[L-O]</a:t>
            </a:r>
          </a:p>
        </p:txBody>
      </p:sp>
      <p:sp>
        <p:nvSpPr>
          <p:cNvPr id="436665" name="Text Box 441"/>
          <p:cNvSpPr txBox="1">
            <a:spLocks noChangeArrowheads="1"/>
          </p:cNvSpPr>
          <p:nvPr/>
        </p:nvSpPr>
        <p:spPr bwMode="auto">
          <a:xfrm>
            <a:off x="6094413" y="2181225"/>
            <a:ext cx="1009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[P-T]</a:t>
            </a:r>
          </a:p>
        </p:txBody>
      </p:sp>
      <p:sp>
        <p:nvSpPr>
          <p:cNvPr id="436666" name="Text Box 442"/>
          <p:cNvSpPr txBox="1">
            <a:spLocks noChangeArrowheads="1"/>
          </p:cNvSpPr>
          <p:nvPr/>
        </p:nvSpPr>
        <p:spPr bwMode="auto">
          <a:xfrm>
            <a:off x="6088063" y="25781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36950" name="Text Box 726"/>
          <p:cNvSpPr txBox="1">
            <a:spLocks noChangeArrowheads="1"/>
          </p:cNvSpPr>
          <p:nvPr/>
        </p:nvSpPr>
        <p:spPr bwMode="auto">
          <a:xfrm>
            <a:off x="2368550" y="5470525"/>
            <a:ext cx="555625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stack of piles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each pile unsorted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all in one pile before all in next</a:t>
            </a:r>
          </a:p>
        </p:txBody>
      </p:sp>
      <p:grpSp>
        <p:nvGrpSpPr>
          <p:cNvPr id="436951" name="Group 727"/>
          <p:cNvGrpSpPr>
            <a:grpSpLocks/>
          </p:cNvGrpSpPr>
          <p:nvPr/>
        </p:nvGrpSpPr>
        <p:grpSpPr bwMode="auto">
          <a:xfrm>
            <a:off x="1181100" y="4572000"/>
            <a:ext cx="1181100" cy="1066800"/>
            <a:chOff x="1224" y="2539"/>
            <a:chExt cx="2280" cy="1785"/>
          </a:xfrm>
        </p:grpSpPr>
        <p:sp>
          <p:nvSpPr>
            <p:cNvPr id="43695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695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3695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3695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5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5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5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5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6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696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3696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6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6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36965" name="Text Box 741"/>
          <p:cNvSpPr txBox="1">
            <a:spLocks noChangeArrowheads="1"/>
          </p:cNvSpPr>
          <p:nvPr/>
        </p:nvSpPr>
        <p:spPr bwMode="auto">
          <a:xfrm>
            <a:off x="2362200" y="4495800"/>
            <a:ext cx="343535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A sorted pile 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before all the rest</a:t>
            </a:r>
          </a:p>
        </p:txBody>
      </p:sp>
      <p:sp>
        <p:nvSpPr>
          <p:cNvPr id="436966" name="Text Box 742"/>
          <p:cNvSpPr txBox="1">
            <a:spLocks noChangeArrowheads="1"/>
          </p:cNvSpPr>
          <p:nvPr/>
        </p:nvSpPr>
        <p:spPr bwMode="auto">
          <a:xfrm>
            <a:off x="4559300" y="4479925"/>
            <a:ext cx="2374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(upside down)</a:t>
            </a:r>
          </a:p>
        </p:txBody>
      </p:sp>
      <p:sp>
        <p:nvSpPr>
          <p:cNvPr id="437038" name="Text Box 814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37039" name="Text Box 81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grpSp>
        <p:nvGrpSpPr>
          <p:cNvPr id="437041" name="Group 817"/>
          <p:cNvGrpSpPr>
            <a:grpSpLocks noChangeAspect="1"/>
          </p:cNvGrpSpPr>
          <p:nvPr/>
        </p:nvGrpSpPr>
        <p:grpSpPr bwMode="auto">
          <a:xfrm rot="2360341">
            <a:off x="7683500" y="4419600"/>
            <a:ext cx="1079500" cy="1079500"/>
            <a:chOff x="1224" y="1212"/>
            <a:chExt cx="3144" cy="3112"/>
          </a:xfrm>
        </p:grpSpPr>
        <p:sp>
          <p:nvSpPr>
            <p:cNvPr id="43704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4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704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3704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37062" name="Picture 838" descr="paperStack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6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6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69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69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69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69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69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369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6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6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6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6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7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7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6950" grpId="0" build="p" autoUpdateAnimBg="0"/>
      <p:bldP spid="436965" grpId="0" build="p" autoUpdateAnimBg="0"/>
      <p:bldP spid="436966" grpId="0" autoUpdateAnimBg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8067" name="Picture 819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7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37253" name="Text Box 5"/>
          <p:cNvSpPr txBox="1">
            <a:spLocks noChangeArrowheads="1"/>
          </p:cNvSpPr>
          <p:nvPr/>
        </p:nvSpPr>
        <p:spPr bwMode="auto">
          <a:xfrm>
            <a:off x="6113463" y="990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[A-E]</a:t>
            </a:r>
          </a:p>
        </p:txBody>
      </p:sp>
      <p:sp>
        <p:nvSpPr>
          <p:cNvPr id="437254" name="Text Box 6"/>
          <p:cNvSpPr txBox="1">
            <a:spLocks noChangeArrowheads="1"/>
          </p:cNvSpPr>
          <p:nvPr/>
        </p:nvSpPr>
        <p:spPr bwMode="auto">
          <a:xfrm>
            <a:off x="6107113" y="1387475"/>
            <a:ext cx="1050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37255" name="Text Box 7"/>
          <p:cNvSpPr txBox="1">
            <a:spLocks noChangeArrowheads="1"/>
          </p:cNvSpPr>
          <p:nvPr/>
        </p:nvSpPr>
        <p:spPr bwMode="auto">
          <a:xfrm>
            <a:off x="6100763" y="178435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[L-O]</a:t>
            </a:r>
          </a:p>
        </p:txBody>
      </p:sp>
      <p:sp>
        <p:nvSpPr>
          <p:cNvPr id="437256" name="Text Box 8"/>
          <p:cNvSpPr txBox="1">
            <a:spLocks noChangeArrowheads="1"/>
          </p:cNvSpPr>
          <p:nvPr/>
        </p:nvSpPr>
        <p:spPr bwMode="auto">
          <a:xfrm>
            <a:off x="6094413" y="2181225"/>
            <a:ext cx="1009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[P-T]</a:t>
            </a:r>
          </a:p>
        </p:txBody>
      </p:sp>
      <p:sp>
        <p:nvSpPr>
          <p:cNvPr id="437257" name="Text Box 9"/>
          <p:cNvSpPr txBox="1">
            <a:spLocks noChangeArrowheads="1"/>
          </p:cNvSpPr>
          <p:nvPr/>
        </p:nvSpPr>
        <p:spPr bwMode="auto">
          <a:xfrm>
            <a:off x="6088063" y="25781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37697" name="Text Box 449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37698" name="Text Box 450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37700" name="Text Box 452"/>
          <p:cNvSpPr txBox="1">
            <a:spLocks noChangeArrowheads="1"/>
          </p:cNvSpPr>
          <p:nvPr/>
        </p:nvSpPr>
        <p:spPr bwMode="auto">
          <a:xfrm>
            <a:off x="2084388" y="3810000"/>
            <a:ext cx="712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[A]</a:t>
            </a:r>
          </a:p>
        </p:txBody>
      </p:sp>
      <p:sp>
        <p:nvSpPr>
          <p:cNvPr id="437701" name="Text Box 453"/>
          <p:cNvSpPr txBox="1">
            <a:spLocks noChangeArrowheads="1"/>
          </p:cNvSpPr>
          <p:nvPr/>
        </p:nvSpPr>
        <p:spPr bwMode="auto">
          <a:xfrm>
            <a:off x="3316288" y="3810000"/>
            <a:ext cx="692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37702" name="Text Box 454"/>
          <p:cNvSpPr txBox="1">
            <a:spLocks noChangeArrowheads="1"/>
          </p:cNvSpPr>
          <p:nvPr/>
        </p:nvSpPr>
        <p:spPr bwMode="auto">
          <a:xfrm>
            <a:off x="4513263" y="3822700"/>
            <a:ext cx="692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[C]</a:t>
            </a:r>
          </a:p>
        </p:txBody>
      </p:sp>
      <p:sp>
        <p:nvSpPr>
          <p:cNvPr id="437703" name="Text Box 455"/>
          <p:cNvSpPr txBox="1">
            <a:spLocks noChangeArrowheads="1"/>
          </p:cNvSpPr>
          <p:nvPr/>
        </p:nvSpPr>
        <p:spPr bwMode="auto">
          <a:xfrm>
            <a:off x="5735638" y="3810000"/>
            <a:ext cx="712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[D]</a:t>
            </a:r>
          </a:p>
        </p:txBody>
      </p:sp>
      <p:sp>
        <p:nvSpPr>
          <p:cNvPr id="437704" name="Text Box 456"/>
          <p:cNvSpPr txBox="1">
            <a:spLocks noChangeArrowheads="1"/>
          </p:cNvSpPr>
          <p:nvPr/>
        </p:nvSpPr>
        <p:spPr bwMode="auto">
          <a:xfrm>
            <a:off x="6975475" y="3819525"/>
            <a:ext cx="671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37705" name="Text Box 457"/>
          <p:cNvSpPr txBox="1">
            <a:spLocks noChangeArrowheads="1"/>
          </p:cNvSpPr>
          <p:nvPr/>
        </p:nvSpPr>
        <p:spPr bwMode="auto">
          <a:xfrm>
            <a:off x="2667000" y="5394325"/>
            <a:ext cx="44100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i="0"/>
              <a:t>Bucket Sort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i="0"/>
              <a:t>Put exams one at a time</a:t>
            </a:r>
            <a:br>
              <a:rPr lang="en-US" altLang="x-none" i="0"/>
            </a:br>
            <a:r>
              <a:rPr lang="en-US" altLang="x-none" i="0"/>
              <a:t>in the correct bucket.</a:t>
            </a:r>
          </a:p>
        </p:txBody>
      </p:sp>
      <p:sp>
        <p:nvSpPr>
          <p:cNvPr id="438056" name="AutoShape 808"/>
          <p:cNvSpPr>
            <a:spLocks noChangeArrowheads="1"/>
          </p:cNvSpPr>
          <p:nvPr/>
        </p:nvSpPr>
        <p:spPr bwMode="auto">
          <a:xfrm>
            <a:off x="4724400" y="2895600"/>
            <a:ext cx="152400" cy="990600"/>
          </a:xfrm>
          <a:prstGeom prst="downArrow">
            <a:avLst>
              <a:gd name="adj1" fmla="val 50000"/>
              <a:gd name="adj2" fmla="val 1625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8057" name="AutoShape 809"/>
          <p:cNvSpPr>
            <a:spLocks noChangeArrowheads="1"/>
          </p:cNvSpPr>
          <p:nvPr/>
        </p:nvSpPr>
        <p:spPr bwMode="auto">
          <a:xfrm rot="1940121">
            <a:off x="4105275" y="2663825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8058" name="AutoShape 810"/>
          <p:cNvSpPr>
            <a:spLocks noChangeArrowheads="1"/>
          </p:cNvSpPr>
          <p:nvPr/>
        </p:nvSpPr>
        <p:spPr bwMode="auto">
          <a:xfrm rot="3140583">
            <a:off x="3352800" y="2260600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8059" name="AutoShape 811"/>
          <p:cNvSpPr>
            <a:spLocks noChangeArrowheads="1"/>
          </p:cNvSpPr>
          <p:nvPr/>
        </p:nvSpPr>
        <p:spPr bwMode="auto">
          <a:xfrm rot="19659879" flipH="1">
            <a:off x="5486400" y="2667000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8060" name="AutoShape 812"/>
          <p:cNvSpPr>
            <a:spLocks noChangeArrowheads="1"/>
          </p:cNvSpPr>
          <p:nvPr/>
        </p:nvSpPr>
        <p:spPr bwMode="auto">
          <a:xfrm rot="18459417" flipH="1">
            <a:off x="6248400" y="2263775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38064" name="Freeform 816"/>
          <p:cNvSpPr>
            <a:spLocks/>
          </p:cNvSpPr>
          <p:nvPr/>
        </p:nvSpPr>
        <p:spPr bwMode="auto">
          <a:xfrm>
            <a:off x="4792663" y="1206500"/>
            <a:ext cx="1223962" cy="1204913"/>
          </a:xfrm>
          <a:custGeom>
            <a:avLst/>
            <a:gdLst>
              <a:gd name="T0" fmla="*/ 771 w 771"/>
              <a:gd name="T1" fmla="*/ 58 h 759"/>
              <a:gd name="T2" fmla="*/ 120 w 771"/>
              <a:gd name="T3" fmla="*/ 117 h 759"/>
              <a:gd name="T4" fmla="*/ 53 w 771"/>
              <a:gd name="T5" fmla="*/ 759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1" h="759">
                <a:moveTo>
                  <a:pt x="771" y="58"/>
                </a:moveTo>
                <a:cubicBezTo>
                  <a:pt x="663" y="68"/>
                  <a:pt x="240" y="0"/>
                  <a:pt x="120" y="117"/>
                </a:cubicBezTo>
                <a:cubicBezTo>
                  <a:pt x="0" y="234"/>
                  <a:pt x="67" y="625"/>
                  <a:pt x="53" y="759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8065" name="Rectangle 817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pic>
        <p:nvPicPr>
          <p:cNvPr id="438066" name="Picture 818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8068" name="Picture 820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8069" name="Picture 821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8070" name="Picture 822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8071" name="Picture 82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8072" name="Picture 824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8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8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064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129" name="Picture 83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92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grpSp>
        <p:nvGrpSpPr>
          <p:cNvPr id="439299" name="Group 3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39300" name="Text Box 4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39301" name="Group 5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39302" name="Freeform 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39303" name="Group 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39304" name="Group 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39305" name="Freeform 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06" name="Freeform 1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07" name="Freeform 1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08" name="Freeform 1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09" name="Freeform 1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10" name="Freeform 1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9311" name="Group 1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39312" name="Freeform 1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13" name="Freeform 1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314" name="Freeform 1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39315" name="Text Box 19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39316" name="Text Box 20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sp>
        <p:nvSpPr>
          <p:cNvPr id="439388" name="Text Box 92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39389" name="Text Box 9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39406" name="Text Box 110"/>
          <p:cNvSpPr txBox="1">
            <a:spLocks noChangeArrowheads="1"/>
          </p:cNvSpPr>
          <p:nvPr/>
        </p:nvSpPr>
        <p:spPr bwMode="auto">
          <a:xfrm>
            <a:off x="6248400" y="2755900"/>
            <a:ext cx="1050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39407" name="Text Box 111"/>
          <p:cNvSpPr txBox="1">
            <a:spLocks noChangeArrowheads="1"/>
          </p:cNvSpPr>
          <p:nvPr/>
        </p:nvSpPr>
        <p:spPr bwMode="auto">
          <a:xfrm>
            <a:off x="6242050" y="3152775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[L-O]</a:t>
            </a:r>
          </a:p>
        </p:txBody>
      </p:sp>
      <p:sp>
        <p:nvSpPr>
          <p:cNvPr id="439408" name="Text Box 112"/>
          <p:cNvSpPr txBox="1">
            <a:spLocks noChangeArrowheads="1"/>
          </p:cNvSpPr>
          <p:nvPr/>
        </p:nvSpPr>
        <p:spPr bwMode="auto">
          <a:xfrm>
            <a:off x="6235700" y="3549650"/>
            <a:ext cx="1009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[P-T]</a:t>
            </a:r>
          </a:p>
        </p:txBody>
      </p:sp>
      <p:sp>
        <p:nvSpPr>
          <p:cNvPr id="439409" name="Text Box 113"/>
          <p:cNvSpPr txBox="1">
            <a:spLocks noChangeArrowheads="1"/>
          </p:cNvSpPr>
          <p:nvPr/>
        </p:nvSpPr>
        <p:spPr bwMode="auto">
          <a:xfrm>
            <a:off x="6229350" y="3946525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39405" name="Text Box 109"/>
          <p:cNvSpPr txBox="1">
            <a:spLocks noChangeArrowheads="1"/>
          </p:cNvSpPr>
          <p:nvPr/>
        </p:nvSpPr>
        <p:spPr bwMode="auto">
          <a:xfrm>
            <a:off x="6434138" y="914400"/>
            <a:ext cx="712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[A]</a:t>
            </a:r>
          </a:p>
        </p:txBody>
      </p:sp>
      <p:sp>
        <p:nvSpPr>
          <p:cNvPr id="439761" name="Text Box 465"/>
          <p:cNvSpPr txBox="1">
            <a:spLocks noChangeArrowheads="1"/>
          </p:cNvSpPr>
          <p:nvPr/>
        </p:nvSpPr>
        <p:spPr bwMode="auto">
          <a:xfrm>
            <a:off x="6450013" y="1279525"/>
            <a:ext cx="692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39762" name="Text Box 466"/>
          <p:cNvSpPr txBox="1">
            <a:spLocks noChangeArrowheads="1"/>
          </p:cNvSpPr>
          <p:nvPr/>
        </p:nvSpPr>
        <p:spPr bwMode="auto">
          <a:xfrm>
            <a:off x="6456363" y="1644650"/>
            <a:ext cx="692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[C]</a:t>
            </a:r>
          </a:p>
        </p:txBody>
      </p:sp>
      <p:sp>
        <p:nvSpPr>
          <p:cNvPr id="439763" name="Text Box 467"/>
          <p:cNvSpPr txBox="1">
            <a:spLocks noChangeArrowheads="1"/>
          </p:cNvSpPr>
          <p:nvPr/>
        </p:nvSpPr>
        <p:spPr bwMode="auto">
          <a:xfrm>
            <a:off x="6453188" y="2009775"/>
            <a:ext cx="712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[D]</a:t>
            </a:r>
          </a:p>
        </p:txBody>
      </p:sp>
      <p:sp>
        <p:nvSpPr>
          <p:cNvPr id="439764" name="Text Box 468"/>
          <p:cNvSpPr txBox="1">
            <a:spLocks noChangeArrowheads="1"/>
          </p:cNvSpPr>
          <p:nvPr/>
        </p:nvSpPr>
        <p:spPr bwMode="auto">
          <a:xfrm>
            <a:off x="6480175" y="2374900"/>
            <a:ext cx="671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39765" name="Rectangle 46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grpSp>
        <p:nvGrpSpPr>
          <p:cNvPr id="440118" name="Group 822"/>
          <p:cNvGrpSpPr>
            <a:grpSpLocks noChangeAspect="1"/>
          </p:cNvGrpSpPr>
          <p:nvPr/>
        </p:nvGrpSpPr>
        <p:grpSpPr bwMode="auto">
          <a:xfrm rot="2360341">
            <a:off x="7683500" y="4419600"/>
            <a:ext cx="1079500" cy="1079500"/>
            <a:chOff x="1224" y="1212"/>
            <a:chExt cx="3144" cy="3112"/>
          </a:xfrm>
        </p:grpSpPr>
        <p:sp>
          <p:nvSpPr>
            <p:cNvPr id="440119" name="Freeform 82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20" name="Freeform 82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121" name="Group 82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40122" name="Freeform 82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3" name="Freeform 82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4" name="Freeform 82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5" name="Freeform 82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6" name="Freeform 83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7" name="Freeform 83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40128" name="Picture 832" descr="paperStack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9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9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3556" name="Picture 1188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23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2460" name="Text Box 92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42461" name="Text Box 9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2462" name="Text Box 94"/>
          <p:cNvSpPr txBox="1">
            <a:spLocks noChangeArrowheads="1"/>
          </p:cNvSpPr>
          <p:nvPr/>
        </p:nvSpPr>
        <p:spPr bwMode="auto">
          <a:xfrm>
            <a:off x="6248400" y="2755900"/>
            <a:ext cx="1050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2463" name="Text Box 95"/>
          <p:cNvSpPr txBox="1">
            <a:spLocks noChangeArrowheads="1"/>
          </p:cNvSpPr>
          <p:nvPr/>
        </p:nvSpPr>
        <p:spPr bwMode="auto">
          <a:xfrm>
            <a:off x="6242050" y="3152775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[L-O]</a:t>
            </a:r>
          </a:p>
        </p:txBody>
      </p:sp>
      <p:sp>
        <p:nvSpPr>
          <p:cNvPr id="442464" name="Text Box 96"/>
          <p:cNvSpPr txBox="1">
            <a:spLocks noChangeArrowheads="1"/>
          </p:cNvSpPr>
          <p:nvPr/>
        </p:nvSpPr>
        <p:spPr bwMode="auto">
          <a:xfrm>
            <a:off x="6235700" y="3549650"/>
            <a:ext cx="1009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[P-T]</a:t>
            </a:r>
          </a:p>
        </p:txBody>
      </p:sp>
      <p:sp>
        <p:nvSpPr>
          <p:cNvPr id="442465" name="Text Box 97"/>
          <p:cNvSpPr txBox="1">
            <a:spLocks noChangeArrowheads="1"/>
          </p:cNvSpPr>
          <p:nvPr/>
        </p:nvSpPr>
        <p:spPr bwMode="auto">
          <a:xfrm>
            <a:off x="6229350" y="3946525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[U-Z]</a:t>
            </a:r>
          </a:p>
        </p:txBody>
      </p:sp>
      <p:grpSp>
        <p:nvGrpSpPr>
          <p:cNvPr id="443550" name="Group 1182"/>
          <p:cNvGrpSpPr>
            <a:grpSpLocks/>
          </p:cNvGrpSpPr>
          <p:nvPr/>
        </p:nvGrpSpPr>
        <p:grpSpPr bwMode="auto">
          <a:xfrm>
            <a:off x="6434138" y="914400"/>
            <a:ext cx="731837" cy="2009775"/>
            <a:chOff x="4053" y="576"/>
            <a:chExt cx="461" cy="1266"/>
          </a:xfrm>
        </p:grpSpPr>
        <p:sp>
          <p:nvSpPr>
            <p:cNvPr id="442467" name="Text Box 99"/>
            <p:cNvSpPr txBox="1">
              <a:spLocks noChangeArrowheads="1"/>
            </p:cNvSpPr>
            <p:nvPr/>
          </p:nvSpPr>
          <p:spPr bwMode="auto">
            <a:xfrm>
              <a:off x="4053" y="576"/>
              <a:ext cx="44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[A]</a:t>
              </a:r>
            </a:p>
          </p:txBody>
        </p:sp>
        <p:sp>
          <p:nvSpPr>
            <p:cNvPr id="442819" name="Text Box 451"/>
            <p:cNvSpPr txBox="1">
              <a:spLocks noChangeArrowheads="1"/>
            </p:cNvSpPr>
            <p:nvPr/>
          </p:nvSpPr>
          <p:spPr bwMode="auto">
            <a:xfrm>
              <a:off x="4063" y="806"/>
              <a:ext cx="4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[B]</a:t>
              </a:r>
            </a:p>
          </p:txBody>
        </p:sp>
        <p:sp>
          <p:nvSpPr>
            <p:cNvPr id="442820" name="Text Box 452"/>
            <p:cNvSpPr txBox="1">
              <a:spLocks noChangeArrowheads="1"/>
            </p:cNvSpPr>
            <p:nvPr/>
          </p:nvSpPr>
          <p:spPr bwMode="auto">
            <a:xfrm>
              <a:off x="4067" y="1036"/>
              <a:ext cx="4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[C]</a:t>
              </a:r>
            </a:p>
          </p:txBody>
        </p:sp>
        <p:sp>
          <p:nvSpPr>
            <p:cNvPr id="442821" name="Text Box 453"/>
            <p:cNvSpPr txBox="1">
              <a:spLocks noChangeArrowheads="1"/>
            </p:cNvSpPr>
            <p:nvPr/>
          </p:nvSpPr>
          <p:spPr bwMode="auto">
            <a:xfrm>
              <a:off x="4065" y="1266"/>
              <a:ext cx="44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[D]</a:t>
              </a:r>
            </a:p>
          </p:txBody>
        </p:sp>
        <p:sp>
          <p:nvSpPr>
            <p:cNvPr id="442822" name="Text Box 454"/>
            <p:cNvSpPr txBox="1">
              <a:spLocks noChangeArrowheads="1"/>
            </p:cNvSpPr>
            <p:nvPr/>
          </p:nvSpPr>
          <p:spPr bwMode="auto">
            <a:xfrm>
              <a:off x="4082" y="1496"/>
              <a:ext cx="4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>
                  <a:solidFill>
                    <a:schemeClr val="hlink"/>
                  </a:solidFill>
                </a:rPr>
                <a:t>[E]</a:t>
              </a:r>
            </a:p>
          </p:txBody>
        </p:sp>
      </p:grpSp>
      <p:sp>
        <p:nvSpPr>
          <p:cNvPr id="442823" name="Rectangle 455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3186" name="Text Box 818"/>
          <p:cNvSpPr txBox="1">
            <a:spLocks noChangeArrowheads="1"/>
          </p:cNvSpPr>
          <p:nvPr/>
        </p:nvSpPr>
        <p:spPr bwMode="auto">
          <a:xfrm>
            <a:off x="1881188" y="5005388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3187" name="Text Box 819"/>
          <p:cNvSpPr txBox="1">
            <a:spLocks noChangeArrowheads="1"/>
          </p:cNvSpPr>
          <p:nvPr/>
        </p:nvSpPr>
        <p:spPr bwMode="auto">
          <a:xfrm>
            <a:off x="3111500" y="5005388"/>
            <a:ext cx="14112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[AF-AK]</a:t>
            </a:r>
          </a:p>
        </p:txBody>
      </p:sp>
      <p:sp>
        <p:nvSpPr>
          <p:cNvPr id="443188" name="Text Box 820"/>
          <p:cNvSpPr txBox="1">
            <a:spLocks noChangeArrowheads="1"/>
          </p:cNvSpPr>
          <p:nvPr/>
        </p:nvSpPr>
        <p:spPr bwMode="auto">
          <a:xfrm>
            <a:off x="4300538" y="5018088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[AL-AO]</a:t>
            </a:r>
          </a:p>
        </p:txBody>
      </p:sp>
      <p:sp>
        <p:nvSpPr>
          <p:cNvPr id="443189" name="Text Box 821"/>
          <p:cNvSpPr txBox="1">
            <a:spLocks noChangeArrowheads="1"/>
          </p:cNvSpPr>
          <p:nvPr/>
        </p:nvSpPr>
        <p:spPr bwMode="auto">
          <a:xfrm>
            <a:off x="5559425" y="5005388"/>
            <a:ext cx="13747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[AP-AT]</a:t>
            </a:r>
          </a:p>
        </p:txBody>
      </p:sp>
      <p:sp>
        <p:nvSpPr>
          <p:cNvPr id="443190" name="Text Box 822"/>
          <p:cNvSpPr txBox="1">
            <a:spLocks noChangeArrowheads="1"/>
          </p:cNvSpPr>
          <p:nvPr/>
        </p:nvSpPr>
        <p:spPr bwMode="auto">
          <a:xfrm>
            <a:off x="6751638" y="5014913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3542" name="AutoShape 1174"/>
          <p:cNvSpPr>
            <a:spLocks noChangeArrowheads="1"/>
          </p:cNvSpPr>
          <p:nvPr/>
        </p:nvSpPr>
        <p:spPr bwMode="auto">
          <a:xfrm>
            <a:off x="4876800" y="4041775"/>
            <a:ext cx="152400" cy="990600"/>
          </a:xfrm>
          <a:prstGeom prst="downArrow">
            <a:avLst>
              <a:gd name="adj1" fmla="val 50000"/>
              <a:gd name="adj2" fmla="val 1625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43543" name="AutoShape 1175"/>
          <p:cNvSpPr>
            <a:spLocks noChangeArrowheads="1"/>
          </p:cNvSpPr>
          <p:nvPr/>
        </p:nvSpPr>
        <p:spPr bwMode="auto">
          <a:xfrm rot="1940121">
            <a:off x="4257675" y="3810000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43544" name="AutoShape 1176"/>
          <p:cNvSpPr>
            <a:spLocks noChangeArrowheads="1"/>
          </p:cNvSpPr>
          <p:nvPr/>
        </p:nvSpPr>
        <p:spPr bwMode="auto">
          <a:xfrm rot="3140583">
            <a:off x="3505200" y="3406775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43545" name="AutoShape 1177"/>
          <p:cNvSpPr>
            <a:spLocks noChangeArrowheads="1"/>
          </p:cNvSpPr>
          <p:nvPr/>
        </p:nvSpPr>
        <p:spPr bwMode="auto">
          <a:xfrm rot="19659879" flipH="1">
            <a:off x="5638800" y="3813175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43546" name="AutoShape 1178"/>
          <p:cNvSpPr>
            <a:spLocks noChangeArrowheads="1"/>
          </p:cNvSpPr>
          <p:nvPr/>
        </p:nvSpPr>
        <p:spPr bwMode="auto">
          <a:xfrm rot="18459417" flipH="1">
            <a:off x="6400800" y="3409950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43547" name="Freeform 1179"/>
          <p:cNvSpPr>
            <a:spLocks/>
          </p:cNvSpPr>
          <p:nvPr/>
        </p:nvSpPr>
        <p:spPr bwMode="auto">
          <a:xfrm>
            <a:off x="4951413" y="1095375"/>
            <a:ext cx="1217612" cy="2470150"/>
          </a:xfrm>
          <a:custGeom>
            <a:avLst/>
            <a:gdLst>
              <a:gd name="T0" fmla="*/ 767 w 767"/>
              <a:gd name="T1" fmla="*/ 88 h 1556"/>
              <a:gd name="T2" fmla="*/ 120 w 767"/>
              <a:gd name="T3" fmla="*/ 245 h 1556"/>
              <a:gd name="T4" fmla="*/ 45 w 767"/>
              <a:gd name="T5" fmla="*/ 155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556">
                <a:moveTo>
                  <a:pt x="767" y="88"/>
                </a:moveTo>
                <a:cubicBezTo>
                  <a:pt x="659" y="114"/>
                  <a:pt x="240" y="0"/>
                  <a:pt x="120" y="245"/>
                </a:cubicBezTo>
                <a:cubicBezTo>
                  <a:pt x="0" y="490"/>
                  <a:pt x="61" y="1283"/>
                  <a:pt x="45" y="1556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43549" name="Picture 1181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51" name="Picture 118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5486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52" name="Picture 1184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5486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53" name="Picture 1185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5486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54" name="Picture 1186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486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555" name="Picture 1187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5486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3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3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547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5266" name="Picture 850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44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4508" name="Text Box 92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44509" name="Text Box 9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4510" name="Text Box 94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4513" name="Text Box 9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44868" name="Text Box 452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44870" name="Text Box 454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44871" name="Rectangle 455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5233" name="Text Box 817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5234" name="Text Box 818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4515" name="Text Box 99"/>
          <p:cNvSpPr txBox="1">
            <a:spLocks noChangeArrowheads="1"/>
          </p:cNvSpPr>
          <p:nvPr/>
        </p:nvSpPr>
        <p:spPr bwMode="auto">
          <a:xfrm>
            <a:off x="6172200" y="8382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4867" name="Text Box 451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5235" name="Text Box 819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grpSp>
        <p:nvGrpSpPr>
          <p:cNvPr id="445237" name="Group 821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45238" name="Text Box 822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45239" name="Group 823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45240" name="Freeform 824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5241" name="Group 825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45242" name="Group 826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45243" name="Freeform 827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44" name="Freeform 828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45" name="Freeform 829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46" name="Freeform 830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47" name="Freeform 831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48" name="Freeform 832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5249" name="Group 833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45250" name="Freeform 834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51" name="Freeform 835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252" name="Freeform 836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45253" name="Text Box 837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45254" name="Text Box 838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grpSp>
        <p:nvGrpSpPr>
          <p:cNvPr id="445255" name="Group 839"/>
          <p:cNvGrpSpPr>
            <a:grpSpLocks noChangeAspect="1"/>
          </p:cNvGrpSpPr>
          <p:nvPr/>
        </p:nvGrpSpPr>
        <p:grpSpPr bwMode="auto">
          <a:xfrm rot="2360341">
            <a:off x="7683500" y="4419600"/>
            <a:ext cx="1079500" cy="1079500"/>
            <a:chOff x="1224" y="1212"/>
            <a:chExt cx="3144" cy="3112"/>
          </a:xfrm>
        </p:grpSpPr>
        <p:sp>
          <p:nvSpPr>
            <p:cNvPr id="445256" name="Freeform 840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57" name="Freeform 841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5258" name="Group 842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45259" name="Freeform 84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0" name="Freeform 84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1" name="Freeform 84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2" name="Freeform 84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3" name="Freeform 84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64" name="Freeform 84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45265" name="Picture 849" descr="paperStack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1430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5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5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5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5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7402" name="Picture 938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64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6538" name="Text Box 74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46539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6540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6541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46542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46543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46544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6545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6546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6548" name="Text Box 84"/>
          <p:cNvSpPr txBox="1">
            <a:spLocks noChangeArrowheads="1"/>
          </p:cNvSpPr>
          <p:nvPr/>
        </p:nvSpPr>
        <p:spPr bwMode="auto">
          <a:xfrm>
            <a:off x="6172200" y="8382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6900" name="Text Box 436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6901" name="Text Box 437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7253" name="Freeform 789"/>
          <p:cNvSpPr>
            <a:spLocks/>
          </p:cNvSpPr>
          <p:nvPr/>
        </p:nvSpPr>
        <p:spPr bwMode="auto">
          <a:xfrm>
            <a:off x="4876800" y="990600"/>
            <a:ext cx="1217613" cy="2470150"/>
          </a:xfrm>
          <a:custGeom>
            <a:avLst/>
            <a:gdLst>
              <a:gd name="T0" fmla="*/ 767 w 767"/>
              <a:gd name="T1" fmla="*/ 88 h 1556"/>
              <a:gd name="T2" fmla="*/ 120 w 767"/>
              <a:gd name="T3" fmla="*/ 245 h 1556"/>
              <a:gd name="T4" fmla="*/ 45 w 767"/>
              <a:gd name="T5" fmla="*/ 155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556">
                <a:moveTo>
                  <a:pt x="767" y="88"/>
                </a:moveTo>
                <a:cubicBezTo>
                  <a:pt x="659" y="114"/>
                  <a:pt x="240" y="0"/>
                  <a:pt x="120" y="245"/>
                </a:cubicBezTo>
                <a:cubicBezTo>
                  <a:pt x="0" y="490"/>
                  <a:pt x="61" y="1283"/>
                  <a:pt x="45" y="1556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399" name="Text Box 935"/>
          <p:cNvSpPr txBox="1">
            <a:spLocks noChangeArrowheads="1"/>
          </p:cNvSpPr>
          <p:nvPr/>
        </p:nvSpPr>
        <p:spPr bwMode="auto">
          <a:xfrm>
            <a:off x="4135438" y="381000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[AA-AE]</a:t>
            </a:r>
          </a:p>
        </p:txBody>
      </p:sp>
      <p:pic>
        <p:nvPicPr>
          <p:cNvPr id="447401" name="Picture 937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11430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403" name="Picture 939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2672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356" name="Picture 868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8355" name="Picture 867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343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74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7562" name="Text Box 74"/>
          <p:cNvSpPr txBox="1">
            <a:spLocks noChangeArrowheads="1"/>
          </p:cNvSpPr>
          <p:nvPr/>
        </p:nvSpPr>
        <p:spPr bwMode="auto">
          <a:xfrm>
            <a:off x="1600200" y="1219200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[]</a:t>
            </a:r>
          </a:p>
        </p:txBody>
      </p:sp>
      <p:sp>
        <p:nvSpPr>
          <p:cNvPr id="447563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7564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7565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47566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47567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47568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7569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7570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7572" name="Text Box 84"/>
          <p:cNvSpPr txBox="1">
            <a:spLocks noChangeArrowheads="1"/>
          </p:cNvSpPr>
          <p:nvPr/>
        </p:nvSpPr>
        <p:spPr bwMode="auto">
          <a:xfrm>
            <a:off x="6180138" y="838200"/>
            <a:ext cx="14112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[AF-AK]</a:t>
            </a:r>
          </a:p>
        </p:txBody>
      </p:sp>
      <p:sp>
        <p:nvSpPr>
          <p:cNvPr id="447924" name="Text Box 436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7925" name="Text Box 437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8277" name="Freeform 789"/>
          <p:cNvSpPr>
            <a:spLocks/>
          </p:cNvSpPr>
          <p:nvPr/>
        </p:nvSpPr>
        <p:spPr bwMode="auto">
          <a:xfrm>
            <a:off x="4876800" y="990600"/>
            <a:ext cx="1217613" cy="2470150"/>
          </a:xfrm>
          <a:custGeom>
            <a:avLst/>
            <a:gdLst>
              <a:gd name="T0" fmla="*/ 767 w 767"/>
              <a:gd name="T1" fmla="*/ 88 h 1556"/>
              <a:gd name="T2" fmla="*/ 120 w 767"/>
              <a:gd name="T3" fmla="*/ 245 h 1556"/>
              <a:gd name="T4" fmla="*/ 45 w 767"/>
              <a:gd name="T5" fmla="*/ 155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556">
                <a:moveTo>
                  <a:pt x="767" y="88"/>
                </a:moveTo>
                <a:cubicBezTo>
                  <a:pt x="659" y="114"/>
                  <a:pt x="240" y="0"/>
                  <a:pt x="120" y="245"/>
                </a:cubicBezTo>
                <a:cubicBezTo>
                  <a:pt x="0" y="490"/>
                  <a:pt x="61" y="1283"/>
                  <a:pt x="45" y="1556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8349" name="Text Box 861"/>
          <p:cNvSpPr txBox="1">
            <a:spLocks noChangeArrowheads="1"/>
          </p:cNvSpPr>
          <p:nvPr/>
        </p:nvSpPr>
        <p:spPr bwMode="auto">
          <a:xfrm>
            <a:off x="4135438" y="381000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8350" name="Text Box 862"/>
          <p:cNvSpPr txBox="1">
            <a:spLocks noChangeArrowheads="1"/>
          </p:cNvSpPr>
          <p:nvPr/>
        </p:nvSpPr>
        <p:spPr bwMode="auto">
          <a:xfrm>
            <a:off x="4522788" y="48006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8351" name="Freeform 863"/>
          <p:cNvSpPr>
            <a:spLocks/>
          </p:cNvSpPr>
          <p:nvPr/>
        </p:nvSpPr>
        <p:spPr bwMode="auto">
          <a:xfrm>
            <a:off x="2438400" y="2874963"/>
            <a:ext cx="1630363" cy="1035050"/>
          </a:xfrm>
          <a:custGeom>
            <a:avLst/>
            <a:gdLst>
              <a:gd name="T0" fmla="*/ 1027 w 1027"/>
              <a:gd name="T1" fmla="*/ 652 h 652"/>
              <a:gd name="T2" fmla="*/ 0 w 1027"/>
              <a:gd name="T3" fmla="*/ 0 h 65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27" h="652">
                <a:moveTo>
                  <a:pt x="1027" y="652"/>
                </a:moveTo>
                <a:cubicBezTo>
                  <a:pt x="856" y="542"/>
                  <a:pt x="214" y="136"/>
                  <a:pt x="0" y="0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8352" name="Text Box 864"/>
          <p:cNvSpPr txBox="1">
            <a:spLocks noChangeArrowheads="1"/>
          </p:cNvSpPr>
          <p:nvPr/>
        </p:nvSpPr>
        <p:spPr bwMode="auto">
          <a:xfrm>
            <a:off x="381000" y="4233863"/>
            <a:ext cx="385127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When sufficiently small</a:t>
            </a:r>
            <a:br>
              <a:rPr lang="en-US" altLang="x-none" i="0"/>
            </a:br>
            <a:r>
              <a:rPr lang="en-US" altLang="x-none" i="0"/>
              <a:t>sort by hand  </a:t>
            </a:r>
          </a:p>
        </p:txBody>
      </p:sp>
      <p:pic>
        <p:nvPicPr>
          <p:cNvPr id="448354" name="Picture 866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2192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8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8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8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8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8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8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350" grpId="0"/>
      <p:bldP spid="448351" grpId="0" animBg="1"/>
      <p:bldP spid="44835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5" name="Text Box 3"/>
          <p:cNvSpPr txBox="1">
            <a:spLocks noChangeArrowheads="1"/>
          </p:cNvSpPr>
          <p:nvPr/>
        </p:nvSpPr>
        <p:spPr bwMode="auto">
          <a:xfrm>
            <a:off x="0" y="1144588"/>
            <a:ext cx="39878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&lt;preCond&gt;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codeA</a:t>
            </a:r>
            <a:r>
              <a:rPr lang="en-CA" altLang="x-none" sz="2800" i="0"/>
              <a:t> 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codeB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codeC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556039" name="Rectangle 7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  <a:ln/>
        </p:spPr>
        <p:txBody>
          <a:bodyPr>
            <a:normAutofit fontScale="90000"/>
          </a:bodyPr>
          <a:lstStyle/>
          <a:p>
            <a:r>
              <a:rPr lang="en-US" altLang="x-none"/>
              <a:t>Iterative Algorithms </a:t>
            </a:r>
            <a:br>
              <a:rPr lang="en-US" altLang="x-none"/>
            </a:br>
            <a:r>
              <a:rPr lang="en-US" altLang="x-none"/>
              <a:t>Loop Invariants </a:t>
            </a:r>
          </a:p>
        </p:txBody>
      </p:sp>
      <p:sp>
        <p:nvSpPr>
          <p:cNvPr id="556037" name="Rectangle 5"/>
          <p:cNvSpPr>
            <a:spLocks noGrp="1" noChangeArrowheads="1"/>
          </p:cNvSpPr>
          <p:nvPr>
            <p:ph idx="1"/>
          </p:nvPr>
        </p:nvSpPr>
        <p:spPr>
          <a:xfrm>
            <a:off x="4267200" y="1524000"/>
            <a:ext cx="4876800" cy="4800600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en-CA" altLang="x-none">
                <a:solidFill>
                  <a:srgbClr val="33CC33"/>
                </a:solidFill>
              </a:rPr>
              <a:t>Loop-Invariant:</a:t>
            </a:r>
            <a:r>
              <a:rPr lang="en-CA" altLang="x-none"/>
              <a:t> </a:t>
            </a:r>
            <a:br>
              <a:rPr lang="en-CA" altLang="x-none"/>
            </a:br>
            <a:r>
              <a:rPr lang="en-CA" altLang="x-none"/>
              <a:t>Any assumptions that must be true about the state of computation every time it is at the top of the loop.</a:t>
            </a:r>
          </a:p>
          <a:p>
            <a:pPr>
              <a:lnSpc>
                <a:spcPct val="90000"/>
              </a:lnSpc>
            </a:pPr>
            <a:r>
              <a:rPr lang="en-CA" altLang="x-none"/>
              <a:t>Use:</a:t>
            </a:r>
          </a:p>
          <a:p>
            <a:pPr lvl="1">
              <a:lnSpc>
                <a:spcPct val="90000"/>
              </a:lnSpc>
            </a:pPr>
            <a:r>
              <a:rPr lang="en-CA" altLang="x-none"/>
              <a:t>To help understanding</a:t>
            </a:r>
            <a:br>
              <a:rPr lang="en-CA" altLang="x-none"/>
            </a:br>
            <a:r>
              <a:rPr lang="en-CA" altLang="x-none"/>
              <a:t> for coder and reader</a:t>
            </a:r>
          </a:p>
          <a:p>
            <a:pPr lvl="1">
              <a:lnSpc>
                <a:spcPct val="90000"/>
              </a:lnSpc>
            </a:pPr>
            <a:r>
              <a:rPr lang="en-CA" altLang="x-none"/>
              <a:t>Proof of correctness.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6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6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6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6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6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6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60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60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9435" name="Picture 92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85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8586" name="Text Box 74"/>
          <p:cNvSpPr txBox="1">
            <a:spLocks noChangeArrowheads="1"/>
          </p:cNvSpPr>
          <p:nvPr/>
        </p:nvSpPr>
        <p:spPr bwMode="auto">
          <a:xfrm>
            <a:off x="1008063" y="121920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8587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8588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8589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48590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48591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48592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8593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8594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8595" name="Text Box 83"/>
          <p:cNvSpPr txBox="1">
            <a:spLocks noChangeArrowheads="1"/>
          </p:cNvSpPr>
          <p:nvPr/>
        </p:nvSpPr>
        <p:spPr bwMode="auto">
          <a:xfrm>
            <a:off x="6180138" y="838200"/>
            <a:ext cx="14112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[AF-AK]</a:t>
            </a:r>
          </a:p>
        </p:txBody>
      </p:sp>
      <p:sp>
        <p:nvSpPr>
          <p:cNvPr id="448947" name="Text Box 435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8948" name="Text Box 436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grpSp>
        <p:nvGrpSpPr>
          <p:cNvPr id="449375" name="Group 863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49376" name="Text Box 864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49377" name="Group 865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49378" name="Freeform 86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9379" name="Group 86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49380" name="Group 86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49381" name="Freeform 86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2" name="Freeform 87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3" name="Freeform 87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4" name="Freeform 87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5" name="Freeform 87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6" name="Freeform 87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9387" name="Group 87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49388" name="Freeform 87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89" name="Freeform 87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390" name="Freeform 87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49391" name="Text Box 879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49392" name="Text Box 880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grpSp>
        <p:nvGrpSpPr>
          <p:cNvPr id="449424" name="Group 912"/>
          <p:cNvGrpSpPr>
            <a:grpSpLocks noChangeAspect="1"/>
          </p:cNvGrpSpPr>
          <p:nvPr/>
        </p:nvGrpSpPr>
        <p:grpSpPr bwMode="auto">
          <a:xfrm rot="2360341">
            <a:off x="7683500" y="4419600"/>
            <a:ext cx="1079500" cy="1079500"/>
            <a:chOff x="1224" y="1212"/>
            <a:chExt cx="3144" cy="3112"/>
          </a:xfrm>
        </p:grpSpPr>
        <p:sp>
          <p:nvSpPr>
            <p:cNvPr id="449425" name="Freeform 91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26" name="Freeform 91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9427" name="Group 91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49428" name="Freeform 91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29" name="Freeform 91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30" name="Freeform 91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31" name="Freeform 91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32" name="Freeform 92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33" name="Freeform 92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49434" name="Picture 922" descr="paperStack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12192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9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9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9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9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460" name="Picture 924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495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0459" name="Picture 92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95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49610" name="Text Box 74"/>
          <p:cNvSpPr txBox="1">
            <a:spLocks noChangeArrowheads="1"/>
          </p:cNvSpPr>
          <p:nvPr/>
        </p:nvSpPr>
        <p:spPr bwMode="auto">
          <a:xfrm>
            <a:off x="1008063" y="121920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[AA-AE]</a:t>
            </a:r>
          </a:p>
        </p:txBody>
      </p:sp>
      <p:sp>
        <p:nvSpPr>
          <p:cNvPr id="449611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49612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49613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49614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49615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49616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49617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9618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49619" name="Text Box 83"/>
          <p:cNvSpPr txBox="1">
            <a:spLocks noChangeArrowheads="1"/>
          </p:cNvSpPr>
          <p:nvPr/>
        </p:nvSpPr>
        <p:spPr bwMode="auto">
          <a:xfrm>
            <a:off x="6180138" y="838200"/>
            <a:ext cx="14112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[AF-AK]</a:t>
            </a:r>
          </a:p>
        </p:txBody>
      </p:sp>
      <p:sp>
        <p:nvSpPr>
          <p:cNvPr id="449971" name="Text Box 435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49972" name="Text Box 436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0352" name="Freeform 816"/>
          <p:cNvSpPr>
            <a:spLocks/>
          </p:cNvSpPr>
          <p:nvPr/>
        </p:nvSpPr>
        <p:spPr bwMode="auto">
          <a:xfrm>
            <a:off x="4876800" y="990600"/>
            <a:ext cx="1217613" cy="2470150"/>
          </a:xfrm>
          <a:custGeom>
            <a:avLst/>
            <a:gdLst>
              <a:gd name="T0" fmla="*/ 767 w 767"/>
              <a:gd name="T1" fmla="*/ 88 h 1556"/>
              <a:gd name="T2" fmla="*/ 120 w 767"/>
              <a:gd name="T3" fmla="*/ 245 h 1556"/>
              <a:gd name="T4" fmla="*/ 45 w 767"/>
              <a:gd name="T5" fmla="*/ 155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556">
                <a:moveTo>
                  <a:pt x="767" y="88"/>
                </a:moveTo>
                <a:cubicBezTo>
                  <a:pt x="659" y="114"/>
                  <a:pt x="240" y="0"/>
                  <a:pt x="120" y="245"/>
                </a:cubicBezTo>
                <a:cubicBezTo>
                  <a:pt x="0" y="490"/>
                  <a:pt x="61" y="1283"/>
                  <a:pt x="45" y="1556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424" name="Text Box 888"/>
          <p:cNvSpPr txBox="1">
            <a:spLocks noChangeArrowheads="1"/>
          </p:cNvSpPr>
          <p:nvPr/>
        </p:nvSpPr>
        <p:spPr bwMode="auto">
          <a:xfrm>
            <a:off x="4298950" y="3962400"/>
            <a:ext cx="16002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[AF-AK]</a:t>
            </a:r>
          </a:p>
        </p:txBody>
      </p:sp>
      <p:sp>
        <p:nvSpPr>
          <p:cNvPr id="450425" name="Text Box 889"/>
          <p:cNvSpPr txBox="1">
            <a:spLocks noChangeArrowheads="1"/>
          </p:cNvSpPr>
          <p:nvPr/>
        </p:nvSpPr>
        <p:spPr bwMode="auto">
          <a:xfrm>
            <a:off x="4675188" y="49530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50426" name="Freeform 890"/>
          <p:cNvSpPr>
            <a:spLocks/>
          </p:cNvSpPr>
          <p:nvPr/>
        </p:nvSpPr>
        <p:spPr bwMode="auto">
          <a:xfrm>
            <a:off x="2590800" y="3027363"/>
            <a:ext cx="1630363" cy="1035050"/>
          </a:xfrm>
          <a:custGeom>
            <a:avLst/>
            <a:gdLst>
              <a:gd name="T0" fmla="*/ 1027 w 1027"/>
              <a:gd name="T1" fmla="*/ 652 h 652"/>
              <a:gd name="T2" fmla="*/ 0 w 1027"/>
              <a:gd name="T3" fmla="*/ 0 h 65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27" h="652">
                <a:moveTo>
                  <a:pt x="1027" y="652"/>
                </a:moveTo>
                <a:cubicBezTo>
                  <a:pt x="856" y="542"/>
                  <a:pt x="214" y="136"/>
                  <a:pt x="0" y="0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50458" name="Picture 922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12192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0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0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0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0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352" grpId="0" animBg="1"/>
      <p:bldP spid="450426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1471" name="Picture 911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05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50634" name="Text Box 74"/>
          <p:cNvSpPr txBox="1">
            <a:spLocks noChangeArrowheads="1"/>
          </p:cNvSpPr>
          <p:nvPr/>
        </p:nvSpPr>
        <p:spPr bwMode="auto">
          <a:xfrm>
            <a:off x="987425" y="1219200"/>
            <a:ext cx="1663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[AA-AK]</a:t>
            </a:r>
          </a:p>
        </p:txBody>
      </p:sp>
      <p:sp>
        <p:nvSpPr>
          <p:cNvPr id="450635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50636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50637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50638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50639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50640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0641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0642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0643" name="Text Box 83"/>
          <p:cNvSpPr txBox="1">
            <a:spLocks noChangeArrowheads="1"/>
          </p:cNvSpPr>
          <p:nvPr/>
        </p:nvSpPr>
        <p:spPr bwMode="auto">
          <a:xfrm>
            <a:off x="6172200" y="8382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[AL-AO]</a:t>
            </a:r>
          </a:p>
        </p:txBody>
      </p:sp>
      <p:sp>
        <p:nvSpPr>
          <p:cNvPr id="450995" name="Text Box 435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50996" name="Text Box 436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grpSp>
        <p:nvGrpSpPr>
          <p:cNvPr id="451348" name="Group 788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51349" name="Text Box 789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51350" name="Group 790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51351" name="Freeform 79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1352" name="Group 79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51353" name="Group 79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51354" name="Freeform 79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55" name="Freeform 79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56" name="Freeform 79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57" name="Freeform 79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58" name="Freeform 79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59" name="Freeform 79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1360" name="Group 80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51361" name="Freeform 80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62" name="Freeform 80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363" name="Freeform 80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51364" name="Text Box 804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51365" name="Text Box 805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grpSp>
        <p:nvGrpSpPr>
          <p:cNvPr id="451438" name="Group 878"/>
          <p:cNvGrpSpPr>
            <a:grpSpLocks/>
          </p:cNvGrpSpPr>
          <p:nvPr/>
        </p:nvGrpSpPr>
        <p:grpSpPr bwMode="auto">
          <a:xfrm>
            <a:off x="7683500" y="4419600"/>
            <a:ext cx="1384300" cy="1384300"/>
            <a:chOff x="4840" y="2784"/>
            <a:chExt cx="872" cy="872"/>
          </a:xfrm>
        </p:grpSpPr>
        <p:grpSp>
          <p:nvGrpSpPr>
            <p:cNvPr id="451439" name="Group 879"/>
            <p:cNvGrpSpPr>
              <a:grpSpLocks noChangeAspect="1"/>
            </p:cNvGrpSpPr>
            <p:nvPr/>
          </p:nvGrpSpPr>
          <p:grpSpPr bwMode="auto">
            <a:xfrm rot="2360341">
              <a:off x="4840" y="2784"/>
              <a:ext cx="680" cy="680"/>
              <a:chOff x="1224" y="1212"/>
              <a:chExt cx="3144" cy="3112"/>
            </a:xfrm>
          </p:grpSpPr>
          <p:sp>
            <p:nvSpPr>
              <p:cNvPr id="451440" name="Freeform 880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41" name="Freeform 881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1442" name="Group 882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1443" name="Freeform 88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4" name="Freeform 88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5" name="Freeform 88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6" name="Freeform 88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7" name="Freeform 88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8" name="Freeform 88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1449" name="Group 889"/>
            <p:cNvGrpSpPr>
              <a:grpSpLocks noChangeAspect="1"/>
            </p:cNvGrpSpPr>
            <p:nvPr/>
          </p:nvGrpSpPr>
          <p:grpSpPr bwMode="auto">
            <a:xfrm rot="2360341">
              <a:off x="4936" y="2880"/>
              <a:ext cx="680" cy="680"/>
              <a:chOff x="1224" y="1212"/>
              <a:chExt cx="3144" cy="3112"/>
            </a:xfrm>
          </p:grpSpPr>
          <p:sp>
            <p:nvSpPr>
              <p:cNvPr id="451450" name="Freeform 890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51" name="Freeform 891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1452" name="Group 892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1453" name="Freeform 89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4" name="Freeform 89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5" name="Freeform 89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6" name="Freeform 89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7" name="Freeform 89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8" name="Freeform 89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1459" name="Group 899"/>
            <p:cNvGrpSpPr>
              <a:grpSpLocks noChangeAspect="1"/>
            </p:cNvGrpSpPr>
            <p:nvPr/>
          </p:nvGrpSpPr>
          <p:grpSpPr bwMode="auto">
            <a:xfrm rot="2360341">
              <a:off x="5032" y="2976"/>
              <a:ext cx="680" cy="680"/>
              <a:chOff x="1224" y="1212"/>
              <a:chExt cx="3144" cy="3112"/>
            </a:xfrm>
          </p:grpSpPr>
          <p:sp>
            <p:nvSpPr>
              <p:cNvPr id="451460" name="Freeform 900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61" name="Freeform 901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1462" name="Group 902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1463" name="Freeform 90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4" name="Freeform 90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5" name="Freeform 90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6" name="Freeform 90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7" name="Freeform 90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8" name="Freeform 90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51469" name="Oval 909"/>
          <p:cNvSpPr>
            <a:spLocks noChangeArrowheads="1"/>
          </p:cNvSpPr>
          <p:nvPr/>
        </p:nvSpPr>
        <p:spPr bwMode="auto">
          <a:xfrm>
            <a:off x="4495800" y="4495800"/>
            <a:ext cx="2590800" cy="6096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pic>
        <p:nvPicPr>
          <p:cNvPr id="451470" name="Picture 910" descr="paperStack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2192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1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1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1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1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469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603" name="Picture 1019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4495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2605" name="Picture 1021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800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2607" name="Picture 1023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1054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2601" name="Picture 1017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15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51658" name="Text Box 74"/>
          <p:cNvSpPr txBox="1">
            <a:spLocks noChangeArrowheads="1"/>
          </p:cNvSpPr>
          <p:nvPr/>
        </p:nvSpPr>
        <p:spPr bwMode="auto">
          <a:xfrm>
            <a:off x="987425" y="1219200"/>
            <a:ext cx="1663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[AA-AK]</a:t>
            </a:r>
          </a:p>
        </p:txBody>
      </p:sp>
      <p:sp>
        <p:nvSpPr>
          <p:cNvPr id="451659" name="Text Box 75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51660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51661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51662" name="Text Box 78"/>
          <p:cNvSpPr txBox="1">
            <a:spLocks noChangeArrowheads="1"/>
          </p:cNvSpPr>
          <p:nvPr/>
        </p:nvSpPr>
        <p:spPr bwMode="auto">
          <a:xfrm>
            <a:off x="6607175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51663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51664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1665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1666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1667" name="Text Box 83"/>
          <p:cNvSpPr txBox="1">
            <a:spLocks noChangeArrowheads="1"/>
          </p:cNvSpPr>
          <p:nvPr/>
        </p:nvSpPr>
        <p:spPr bwMode="auto">
          <a:xfrm>
            <a:off x="6172200" y="8382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[AL-AO]</a:t>
            </a:r>
          </a:p>
        </p:txBody>
      </p:sp>
      <p:sp>
        <p:nvSpPr>
          <p:cNvPr id="452019" name="Text Box 435"/>
          <p:cNvSpPr txBox="1">
            <a:spLocks noChangeArrowheads="1"/>
          </p:cNvSpPr>
          <p:nvPr/>
        </p:nvSpPr>
        <p:spPr bwMode="auto">
          <a:xfrm>
            <a:off x="6178550" y="1524000"/>
            <a:ext cx="14287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[AU-AZ]</a:t>
            </a:r>
          </a:p>
        </p:txBody>
      </p:sp>
      <p:sp>
        <p:nvSpPr>
          <p:cNvPr id="452020" name="Text Box 436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2375" name="AutoShape 791"/>
          <p:cNvSpPr>
            <a:spLocks noChangeAspect="1" noChangeArrowheads="1" noTextEdit="1"/>
          </p:cNvSpPr>
          <p:nvPr/>
        </p:nvSpPr>
        <p:spPr bwMode="auto">
          <a:xfrm>
            <a:off x="4648200" y="4419600"/>
            <a:ext cx="114300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444" name="Text Box 860"/>
          <p:cNvSpPr txBox="1">
            <a:spLocks noChangeArrowheads="1"/>
          </p:cNvSpPr>
          <p:nvPr/>
        </p:nvSpPr>
        <p:spPr bwMode="auto">
          <a:xfrm>
            <a:off x="4287838" y="396240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[AL-AO]</a:t>
            </a:r>
          </a:p>
        </p:txBody>
      </p:sp>
      <p:sp>
        <p:nvSpPr>
          <p:cNvPr id="452518" name="Text Box 934"/>
          <p:cNvSpPr txBox="1">
            <a:spLocks noChangeArrowheads="1"/>
          </p:cNvSpPr>
          <p:nvPr/>
        </p:nvSpPr>
        <p:spPr bwMode="auto">
          <a:xfrm>
            <a:off x="4724400" y="4273550"/>
            <a:ext cx="1558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[AP-AT]</a:t>
            </a:r>
          </a:p>
        </p:txBody>
      </p:sp>
      <p:sp>
        <p:nvSpPr>
          <p:cNvPr id="452591" name="Text Box 1007"/>
          <p:cNvSpPr txBox="1">
            <a:spLocks noChangeArrowheads="1"/>
          </p:cNvSpPr>
          <p:nvPr/>
        </p:nvSpPr>
        <p:spPr bwMode="auto">
          <a:xfrm>
            <a:off x="5159375" y="4578350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[AU-AZ]</a:t>
            </a:r>
          </a:p>
        </p:txBody>
      </p:sp>
      <p:grpSp>
        <p:nvGrpSpPr>
          <p:cNvPr id="452595" name="Group 1011"/>
          <p:cNvGrpSpPr>
            <a:grpSpLocks/>
          </p:cNvGrpSpPr>
          <p:nvPr/>
        </p:nvGrpSpPr>
        <p:grpSpPr bwMode="auto">
          <a:xfrm>
            <a:off x="4573588" y="958850"/>
            <a:ext cx="1674812" cy="3111500"/>
            <a:chOff x="2881" y="604"/>
            <a:chExt cx="1055" cy="1960"/>
          </a:xfrm>
        </p:grpSpPr>
        <p:sp>
          <p:nvSpPr>
            <p:cNvPr id="452372" name="Freeform 788"/>
            <p:cNvSpPr>
              <a:spLocks/>
            </p:cNvSpPr>
            <p:nvPr/>
          </p:nvSpPr>
          <p:spPr bwMode="auto">
            <a:xfrm>
              <a:off x="2881" y="604"/>
              <a:ext cx="767" cy="1556"/>
            </a:xfrm>
            <a:custGeom>
              <a:avLst/>
              <a:gdLst>
                <a:gd name="T0" fmla="*/ 767 w 767"/>
                <a:gd name="T1" fmla="*/ 88 h 1556"/>
                <a:gd name="T2" fmla="*/ 120 w 767"/>
                <a:gd name="T3" fmla="*/ 245 h 1556"/>
                <a:gd name="T4" fmla="*/ 45 w 767"/>
                <a:gd name="T5" fmla="*/ 1556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556">
                  <a:moveTo>
                    <a:pt x="767" y="88"/>
                  </a:moveTo>
                  <a:cubicBezTo>
                    <a:pt x="659" y="114"/>
                    <a:pt x="240" y="0"/>
                    <a:pt x="120" y="245"/>
                  </a:cubicBezTo>
                  <a:cubicBezTo>
                    <a:pt x="0" y="490"/>
                    <a:pt x="61" y="1283"/>
                    <a:pt x="45" y="1556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593" name="Freeform 1009"/>
            <p:cNvSpPr>
              <a:spLocks/>
            </p:cNvSpPr>
            <p:nvPr/>
          </p:nvSpPr>
          <p:spPr bwMode="auto">
            <a:xfrm>
              <a:off x="3024" y="796"/>
              <a:ext cx="767" cy="1556"/>
            </a:xfrm>
            <a:custGeom>
              <a:avLst/>
              <a:gdLst>
                <a:gd name="T0" fmla="*/ 767 w 767"/>
                <a:gd name="T1" fmla="*/ 88 h 1556"/>
                <a:gd name="T2" fmla="*/ 120 w 767"/>
                <a:gd name="T3" fmla="*/ 245 h 1556"/>
                <a:gd name="T4" fmla="*/ 45 w 767"/>
                <a:gd name="T5" fmla="*/ 1556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556">
                  <a:moveTo>
                    <a:pt x="767" y="88"/>
                  </a:moveTo>
                  <a:cubicBezTo>
                    <a:pt x="659" y="114"/>
                    <a:pt x="240" y="0"/>
                    <a:pt x="120" y="245"/>
                  </a:cubicBezTo>
                  <a:cubicBezTo>
                    <a:pt x="0" y="490"/>
                    <a:pt x="61" y="1283"/>
                    <a:pt x="45" y="1556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594" name="Freeform 1010"/>
            <p:cNvSpPr>
              <a:spLocks/>
            </p:cNvSpPr>
            <p:nvPr/>
          </p:nvSpPr>
          <p:spPr bwMode="auto">
            <a:xfrm>
              <a:off x="3169" y="1008"/>
              <a:ext cx="767" cy="1556"/>
            </a:xfrm>
            <a:custGeom>
              <a:avLst/>
              <a:gdLst>
                <a:gd name="T0" fmla="*/ 767 w 767"/>
                <a:gd name="T1" fmla="*/ 88 h 1556"/>
                <a:gd name="T2" fmla="*/ 120 w 767"/>
                <a:gd name="T3" fmla="*/ 245 h 1556"/>
                <a:gd name="T4" fmla="*/ 45 w 767"/>
                <a:gd name="T5" fmla="*/ 1556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556">
                  <a:moveTo>
                    <a:pt x="767" y="88"/>
                  </a:moveTo>
                  <a:cubicBezTo>
                    <a:pt x="659" y="114"/>
                    <a:pt x="240" y="0"/>
                    <a:pt x="120" y="245"/>
                  </a:cubicBezTo>
                  <a:cubicBezTo>
                    <a:pt x="0" y="490"/>
                    <a:pt x="61" y="1283"/>
                    <a:pt x="45" y="1556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52599" name="Group 1015"/>
          <p:cNvGrpSpPr>
            <a:grpSpLocks/>
          </p:cNvGrpSpPr>
          <p:nvPr/>
        </p:nvGrpSpPr>
        <p:grpSpPr bwMode="auto">
          <a:xfrm>
            <a:off x="2286000" y="3027363"/>
            <a:ext cx="1935163" cy="1360487"/>
            <a:chOff x="1440" y="1907"/>
            <a:chExt cx="1219" cy="857"/>
          </a:xfrm>
        </p:grpSpPr>
        <p:sp>
          <p:nvSpPr>
            <p:cNvPr id="452446" name="Freeform 862"/>
            <p:cNvSpPr>
              <a:spLocks/>
            </p:cNvSpPr>
            <p:nvPr/>
          </p:nvSpPr>
          <p:spPr bwMode="auto">
            <a:xfrm>
              <a:off x="1632" y="1907"/>
              <a:ext cx="1027" cy="652"/>
            </a:xfrm>
            <a:custGeom>
              <a:avLst/>
              <a:gdLst>
                <a:gd name="T0" fmla="*/ 1027 w 1027"/>
                <a:gd name="T1" fmla="*/ 652 h 652"/>
                <a:gd name="T2" fmla="*/ 0 w 1027"/>
                <a:gd name="T3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27" h="652">
                  <a:moveTo>
                    <a:pt x="1027" y="652"/>
                  </a:moveTo>
                  <a:cubicBezTo>
                    <a:pt x="856" y="542"/>
                    <a:pt x="214" y="136"/>
                    <a:pt x="0" y="0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597" name="Freeform 1013"/>
            <p:cNvSpPr>
              <a:spLocks/>
            </p:cNvSpPr>
            <p:nvPr/>
          </p:nvSpPr>
          <p:spPr bwMode="auto">
            <a:xfrm>
              <a:off x="1536" y="2016"/>
              <a:ext cx="1027" cy="652"/>
            </a:xfrm>
            <a:custGeom>
              <a:avLst/>
              <a:gdLst>
                <a:gd name="T0" fmla="*/ 1027 w 1027"/>
                <a:gd name="T1" fmla="*/ 652 h 652"/>
                <a:gd name="T2" fmla="*/ 0 w 1027"/>
                <a:gd name="T3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27" h="652">
                  <a:moveTo>
                    <a:pt x="1027" y="652"/>
                  </a:moveTo>
                  <a:cubicBezTo>
                    <a:pt x="856" y="542"/>
                    <a:pt x="214" y="136"/>
                    <a:pt x="0" y="0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598" name="Freeform 1014"/>
            <p:cNvSpPr>
              <a:spLocks/>
            </p:cNvSpPr>
            <p:nvPr/>
          </p:nvSpPr>
          <p:spPr bwMode="auto">
            <a:xfrm>
              <a:off x="1440" y="2112"/>
              <a:ext cx="1027" cy="652"/>
            </a:xfrm>
            <a:custGeom>
              <a:avLst/>
              <a:gdLst>
                <a:gd name="T0" fmla="*/ 1027 w 1027"/>
                <a:gd name="T1" fmla="*/ 652 h 652"/>
                <a:gd name="T2" fmla="*/ 0 w 1027"/>
                <a:gd name="T3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27" h="652">
                  <a:moveTo>
                    <a:pt x="1027" y="652"/>
                  </a:moveTo>
                  <a:cubicBezTo>
                    <a:pt x="856" y="542"/>
                    <a:pt x="214" y="136"/>
                    <a:pt x="0" y="0"/>
                  </a:cubicBezTo>
                </a:path>
              </a:pathLst>
            </a:custGeom>
            <a:noFill/>
            <a:ln w="127000" cap="flat" cmpd="sng">
              <a:solidFill>
                <a:schemeClr val="accent2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452600" name="Picture 1016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12954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2604" name="Text Box 1020"/>
          <p:cNvSpPr txBox="1">
            <a:spLocks noChangeArrowheads="1"/>
          </p:cNvSpPr>
          <p:nvPr/>
        </p:nvSpPr>
        <p:spPr bwMode="auto">
          <a:xfrm>
            <a:off x="4598988" y="4876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452606" name="Text Box 1022"/>
          <p:cNvSpPr txBox="1">
            <a:spLocks noChangeArrowheads="1"/>
          </p:cNvSpPr>
          <p:nvPr/>
        </p:nvSpPr>
        <p:spPr bwMode="auto">
          <a:xfrm>
            <a:off x="5056188" y="51816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sp>
        <p:nvSpPr>
          <p:cNvPr id="637952" name="Text Box 1024"/>
          <p:cNvSpPr txBox="1">
            <a:spLocks noChangeArrowheads="1"/>
          </p:cNvSpPr>
          <p:nvPr/>
        </p:nvSpPr>
        <p:spPr bwMode="auto">
          <a:xfrm>
            <a:off x="5665788" y="54864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2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2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2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2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84" name="Text Box 76"/>
          <p:cNvSpPr txBox="1">
            <a:spLocks noChangeArrowheads="1"/>
          </p:cNvSpPr>
          <p:nvPr/>
        </p:nvSpPr>
        <p:spPr bwMode="auto">
          <a:xfrm>
            <a:off x="6399213" y="19812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52685" name="Text Box 77"/>
          <p:cNvSpPr txBox="1">
            <a:spLocks noChangeArrowheads="1"/>
          </p:cNvSpPr>
          <p:nvPr/>
        </p:nvSpPr>
        <p:spPr bwMode="auto">
          <a:xfrm>
            <a:off x="6383338" y="27114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52686" name="Text Box 78"/>
          <p:cNvSpPr txBox="1">
            <a:spLocks noChangeArrowheads="1"/>
          </p:cNvSpPr>
          <p:nvPr/>
        </p:nvSpPr>
        <p:spPr bwMode="auto">
          <a:xfrm>
            <a:off x="6607175" y="9525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52687" name="Text Box 79"/>
          <p:cNvSpPr txBox="1">
            <a:spLocks noChangeArrowheads="1"/>
          </p:cNvSpPr>
          <p:nvPr/>
        </p:nvSpPr>
        <p:spPr bwMode="auto">
          <a:xfrm>
            <a:off x="6607175" y="16383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52688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2689" name="Text Box 81"/>
          <p:cNvSpPr txBox="1">
            <a:spLocks noChangeArrowheads="1"/>
          </p:cNvSpPr>
          <p:nvPr/>
        </p:nvSpPr>
        <p:spPr bwMode="auto">
          <a:xfrm rot="5400000">
            <a:off x="6697663" y="22891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2690" name="Text Box 82"/>
          <p:cNvSpPr txBox="1">
            <a:spLocks noChangeArrowheads="1"/>
          </p:cNvSpPr>
          <p:nvPr/>
        </p:nvSpPr>
        <p:spPr bwMode="auto">
          <a:xfrm rot="5400000">
            <a:off x="6719888" y="12160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3528" name="Text Box 920"/>
          <p:cNvSpPr txBox="1">
            <a:spLocks noChangeArrowheads="1"/>
          </p:cNvSpPr>
          <p:nvPr/>
        </p:nvSpPr>
        <p:spPr bwMode="auto">
          <a:xfrm>
            <a:off x="1219200" y="1355725"/>
            <a:ext cx="16224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[AA-AZ]</a:t>
            </a:r>
          </a:p>
        </p:txBody>
      </p:sp>
      <p:pic>
        <p:nvPicPr>
          <p:cNvPr id="453529" name="Picture 921" descr="paperStack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11430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3530" name="Picture 922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3531" name="Text Box 92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3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3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3528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Text Box 2"/>
          <p:cNvSpPr txBox="1">
            <a:spLocks noChangeArrowheads="1"/>
          </p:cNvSpPr>
          <p:nvPr/>
        </p:nvSpPr>
        <p:spPr bwMode="auto">
          <a:xfrm>
            <a:off x="6399213" y="19812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62851" name="Text Box 3"/>
          <p:cNvSpPr txBox="1">
            <a:spLocks noChangeArrowheads="1"/>
          </p:cNvSpPr>
          <p:nvPr/>
        </p:nvSpPr>
        <p:spPr bwMode="auto">
          <a:xfrm>
            <a:off x="6383338" y="27114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62852" name="Text Box 4"/>
          <p:cNvSpPr txBox="1">
            <a:spLocks noChangeArrowheads="1"/>
          </p:cNvSpPr>
          <p:nvPr/>
        </p:nvSpPr>
        <p:spPr bwMode="auto">
          <a:xfrm>
            <a:off x="6607175" y="9525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62853" name="Text Box 5"/>
          <p:cNvSpPr txBox="1">
            <a:spLocks noChangeArrowheads="1"/>
          </p:cNvSpPr>
          <p:nvPr/>
        </p:nvSpPr>
        <p:spPr bwMode="auto">
          <a:xfrm>
            <a:off x="6607175" y="16383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62854" name="Rectangle 6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62855" name="Text Box 7"/>
          <p:cNvSpPr txBox="1">
            <a:spLocks noChangeArrowheads="1"/>
          </p:cNvSpPr>
          <p:nvPr/>
        </p:nvSpPr>
        <p:spPr bwMode="auto">
          <a:xfrm rot="5400000">
            <a:off x="6697663" y="22891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62856" name="Text Box 8"/>
          <p:cNvSpPr txBox="1">
            <a:spLocks noChangeArrowheads="1"/>
          </p:cNvSpPr>
          <p:nvPr/>
        </p:nvSpPr>
        <p:spPr bwMode="auto">
          <a:xfrm rot="5400000">
            <a:off x="6719888" y="12160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63629" name="Text Box 781"/>
          <p:cNvSpPr txBox="1">
            <a:spLocks noChangeArrowheads="1"/>
          </p:cNvSpPr>
          <p:nvPr/>
        </p:nvSpPr>
        <p:spPr bwMode="auto">
          <a:xfrm>
            <a:off x="1612900" y="1371600"/>
            <a:ext cx="712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[A]</a:t>
            </a:r>
          </a:p>
        </p:txBody>
      </p:sp>
      <p:grpSp>
        <p:nvGrpSpPr>
          <p:cNvPr id="463632" name="Group 784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63633" name="Text Box 785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63634" name="Group 786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63635" name="Freeform 787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3636" name="Group 788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63637" name="Group 789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63638" name="Freeform 790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39" name="Freeform 791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0" name="Freeform 792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1" name="Freeform 793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2" name="Freeform 794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3" name="Freeform 795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63644" name="Group 796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63645" name="Freeform 797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6" name="Freeform 798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647" name="Freeform 799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63648" name="Text Box 800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63649" name="Text Box 801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grpSp>
        <p:nvGrpSpPr>
          <p:cNvPr id="463650" name="Group 802"/>
          <p:cNvGrpSpPr>
            <a:grpSpLocks noChangeAspect="1"/>
          </p:cNvGrpSpPr>
          <p:nvPr/>
        </p:nvGrpSpPr>
        <p:grpSpPr bwMode="auto">
          <a:xfrm rot="2360341">
            <a:off x="7683500" y="4419600"/>
            <a:ext cx="1079500" cy="1079500"/>
            <a:chOff x="1224" y="1212"/>
            <a:chExt cx="3144" cy="3112"/>
          </a:xfrm>
        </p:grpSpPr>
        <p:sp>
          <p:nvSpPr>
            <p:cNvPr id="463651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52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3653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63654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5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6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7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8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9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63660" name="Picture 812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3661" name="Picture 813" descr="paperStac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3662" name="Text Box 814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3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3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3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3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3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3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629" grpId="0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706" name="Text Box 74"/>
          <p:cNvSpPr txBox="1">
            <a:spLocks noChangeArrowheads="1"/>
          </p:cNvSpPr>
          <p:nvPr/>
        </p:nvSpPr>
        <p:spPr bwMode="auto">
          <a:xfrm>
            <a:off x="1460500" y="1219200"/>
            <a:ext cx="712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[A]</a:t>
            </a:r>
          </a:p>
        </p:txBody>
      </p:sp>
      <p:sp>
        <p:nvSpPr>
          <p:cNvPr id="453708" name="Text Box 76"/>
          <p:cNvSpPr txBox="1">
            <a:spLocks noChangeArrowheads="1"/>
          </p:cNvSpPr>
          <p:nvPr/>
        </p:nvSpPr>
        <p:spPr bwMode="auto">
          <a:xfrm>
            <a:off x="6399213" y="2095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53709" name="Text Box 77"/>
          <p:cNvSpPr txBox="1">
            <a:spLocks noChangeArrowheads="1"/>
          </p:cNvSpPr>
          <p:nvPr/>
        </p:nvSpPr>
        <p:spPr bwMode="auto">
          <a:xfrm>
            <a:off x="6383338" y="2825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53710" name="Text Box 78"/>
          <p:cNvSpPr txBox="1">
            <a:spLocks noChangeArrowheads="1"/>
          </p:cNvSpPr>
          <p:nvPr/>
        </p:nvSpPr>
        <p:spPr bwMode="auto">
          <a:xfrm>
            <a:off x="6607175" y="1066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[B]</a:t>
            </a:r>
          </a:p>
        </p:txBody>
      </p:sp>
      <p:sp>
        <p:nvSpPr>
          <p:cNvPr id="453711" name="Text Box 79"/>
          <p:cNvSpPr txBox="1">
            <a:spLocks noChangeArrowheads="1"/>
          </p:cNvSpPr>
          <p:nvPr/>
        </p:nvSpPr>
        <p:spPr bwMode="auto">
          <a:xfrm>
            <a:off x="6607175" y="1752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53712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3713" name="Text Box 81"/>
          <p:cNvSpPr txBox="1">
            <a:spLocks noChangeArrowheads="1"/>
          </p:cNvSpPr>
          <p:nvPr/>
        </p:nvSpPr>
        <p:spPr bwMode="auto">
          <a:xfrm rot="5400000">
            <a:off x="6697663" y="2403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3714" name="Text Box 82"/>
          <p:cNvSpPr txBox="1">
            <a:spLocks noChangeArrowheads="1"/>
          </p:cNvSpPr>
          <p:nvPr/>
        </p:nvSpPr>
        <p:spPr bwMode="auto">
          <a:xfrm rot="5400000">
            <a:off x="6719888" y="1330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4436" name="Text Box 804"/>
          <p:cNvSpPr txBox="1">
            <a:spLocks noChangeArrowheads="1"/>
          </p:cNvSpPr>
          <p:nvPr/>
        </p:nvSpPr>
        <p:spPr bwMode="auto">
          <a:xfrm>
            <a:off x="2052638" y="5157788"/>
            <a:ext cx="1393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[BA-BE]</a:t>
            </a:r>
          </a:p>
        </p:txBody>
      </p:sp>
      <p:sp>
        <p:nvSpPr>
          <p:cNvPr id="454437" name="Text Box 805"/>
          <p:cNvSpPr txBox="1">
            <a:spLocks noChangeArrowheads="1"/>
          </p:cNvSpPr>
          <p:nvPr/>
        </p:nvSpPr>
        <p:spPr bwMode="auto">
          <a:xfrm>
            <a:off x="3282950" y="5157788"/>
            <a:ext cx="13763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[BF-BK]</a:t>
            </a:r>
          </a:p>
        </p:txBody>
      </p:sp>
      <p:sp>
        <p:nvSpPr>
          <p:cNvPr id="454438" name="Text Box 806"/>
          <p:cNvSpPr txBox="1">
            <a:spLocks noChangeArrowheads="1"/>
          </p:cNvSpPr>
          <p:nvPr/>
        </p:nvSpPr>
        <p:spPr bwMode="auto">
          <a:xfrm>
            <a:off x="4471988" y="5170488"/>
            <a:ext cx="1393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[BL-BO]</a:t>
            </a:r>
          </a:p>
        </p:txBody>
      </p:sp>
      <p:sp>
        <p:nvSpPr>
          <p:cNvPr id="454439" name="Text Box 807"/>
          <p:cNvSpPr txBox="1">
            <a:spLocks noChangeArrowheads="1"/>
          </p:cNvSpPr>
          <p:nvPr/>
        </p:nvSpPr>
        <p:spPr bwMode="auto">
          <a:xfrm>
            <a:off x="5730875" y="5157788"/>
            <a:ext cx="13398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[BP-BT]</a:t>
            </a:r>
          </a:p>
        </p:txBody>
      </p:sp>
      <p:sp>
        <p:nvSpPr>
          <p:cNvPr id="454440" name="Text Box 808"/>
          <p:cNvSpPr txBox="1">
            <a:spLocks noChangeArrowheads="1"/>
          </p:cNvSpPr>
          <p:nvPr/>
        </p:nvSpPr>
        <p:spPr bwMode="auto">
          <a:xfrm>
            <a:off x="6923088" y="5167313"/>
            <a:ext cx="1393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[BU-BZ]</a:t>
            </a:r>
          </a:p>
        </p:txBody>
      </p:sp>
      <p:sp>
        <p:nvSpPr>
          <p:cNvPr id="454791" name="AutoShape 1159"/>
          <p:cNvSpPr>
            <a:spLocks noChangeArrowheads="1"/>
          </p:cNvSpPr>
          <p:nvPr/>
        </p:nvSpPr>
        <p:spPr bwMode="auto">
          <a:xfrm>
            <a:off x="5029200" y="4194175"/>
            <a:ext cx="152400" cy="990600"/>
          </a:xfrm>
          <a:prstGeom prst="downArrow">
            <a:avLst>
              <a:gd name="adj1" fmla="val 50000"/>
              <a:gd name="adj2" fmla="val 1625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54792" name="AutoShape 1160"/>
          <p:cNvSpPr>
            <a:spLocks noChangeArrowheads="1"/>
          </p:cNvSpPr>
          <p:nvPr/>
        </p:nvSpPr>
        <p:spPr bwMode="auto">
          <a:xfrm rot="1940121">
            <a:off x="4410075" y="3962400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54793" name="AutoShape 1161"/>
          <p:cNvSpPr>
            <a:spLocks noChangeArrowheads="1"/>
          </p:cNvSpPr>
          <p:nvPr/>
        </p:nvSpPr>
        <p:spPr bwMode="auto">
          <a:xfrm rot="3140583">
            <a:off x="3657600" y="3559175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54794" name="AutoShape 1162"/>
          <p:cNvSpPr>
            <a:spLocks noChangeArrowheads="1"/>
          </p:cNvSpPr>
          <p:nvPr/>
        </p:nvSpPr>
        <p:spPr bwMode="auto">
          <a:xfrm rot="19659879" flipH="1">
            <a:off x="5791200" y="3965575"/>
            <a:ext cx="152400" cy="1219200"/>
          </a:xfrm>
          <a:prstGeom prst="downArrow">
            <a:avLst>
              <a:gd name="adj1" fmla="val 50000"/>
              <a:gd name="adj2" fmla="val 200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54795" name="AutoShape 1163"/>
          <p:cNvSpPr>
            <a:spLocks noChangeArrowheads="1"/>
          </p:cNvSpPr>
          <p:nvPr/>
        </p:nvSpPr>
        <p:spPr bwMode="auto">
          <a:xfrm rot="18459417" flipH="1">
            <a:off x="6553200" y="3562350"/>
            <a:ext cx="152400" cy="1981200"/>
          </a:xfrm>
          <a:prstGeom prst="downArrow">
            <a:avLst>
              <a:gd name="adj1" fmla="val 50000"/>
              <a:gd name="adj2" fmla="val 325000"/>
            </a:avLst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454796" name="Freeform 1164"/>
          <p:cNvSpPr>
            <a:spLocks/>
          </p:cNvSpPr>
          <p:nvPr/>
        </p:nvSpPr>
        <p:spPr bwMode="auto">
          <a:xfrm>
            <a:off x="5103813" y="1247775"/>
            <a:ext cx="1217612" cy="2470150"/>
          </a:xfrm>
          <a:custGeom>
            <a:avLst/>
            <a:gdLst>
              <a:gd name="T0" fmla="*/ 767 w 767"/>
              <a:gd name="T1" fmla="*/ 88 h 1556"/>
              <a:gd name="T2" fmla="*/ 120 w 767"/>
              <a:gd name="T3" fmla="*/ 245 h 1556"/>
              <a:gd name="T4" fmla="*/ 45 w 767"/>
              <a:gd name="T5" fmla="*/ 155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556">
                <a:moveTo>
                  <a:pt x="767" y="88"/>
                </a:moveTo>
                <a:cubicBezTo>
                  <a:pt x="659" y="114"/>
                  <a:pt x="240" y="0"/>
                  <a:pt x="120" y="245"/>
                </a:cubicBezTo>
                <a:cubicBezTo>
                  <a:pt x="0" y="490"/>
                  <a:pt x="61" y="1283"/>
                  <a:pt x="45" y="1556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54798" name="Picture 1166" descr="paperStack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0668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799" name="Picture 1167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5562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800" name="Picture 1168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5562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801" name="Picture 1169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5562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802" name="Picture 1170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562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803" name="Picture 1171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55626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804" name="Picture 1172" descr="paperStac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4805" name="Text Box 117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4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4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4796" grpId="0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754" name="Text Box 74"/>
          <p:cNvSpPr txBox="1">
            <a:spLocks noChangeArrowheads="1"/>
          </p:cNvSpPr>
          <p:nvPr/>
        </p:nvSpPr>
        <p:spPr bwMode="auto">
          <a:xfrm>
            <a:off x="1308100" y="1219200"/>
            <a:ext cx="712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[A]</a:t>
            </a:r>
          </a:p>
        </p:txBody>
      </p:sp>
      <p:sp>
        <p:nvSpPr>
          <p:cNvPr id="455756" name="Text Box 76"/>
          <p:cNvSpPr txBox="1">
            <a:spLocks noChangeArrowheads="1"/>
          </p:cNvSpPr>
          <p:nvPr/>
        </p:nvSpPr>
        <p:spPr bwMode="auto">
          <a:xfrm>
            <a:off x="6399213" y="2857500"/>
            <a:ext cx="93503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[F-K]</a:t>
            </a:r>
          </a:p>
        </p:txBody>
      </p:sp>
      <p:sp>
        <p:nvSpPr>
          <p:cNvPr id="455757" name="Text Box 77"/>
          <p:cNvSpPr txBox="1">
            <a:spLocks noChangeArrowheads="1"/>
          </p:cNvSpPr>
          <p:nvPr/>
        </p:nvSpPr>
        <p:spPr bwMode="auto">
          <a:xfrm>
            <a:off x="6383338" y="3587750"/>
            <a:ext cx="9525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[U-Z]</a:t>
            </a:r>
          </a:p>
        </p:txBody>
      </p:sp>
      <p:sp>
        <p:nvSpPr>
          <p:cNvPr id="455758" name="Text Box 78"/>
          <p:cNvSpPr txBox="1">
            <a:spLocks noChangeArrowheads="1"/>
          </p:cNvSpPr>
          <p:nvPr/>
        </p:nvSpPr>
        <p:spPr bwMode="auto">
          <a:xfrm>
            <a:off x="6578600" y="1828800"/>
            <a:ext cx="6238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[C]</a:t>
            </a:r>
          </a:p>
        </p:txBody>
      </p:sp>
      <p:sp>
        <p:nvSpPr>
          <p:cNvPr id="455759" name="Text Box 79"/>
          <p:cNvSpPr txBox="1">
            <a:spLocks noChangeArrowheads="1"/>
          </p:cNvSpPr>
          <p:nvPr/>
        </p:nvSpPr>
        <p:spPr bwMode="auto">
          <a:xfrm>
            <a:off x="6607175" y="2514600"/>
            <a:ext cx="6048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[E]</a:t>
            </a:r>
          </a:p>
        </p:txBody>
      </p:sp>
      <p:sp>
        <p:nvSpPr>
          <p:cNvPr id="455760" name="Rectangle 80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5761" name="Text Box 81"/>
          <p:cNvSpPr txBox="1">
            <a:spLocks noChangeArrowheads="1"/>
          </p:cNvSpPr>
          <p:nvPr/>
        </p:nvSpPr>
        <p:spPr bwMode="auto">
          <a:xfrm rot="5400000">
            <a:off x="6697663" y="316547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5762" name="Text Box 82"/>
          <p:cNvSpPr txBox="1">
            <a:spLocks noChangeArrowheads="1"/>
          </p:cNvSpPr>
          <p:nvPr/>
        </p:nvSpPr>
        <p:spPr bwMode="auto">
          <a:xfrm rot="5400000">
            <a:off x="6719888" y="20923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sp>
        <p:nvSpPr>
          <p:cNvPr id="455763" name="Text Box 83"/>
          <p:cNvSpPr txBox="1">
            <a:spLocks noChangeArrowheads="1"/>
          </p:cNvSpPr>
          <p:nvPr/>
        </p:nvSpPr>
        <p:spPr bwMode="auto">
          <a:xfrm>
            <a:off x="6191250" y="838200"/>
            <a:ext cx="1393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[BA-BE]</a:t>
            </a:r>
          </a:p>
        </p:txBody>
      </p:sp>
      <p:sp>
        <p:nvSpPr>
          <p:cNvPr id="456115" name="Text Box 435"/>
          <p:cNvSpPr txBox="1">
            <a:spLocks noChangeArrowheads="1"/>
          </p:cNvSpPr>
          <p:nvPr/>
        </p:nvSpPr>
        <p:spPr bwMode="auto">
          <a:xfrm>
            <a:off x="6197600" y="1524000"/>
            <a:ext cx="1393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[BU-BZ]</a:t>
            </a:r>
          </a:p>
        </p:txBody>
      </p:sp>
      <p:sp>
        <p:nvSpPr>
          <p:cNvPr id="456116" name="Text Box 436"/>
          <p:cNvSpPr txBox="1">
            <a:spLocks noChangeArrowheads="1"/>
          </p:cNvSpPr>
          <p:nvPr/>
        </p:nvSpPr>
        <p:spPr bwMode="auto">
          <a:xfrm rot="5400000">
            <a:off x="6719888" y="1127125"/>
            <a:ext cx="6159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400" i="0">
                <a:solidFill>
                  <a:schemeClr val="hlink"/>
                </a:solidFill>
              </a:rPr>
              <a:t>…</a:t>
            </a:r>
          </a:p>
        </p:txBody>
      </p:sp>
      <p:grpSp>
        <p:nvGrpSpPr>
          <p:cNvPr id="456468" name="Group 788"/>
          <p:cNvGrpSpPr>
            <a:grpSpLocks/>
          </p:cNvGrpSpPr>
          <p:nvPr/>
        </p:nvGrpSpPr>
        <p:grpSpPr bwMode="auto">
          <a:xfrm>
            <a:off x="1181100" y="4479925"/>
            <a:ext cx="6743700" cy="2454275"/>
            <a:chOff x="744" y="2822"/>
            <a:chExt cx="4248" cy="1546"/>
          </a:xfrm>
        </p:grpSpPr>
        <p:sp>
          <p:nvSpPr>
            <p:cNvPr id="456469" name="Text Box 789"/>
            <p:cNvSpPr txBox="1">
              <a:spLocks noChangeArrowheads="1"/>
            </p:cNvSpPr>
            <p:nvPr/>
          </p:nvSpPr>
          <p:spPr bwMode="auto">
            <a:xfrm>
              <a:off x="1492" y="3446"/>
              <a:ext cx="350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stack of piles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each pile unsorted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all in one pile before all in next</a:t>
              </a:r>
            </a:p>
          </p:txBody>
        </p:sp>
        <p:grpSp>
          <p:nvGrpSpPr>
            <p:cNvPr id="456470" name="Group 790"/>
            <p:cNvGrpSpPr>
              <a:grpSpLocks/>
            </p:cNvGrpSpPr>
            <p:nvPr/>
          </p:nvGrpSpPr>
          <p:grpSpPr bwMode="auto">
            <a:xfrm>
              <a:off x="744" y="2880"/>
              <a:ext cx="744" cy="672"/>
              <a:chOff x="1224" y="2539"/>
              <a:chExt cx="2280" cy="1785"/>
            </a:xfrm>
          </p:grpSpPr>
          <p:sp>
            <p:nvSpPr>
              <p:cNvPr id="456471" name="Freeform 79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472" name="Group 79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56473" name="Group 79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56474" name="Freeform 79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75" name="Freeform 79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76" name="Freeform 79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77" name="Freeform 79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78" name="Freeform 79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79" name="Freeform 79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480" name="Group 80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56481" name="Freeform 80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82" name="Freeform 80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483" name="Freeform 80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56484" name="Text Box 804"/>
            <p:cNvSpPr txBox="1">
              <a:spLocks noChangeArrowheads="1"/>
            </p:cNvSpPr>
            <p:nvPr/>
          </p:nvSpPr>
          <p:spPr bwMode="auto">
            <a:xfrm>
              <a:off x="1488" y="2832"/>
              <a:ext cx="21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A sorted pile </a:t>
              </a:r>
            </a:p>
            <a:p>
              <a:pPr lvl="1"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before all the rest</a:t>
              </a:r>
            </a:p>
          </p:txBody>
        </p:sp>
        <p:sp>
          <p:nvSpPr>
            <p:cNvPr id="456485" name="Text Box 805"/>
            <p:cNvSpPr txBox="1">
              <a:spLocks noChangeArrowheads="1"/>
            </p:cNvSpPr>
            <p:nvPr/>
          </p:nvSpPr>
          <p:spPr bwMode="auto">
            <a:xfrm>
              <a:off x="2872" y="2822"/>
              <a:ext cx="14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(upside down)</a:t>
              </a:r>
            </a:p>
          </p:txBody>
        </p:sp>
      </p:grpSp>
      <p:grpSp>
        <p:nvGrpSpPr>
          <p:cNvPr id="456499" name="Group 819"/>
          <p:cNvGrpSpPr>
            <a:grpSpLocks/>
          </p:cNvGrpSpPr>
          <p:nvPr/>
        </p:nvGrpSpPr>
        <p:grpSpPr bwMode="auto">
          <a:xfrm>
            <a:off x="7683500" y="4419600"/>
            <a:ext cx="1384300" cy="1384300"/>
            <a:chOff x="4840" y="2784"/>
            <a:chExt cx="872" cy="872"/>
          </a:xfrm>
        </p:grpSpPr>
        <p:grpSp>
          <p:nvGrpSpPr>
            <p:cNvPr id="456500" name="Group 820"/>
            <p:cNvGrpSpPr>
              <a:grpSpLocks noChangeAspect="1"/>
            </p:cNvGrpSpPr>
            <p:nvPr/>
          </p:nvGrpSpPr>
          <p:grpSpPr bwMode="auto">
            <a:xfrm rot="2360341">
              <a:off x="4840" y="2784"/>
              <a:ext cx="680" cy="680"/>
              <a:chOff x="1224" y="1212"/>
              <a:chExt cx="3144" cy="3112"/>
            </a:xfrm>
          </p:grpSpPr>
          <p:sp>
            <p:nvSpPr>
              <p:cNvPr id="456501" name="Freeform 821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02" name="Freeform 822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503" name="Group 823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6504" name="Freeform 8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5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6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7" name="Freeform 8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8" name="Freeform 8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9" name="Freeform 8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6510" name="Group 830"/>
            <p:cNvGrpSpPr>
              <a:grpSpLocks noChangeAspect="1"/>
            </p:cNvGrpSpPr>
            <p:nvPr/>
          </p:nvGrpSpPr>
          <p:grpSpPr bwMode="auto">
            <a:xfrm rot="2360341">
              <a:off x="4936" y="2880"/>
              <a:ext cx="680" cy="680"/>
              <a:chOff x="1224" y="1212"/>
              <a:chExt cx="3144" cy="3112"/>
            </a:xfrm>
          </p:grpSpPr>
          <p:sp>
            <p:nvSpPr>
              <p:cNvPr id="456511" name="Freeform 831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12" name="Freeform 832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513" name="Group 833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6514" name="Freeform 83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5" name="Freeform 83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6" name="Freeform 83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7" name="Freeform 83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8" name="Freeform 83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9" name="Freeform 83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6520" name="Group 840"/>
            <p:cNvGrpSpPr>
              <a:grpSpLocks noChangeAspect="1"/>
            </p:cNvGrpSpPr>
            <p:nvPr/>
          </p:nvGrpSpPr>
          <p:grpSpPr bwMode="auto">
            <a:xfrm rot="2360341">
              <a:off x="5032" y="2976"/>
              <a:ext cx="680" cy="680"/>
              <a:chOff x="1224" y="1212"/>
              <a:chExt cx="3144" cy="3112"/>
            </a:xfrm>
          </p:grpSpPr>
          <p:sp>
            <p:nvSpPr>
              <p:cNvPr id="456521" name="Freeform 841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22" name="Freeform 842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6523" name="Group 843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56524" name="Freeform 84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5" name="Freeform 84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6" name="Freeform 84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7" name="Freeform 84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8" name="Freeform 84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9" name="Freeform 84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456531" name="Picture 851" descr="paperStack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219200"/>
            <a:ext cx="1987550" cy="2147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6532" name="Picture 852" descr="paperStac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6533" name="Text Box 85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6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6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77" name="Text Box 73"/>
          <p:cNvSpPr txBox="1">
            <a:spLocks noChangeArrowheads="1"/>
          </p:cNvSpPr>
          <p:nvPr/>
        </p:nvSpPr>
        <p:spPr bwMode="auto">
          <a:xfrm>
            <a:off x="1165225" y="1219200"/>
            <a:ext cx="1306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[A-ZT]</a:t>
            </a:r>
          </a:p>
        </p:txBody>
      </p:sp>
      <p:sp>
        <p:nvSpPr>
          <p:cNvPr id="456783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sp>
        <p:nvSpPr>
          <p:cNvPr id="457139" name="Text Box 435"/>
          <p:cNvSpPr txBox="1">
            <a:spLocks noChangeArrowheads="1"/>
          </p:cNvSpPr>
          <p:nvPr/>
        </p:nvSpPr>
        <p:spPr bwMode="auto">
          <a:xfrm>
            <a:off x="6216650" y="1524000"/>
            <a:ext cx="13557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2600" i="0">
                <a:solidFill>
                  <a:schemeClr val="hlink"/>
                </a:solidFill>
              </a:rPr>
              <a:t>[ZU-ZZ]</a:t>
            </a:r>
          </a:p>
        </p:txBody>
      </p:sp>
      <p:sp>
        <p:nvSpPr>
          <p:cNvPr id="457541" name="Freeform 837"/>
          <p:cNvSpPr>
            <a:spLocks/>
          </p:cNvSpPr>
          <p:nvPr/>
        </p:nvSpPr>
        <p:spPr bwMode="auto">
          <a:xfrm>
            <a:off x="4876800" y="1698625"/>
            <a:ext cx="1217613" cy="2157413"/>
          </a:xfrm>
          <a:custGeom>
            <a:avLst/>
            <a:gdLst>
              <a:gd name="T0" fmla="*/ 767 w 767"/>
              <a:gd name="T1" fmla="*/ 60 h 1359"/>
              <a:gd name="T2" fmla="*/ 120 w 767"/>
              <a:gd name="T3" fmla="*/ 217 h 1359"/>
              <a:gd name="T4" fmla="*/ 50 w 767"/>
              <a:gd name="T5" fmla="*/ 1359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7" h="1359">
                <a:moveTo>
                  <a:pt x="767" y="60"/>
                </a:moveTo>
                <a:cubicBezTo>
                  <a:pt x="659" y="86"/>
                  <a:pt x="240" y="0"/>
                  <a:pt x="120" y="217"/>
                </a:cubicBezTo>
                <a:cubicBezTo>
                  <a:pt x="0" y="434"/>
                  <a:pt x="65" y="1121"/>
                  <a:pt x="50" y="1359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7613" name="Text Box 909"/>
          <p:cNvSpPr txBox="1">
            <a:spLocks noChangeArrowheads="1"/>
          </p:cNvSpPr>
          <p:nvPr/>
        </p:nvSpPr>
        <p:spPr bwMode="auto">
          <a:xfrm>
            <a:off x="4329113" y="3962400"/>
            <a:ext cx="1539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[ZU-ZZ]</a:t>
            </a:r>
          </a:p>
        </p:txBody>
      </p:sp>
      <p:sp>
        <p:nvSpPr>
          <p:cNvPr id="457615" name="Freeform 911"/>
          <p:cNvSpPr>
            <a:spLocks/>
          </p:cNvSpPr>
          <p:nvPr/>
        </p:nvSpPr>
        <p:spPr bwMode="auto">
          <a:xfrm>
            <a:off x="2590800" y="3027363"/>
            <a:ext cx="1630363" cy="1035050"/>
          </a:xfrm>
          <a:custGeom>
            <a:avLst/>
            <a:gdLst>
              <a:gd name="T0" fmla="*/ 1027 w 1027"/>
              <a:gd name="T1" fmla="*/ 652 h 652"/>
              <a:gd name="T2" fmla="*/ 0 w 1027"/>
              <a:gd name="T3" fmla="*/ 0 h 65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27" h="652">
                <a:moveTo>
                  <a:pt x="1027" y="652"/>
                </a:moveTo>
                <a:cubicBezTo>
                  <a:pt x="856" y="542"/>
                  <a:pt x="214" y="136"/>
                  <a:pt x="0" y="0"/>
                </a:cubicBezTo>
              </a:path>
            </a:pathLst>
          </a:custGeom>
          <a:noFill/>
          <a:ln w="127000" cap="flat" cmpd="sng">
            <a:solidFill>
              <a:schemeClr val="accent2"/>
            </a:solidFill>
            <a:prstDash val="solid"/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57616" name="Picture 912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7617" name="Text Box 91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pic>
        <p:nvPicPr>
          <p:cNvPr id="457618" name="Picture 914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495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7619" name="Text Box 915"/>
          <p:cNvSpPr txBox="1">
            <a:spLocks noChangeArrowheads="1"/>
          </p:cNvSpPr>
          <p:nvPr/>
        </p:nvSpPr>
        <p:spPr bwMode="auto">
          <a:xfrm>
            <a:off x="4675188" y="4876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  <p:pic>
        <p:nvPicPr>
          <p:cNvPr id="457620" name="Picture 916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15240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7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7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7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7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541" grpId="0" animBg="1"/>
      <p:bldP spid="457615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1371600"/>
            <a:ext cx="7772400" cy="1143000"/>
          </a:xfrm>
        </p:spPr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459849" name="Text Box 73"/>
          <p:cNvSpPr txBox="1">
            <a:spLocks noChangeArrowheads="1"/>
          </p:cNvSpPr>
          <p:nvPr/>
        </p:nvSpPr>
        <p:spPr bwMode="auto">
          <a:xfrm>
            <a:off x="1281113" y="12192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[A-Z]</a:t>
            </a:r>
          </a:p>
        </p:txBody>
      </p:sp>
      <p:sp>
        <p:nvSpPr>
          <p:cNvPr id="45985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Bucket (Quick) Sort for Humans   </a:t>
            </a:r>
          </a:p>
        </p:txBody>
      </p:sp>
      <p:grpSp>
        <p:nvGrpSpPr>
          <p:cNvPr id="460925" name="Group 1149"/>
          <p:cNvGrpSpPr>
            <a:grpSpLocks/>
          </p:cNvGrpSpPr>
          <p:nvPr/>
        </p:nvGrpSpPr>
        <p:grpSpPr bwMode="auto">
          <a:xfrm>
            <a:off x="4038600" y="3200400"/>
            <a:ext cx="1219200" cy="1066800"/>
            <a:chOff x="1584" y="2256"/>
            <a:chExt cx="768" cy="672"/>
          </a:xfrm>
        </p:grpSpPr>
        <p:sp>
          <p:nvSpPr>
            <p:cNvPr id="460926" name="AutoShape 115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460927" name="Line 115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460928" name="Picture 1152" descr="paperSta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28800"/>
            <a:ext cx="1069975" cy="113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0929" name="Text Box 1153"/>
          <p:cNvSpPr txBox="1">
            <a:spLocks noChangeArrowheads="1"/>
          </p:cNvSpPr>
          <p:nvPr/>
        </p:nvSpPr>
        <p:spPr bwMode="auto">
          <a:xfrm>
            <a:off x="1398588" y="2209800"/>
            <a:ext cx="1116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9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9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0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0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84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9" name="Text Box 3"/>
          <p:cNvSpPr txBox="1">
            <a:spLocks noChangeArrowheads="1"/>
          </p:cNvSpPr>
          <p:nvPr/>
        </p:nvSpPr>
        <p:spPr bwMode="auto">
          <a:xfrm>
            <a:off x="0" y="1144588"/>
            <a:ext cx="39878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&lt;preCond&gt;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codeA</a:t>
            </a:r>
            <a:r>
              <a:rPr lang="en-CA" altLang="x-none" sz="2800" i="0"/>
              <a:t> 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codeB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codeC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557062" name="Text Box 6"/>
          <p:cNvSpPr txBox="1">
            <a:spLocks noChangeArrowheads="1"/>
          </p:cNvSpPr>
          <p:nvPr/>
        </p:nvSpPr>
        <p:spPr bwMode="auto">
          <a:xfrm>
            <a:off x="4191000" y="2743200"/>
            <a:ext cx="483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600" i="0">
                <a:solidFill>
                  <a:schemeClr val="tx2"/>
                </a:solidFill>
              </a:rPr>
              <a:t>Definition of Correctness</a:t>
            </a:r>
          </a:p>
        </p:txBody>
      </p:sp>
      <p:grpSp>
        <p:nvGrpSpPr>
          <p:cNvPr id="557071" name="Group 15"/>
          <p:cNvGrpSpPr>
            <a:grpSpLocks/>
          </p:cNvGrpSpPr>
          <p:nvPr/>
        </p:nvGrpSpPr>
        <p:grpSpPr bwMode="auto">
          <a:xfrm>
            <a:off x="3581400" y="3397250"/>
            <a:ext cx="5459413" cy="1403350"/>
            <a:chOff x="2256" y="2140"/>
            <a:chExt cx="3439" cy="884"/>
          </a:xfrm>
        </p:grpSpPr>
        <p:sp>
          <p:nvSpPr>
            <p:cNvPr id="557064" name="Text Box 8"/>
            <p:cNvSpPr txBox="1">
              <a:spLocks noChangeArrowheads="1"/>
            </p:cNvSpPr>
            <p:nvPr/>
          </p:nvSpPr>
          <p:spPr bwMode="auto">
            <a:xfrm>
              <a:off x="2256" y="2140"/>
              <a:ext cx="1794" cy="8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&lt;preCond&gt;</a:t>
              </a:r>
            </a:p>
            <a:p>
              <a:pPr>
                <a:spcBef>
                  <a:spcPct val="0"/>
                </a:spcBef>
              </a:pPr>
              <a:r>
                <a:rPr lang="en-CA" altLang="x-none" i="0">
                  <a:solidFill>
                    <a:schemeClr val="accent1"/>
                  </a:solidFill>
                </a:rPr>
                <a:t>&lt;any conditions&gt;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     code</a:t>
              </a:r>
            </a:p>
          </p:txBody>
        </p:sp>
        <p:sp>
          <p:nvSpPr>
            <p:cNvPr id="557065" name="Text Box 9"/>
            <p:cNvSpPr txBox="1">
              <a:spLocks noChangeArrowheads="1"/>
            </p:cNvSpPr>
            <p:nvPr/>
          </p:nvSpPr>
          <p:spPr bwMode="auto">
            <a:xfrm>
              <a:off x="4469" y="2464"/>
              <a:ext cx="122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&lt;postCond&gt;</a:t>
              </a:r>
            </a:p>
          </p:txBody>
        </p:sp>
        <p:sp>
          <p:nvSpPr>
            <p:cNvPr id="557066" name="AutoShape 10"/>
            <p:cNvSpPr>
              <a:spLocks noChangeArrowheads="1"/>
            </p:cNvSpPr>
            <p:nvPr/>
          </p:nvSpPr>
          <p:spPr bwMode="auto">
            <a:xfrm>
              <a:off x="4016" y="244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557067" name="Text Box 11"/>
          <p:cNvSpPr txBox="1">
            <a:spLocks noChangeArrowheads="1"/>
          </p:cNvSpPr>
          <p:nvPr/>
        </p:nvSpPr>
        <p:spPr bwMode="auto">
          <a:xfrm>
            <a:off x="4705350" y="5211763"/>
            <a:ext cx="34480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How is this proved?</a:t>
            </a:r>
            <a:endParaRPr lang="en-CA" altLang="x-none" sz="3200" i="0"/>
          </a:p>
        </p:txBody>
      </p:sp>
      <p:sp>
        <p:nvSpPr>
          <p:cNvPr id="557069" name="Rectangle 13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  <a:ln/>
        </p:spPr>
        <p:txBody>
          <a:bodyPr>
            <a:normAutofit fontScale="90000"/>
          </a:bodyPr>
          <a:lstStyle/>
          <a:p>
            <a:r>
              <a:rPr lang="en-US" altLang="x-none"/>
              <a:t>Iterative Algorithms </a:t>
            </a:r>
            <a:br>
              <a:rPr lang="en-US" altLang="x-none"/>
            </a:br>
            <a:r>
              <a:rPr lang="en-US" altLang="x-none"/>
              <a:t>Loop Invariants </a:t>
            </a:r>
          </a:p>
        </p:txBody>
      </p:sp>
      <p:sp>
        <p:nvSpPr>
          <p:cNvPr id="557072" name="Text Box 16"/>
          <p:cNvSpPr txBox="1">
            <a:spLocks noChangeArrowheads="1"/>
          </p:cNvSpPr>
          <p:nvPr/>
        </p:nvSpPr>
        <p:spPr bwMode="auto">
          <a:xfrm>
            <a:off x="4132263" y="5867400"/>
            <a:ext cx="4249737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We don’t know how many</a:t>
            </a:r>
            <a:br>
              <a:rPr lang="en-US" altLang="x-none" i="0"/>
            </a:br>
            <a:r>
              <a:rPr lang="en-US" altLang="x-none" i="0"/>
              <a:t>times it will iterate.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7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7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7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7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7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7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7062" grpId="0"/>
      <p:bldP spid="557067" grpId="0"/>
      <p:bldP spid="557072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 </a:t>
            </a:r>
          </a:p>
        </p:txBody>
      </p:sp>
      <p:sp>
        <p:nvSpPr>
          <p:cNvPr id="386053" name="Text Box 5"/>
          <p:cNvSpPr txBox="1">
            <a:spLocks noChangeArrowheads="1"/>
          </p:cNvSpPr>
          <p:nvPr/>
        </p:nvSpPr>
        <p:spPr bwMode="auto">
          <a:xfrm>
            <a:off x="669925" y="1143000"/>
            <a:ext cx="5541963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 A of stack of </a:t>
            </a:r>
            <a:r>
              <a:rPr lang="en-US" altLang="x-none"/>
              <a:t>N</a:t>
            </a:r>
            <a:r>
              <a:rPr lang="en-US" altLang="x-none" i="0"/>
              <a:t> punch cards.</a:t>
            </a:r>
            <a:br>
              <a:rPr lang="en-US" altLang="x-none" i="0"/>
            </a:br>
            <a:r>
              <a:rPr lang="en-US" altLang="x-none" i="0"/>
              <a:t>          Each card contains </a:t>
            </a:r>
            <a:r>
              <a:rPr lang="en-US" altLang="x-none"/>
              <a:t>d</a:t>
            </a:r>
            <a:r>
              <a:rPr lang="en-US" altLang="x-none" i="0"/>
              <a:t> digits.</a:t>
            </a:r>
            <a:br>
              <a:rPr lang="en-US" altLang="x-none" i="0"/>
            </a:br>
            <a:r>
              <a:rPr lang="en-US" altLang="x-none" i="0"/>
              <a:t>          Each digit between 0&amp;(</a:t>
            </a:r>
            <a:r>
              <a:rPr lang="en-US" altLang="x-none"/>
              <a:t>k</a:t>
            </a:r>
            <a:r>
              <a:rPr lang="en-US" altLang="x-none" i="0"/>
              <a:t>-1)</a:t>
            </a:r>
            <a:br>
              <a:rPr lang="en-US" altLang="x-none" i="0"/>
            </a:br>
            <a:r>
              <a:rPr lang="en-US" altLang="x-none" i="0"/>
              <a:t>Output: Sort the cards.</a:t>
            </a:r>
          </a:p>
        </p:txBody>
      </p:sp>
      <p:sp>
        <p:nvSpPr>
          <p:cNvPr id="386056" name="Rectangle 8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RadixSort   </a:t>
            </a:r>
          </a:p>
        </p:txBody>
      </p:sp>
      <p:sp>
        <p:nvSpPr>
          <p:cNvPr id="386057" name="Text Box 9"/>
          <p:cNvSpPr txBox="1">
            <a:spLocks noChangeArrowheads="1"/>
          </p:cNvSpPr>
          <p:nvPr/>
        </p:nvSpPr>
        <p:spPr bwMode="auto">
          <a:xfrm>
            <a:off x="6997700" y="517525"/>
            <a:ext cx="8509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344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143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243 </a:t>
            </a:r>
          </a:p>
        </p:txBody>
      </p:sp>
      <p:grpSp>
        <p:nvGrpSpPr>
          <p:cNvPr id="386062" name="Group 14"/>
          <p:cNvGrpSpPr>
            <a:grpSpLocks/>
          </p:cNvGrpSpPr>
          <p:nvPr/>
        </p:nvGrpSpPr>
        <p:grpSpPr bwMode="auto">
          <a:xfrm>
            <a:off x="685800" y="304800"/>
            <a:ext cx="6794500" cy="5181600"/>
            <a:chOff x="432" y="192"/>
            <a:chExt cx="4280" cy="3264"/>
          </a:xfrm>
        </p:grpSpPr>
        <p:sp>
          <p:nvSpPr>
            <p:cNvPr id="386054" name="Text Box 6"/>
            <p:cNvSpPr txBox="1">
              <a:spLocks noChangeArrowheads="1"/>
            </p:cNvSpPr>
            <p:nvPr/>
          </p:nvSpPr>
          <p:spPr bwMode="auto">
            <a:xfrm>
              <a:off x="432" y="2150"/>
              <a:ext cx="2959" cy="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Bucket Sort Machine: </a:t>
              </a:r>
              <a:br>
                <a:rPr lang="en-US" altLang="x-none" i="0"/>
              </a:br>
              <a:r>
                <a:rPr lang="en-US" altLang="x-none" i="0"/>
                <a:t>   Select one digit</a:t>
              </a:r>
              <a:br>
                <a:rPr lang="en-US" altLang="x-none" i="0"/>
              </a:br>
              <a:r>
                <a:rPr lang="en-US" altLang="x-none" i="0"/>
                <a:t>   Separates cards into </a:t>
              </a:r>
              <a:r>
                <a:rPr lang="en-US" altLang="x-none"/>
                <a:t>k</a:t>
              </a:r>
              <a:r>
                <a:rPr lang="en-US" altLang="x-none" i="0"/>
                <a:t> piles.</a:t>
              </a:r>
              <a:br>
                <a:rPr lang="en-US" altLang="x-none" i="0"/>
              </a:br>
              <a:r>
                <a:rPr lang="en-US" altLang="x-none" i="0"/>
                <a:t>    wrt selected digit. </a:t>
              </a:r>
            </a:p>
          </p:txBody>
        </p:sp>
        <p:sp>
          <p:nvSpPr>
            <p:cNvPr id="386058" name="Rectangle 10"/>
            <p:cNvSpPr>
              <a:spLocks noChangeArrowheads="1"/>
            </p:cNvSpPr>
            <p:nvPr/>
          </p:nvSpPr>
          <p:spPr bwMode="auto">
            <a:xfrm>
              <a:off x="4568" y="192"/>
              <a:ext cx="144" cy="3264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6061" name="Group 13"/>
          <p:cNvGrpSpPr>
            <a:grpSpLocks/>
          </p:cNvGrpSpPr>
          <p:nvPr/>
        </p:nvGrpSpPr>
        <p:grpSpPr bwMode="auto">
          <a:xfrm>
            <a:off x="8293100" y="304800"/>
            <a:ext cx="850900" cy="5181600"/>
            <a:chOff x="5224" y="192"/>
            <a:chExt cx="536" cy="3264"/>
          </a:xfrm>
        </p:grpSpPr>
        <p:sp>
          <p:nvSpPr>
            <p:cNvPr id="386059" name="Text Box 11"/>
            <p:cNvSpPr txBox="1">
              <a:spLocks noChangeArrowheads="1"/>
            </p:cNvSpPr>
            <p:nvPr/>
          </p:nvSpPr>
          <p:spPr bwMode="auto">
            <a:xfrm>
              <a:off x="5224" y="192"/>
              <a:ext cx="536" cy="32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325 </a:t>
              </a:r>
            </a:p>
            <a:p>
              <a:r>
                <a:rPr lang="en-US" altLang="x-none" i="0">
                  <a:solidFill>
                    <a:schemeClr val="accent2"/>
                  </a:solidFill>
                </a:rPr>
                <a:t>333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</a:t>
              </a:r>
            </a:p>
            <a:p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143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243 </a:t>
              </a:r>
            </a:p>
          </p:txBody>
        </p:sp>
        <p:sp>
          <p:nvSpPr>
            <p:cNvPr id="386060" name="Rectangle 12"/>
            <p:cNvSpPr>
              <a:spLocks noChangeArrowheads="1"/>
            </p:cNvSpPr>
            <p:nvPr/>
          </p:nvSpPr>
          <p:spPr bwMode="auto">
            <a:xfrm>
              <a:off x="5384" y="192"/>
              <a:ext cx="144" cy="3264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86066" name="Group 18"/>
          <p:cNvGrpSpPr>
            <a:grpSpLocks/>
          </p:cNvGrpSpPr>
          <p:nvPr/>
        </p:nvGrpSpPr>
        <p:grpSpPr bwMode="auto">
          <a:xfrm>
            <a:off x="593725" y="685800"/>
            <a:ext cx="8024813" cy="6172200"/>
            <a:chOff x="374" y="384"/>
            <a:chExt cx="5055" cy="3888"/>
          </a:xfrm>
        </p:grpSpPr>
        <p:sp>
          <p:nvSpPr>
            <p:cNvPr id="386055" name="Text Box 7"/>
            <p:cNvSpPr txBox="1">
              <a:spLocks noChangeArrowheads="1"/>
            </p:cNvSpPr>
            <p:nvPr/>
          </p:nvSpPr>
          <p:spPr bwMode="auto">
            <a:xfrm>
              <a:off x="374" y="3638"/>
              <a:ext cx="5055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Stable sort: If two cards are the same for that digit, </a:t>
              </a:r>
              <a:br>
                <a:rPr lang="en-US" altLang="x-none" i="0"/>
              </a:br>
              <a:r>
                <a:rPr lang="en-US" altLang="x-none" i="0"/>
                <a:t>their order does not change. </a:t>
              </a:r>
            </a:p>
          </p:txBody>
        </p:sp>
        <p:sp>
          <p:nvSpPr>
            <p:cNvPr id="386064" name="Freeform 16"/>
            <p:cNvSpPr>
              <a:spLocks/>
            </p:cNvSpPr>
            <p:nvPr/>
          </p:nvSpPr>
          <p:spPr bwMode="auto">
            <a:xfrm>
              <a:off x="4184" y="816"/>
              <a:ext cx="246" cy="816"/>
            </a:xfrm>
            <a:custGeom>
              <a:avLst/>
              <a:gdLst>
                <a:gd name="T0" fmla="*/ 246 w 246"/>
                <a:gd name="T1" fmla="*/ 0 h 816"/>
                <a:gd name="T2" fmla="*/ 35 w 246"/>
                <a:gd name="T3" fmla="*/ 155 h 816"/>
                <a:gd name="T4" fmla="*/ 35 w 246"/>
                <a:gd name="T5" fmla="*/ 706 h 816"/>
                <a:gd name="T6" fmla="*/ 246 w 246"/>
                <a:gd name="T7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816">
                  <a:moveTo>
                    <a:pt x="246" y="0"/>
                  </a:moveTo>
                  <a:cubicBezTo>
                    <a:pt x="211" y="26"/>
                    <a:pt x="70" y="37"/>
                    <a:pt x="35" y="155"/>
                  </a:cubicBezTo>
                  <a:cubicBezTo>
                    <a:pt x="0" y="273"/>
                    <a:pt x="0" y="596"/>
                    <a:pt x="35" y="706"/>
                  </a:cubicBezTo>
                  <a:cubicBezTo>
                    <a:pt x="70" y="816"/>
                    <a:pt x="202" y="793"/>
                    <a:pt x="246" y="816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065" name="Freeform 17"/>
            <p:cNvSpPr>
              <a:spLocks/>
            </p:cNvSpPr>
            <p:nvPr/>
          </p:nvSpPr>
          <p:spPr bwMode="auto">
            <a:xfrm>
              <a:off x="5136" y="384"/>
              <a:ext cx="144" cy="288"/>
            </a:xfrm>
            <a:custGeom>
              <a:avLst/>
              <a:gdLst>
                <a:gd name="T0" fmla="*/ 246 w 246"/>
                <a:gd name="T1" fmla="*/ 0 h 816"/>
                <a:gd name="T2" fmla="*/ 35 w 246"/>
                <a:gd name="T3" fmla="*/ 155 h 816"/>
                <a:gd name="T4" fmla="*/ 35 w 246"/>
                <a:gd name="T5" fmla="*/ 706 h 816"/>
                <a:gd name="T6" fmla="*/ 246 w 246"/>
                <a:gd name="T7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816">
                  <a:moveTo>
                    <a:pt x="246" y="0"/>
                  </a:moveTo>
                  <a:cubicBezTo>
                    <a:pt x="211" y="26"/>
                    <a:pt x="70" y="37"/>
                    <a:pt x="35" y="155"/>
                  </a:cubicBezTo>
                  <a:cubicBezTo>
                    <a:pt x="0" y="273"/>
                    <a:pt x="0" y="596"/>
                    <a:pt x="35" y="706"/>
                  </a:cubicBezTo>
                  <a:cubicBezTo>
                    <a:pt x="70" y="816"/>
                    <a:pt x="202" y="793"/>
                    <a:pt x="246" y="816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6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6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6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6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6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6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RadixSort   </a:t>
            </a:r>
          </a:p>
        </p:txBody>
      </p:sp>
      <p:sp>
        <p:nvSpPr>
          <p:cNvPr id="391175" name="Text Box 7"/>
          <p:cNvSpPr txBox="1">
            <a:spLocks noChangeArrowheads="1"/>
          </p:cNvSpPr>
          <p:nvPr/>
        </p:nvSpPr>
        <p:spPr bwMode="auto">
          <a:xfrm>
            <a:off x="533400" y="1371600"/>
            <a:ext cx="8509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344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143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243 </a:t>
            </a:r>
          </a:p>
        </p:txBody>
      </p:sp>
      <p:sp>
        <p:nvSpPr>
          <p:cNvPr id="391176" name="Text Box 8"/>
          <p:cNvSpPr txBox="1">
            <a:spLocks noChangeArrowheads="1"/>
          </p:cNvSpPr>
          <p:nvPr/>
        </p:nvSpPr>
        <p:spPr bwMode="auto">
          <a:xfrm>
            <a:off x="15906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first?</a:t>
            </a:r>
          </a:p>
        </p:txBody>
      </p:sp>
      <p:grpSp>
        <p:nvGrpSpPr>
          <p:cNvPr id="391192" name="Group 24"/>
          <p:cNvGrpSpPr>
            <a:grpSpLocks/>
          </p:cNvGrpSpPr>
          <p:nvPr/>
        </p:nvGrpSpPr>
        <p:grpSpPr bwMode="auto">
          <a:xfrm>
            <a:off x="1600200" y="1371600"/>
            <a:ext cx="3505200" cy="4664075"/>
            <a:chOff x="1008" y="864"/>
            <a:chExt cx="2208" cy="2938"/>
          </a:xfrm>
        </p:grpSpPr>
        <p:sp>
          <p:nvSpPr>
            <p:cNvPr id="391177" name="Text Box 9"/>
            <p:cNvSpPr txBox="1">
              <a:spLocks noChangeArrowheads="1"/>
            </p:cNvSpPr>
            <p:nvPr/>
          </p:nvSpPr>
          <p:spPr bwMode="auto">
            <a:xfrm>
              <a:off x="1008" y="2331"/>
              <a:ext cx="1191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The most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1178" name="Text Box 10"/>
            <p:cNvSpPr txBox="1">
              <a:spLocks noChangeArrowheads="1"/>
            </p:cNvSpPr>
            <p:nvPr/>
          </p:nvSpPr>
          <p:spPr bwMode="auto">
            <a:xfrm>
              <a:off x="2680" y="864"/>
              <a:ext cx="536" cy="2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243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333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325 </a:t>
              </a:r>
            </a:p>
          </p:txBody>
        </p:sp>
      </p:grpSp>
      <p:sp>
        <p:nvSpPr>
          <p:cNvPr id="391188" name="Text Box 20"/>
          <p:cNvSpPr txBox="1">
            <a:spLocks noChangeArrowheads="1"/>
          </p:cNvSpPr>
          <p:nvPr/>
        </p:nvSpPr>
        <p:spPr bwMode="auto">
          <a:xfrm>
            <a:off x="54641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Second?</a:t>
            </a:r>
          </a:p>
        </p:txBody>
      </p:sp>
      <p:grpSp>
        <p:nvGrpSpPr>
          <p:cNvPr id="391193" name="Group 25"/>
          <p:cNvGrpSpPr>
            <a:grpSpLocks/>
          </p:cNvGrpSpPr>
          <p:nvPr/>
        </p:nvGrpSpPr>
        <p:grpSpPr bwMode="auto">
          <a:xfrm>
            <a:off x="5473700" y="1371600"/>
            <a:ext cx="3365500" cy="4664075"/>
            <a:chOff x="3448" y="864"/>
            <a:chExt cx="2120" cy="2938"/>
          </a:xfrm>
        </p:grpSpPr>
        <p:sp>
          <p:nvSpPr>
            <p:cNvPr id="391189" name="Text Box 21"/>
            <p:cNvSpPr txBox="1">
              <a:spLocks noChangeArrowheads="1"/>
            </p:cNvSpPr>
            <p:nvPr/>
          </p:nvSpPr>
          <p:spPr bwMode="auto">
            <a:xfrm>
              <a:off x="3448" y="2331"/>
              <a:ext cx="1551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The next most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1190" name="Text Box 22"/>
            <p:cNvSpPr txBox="1">
              <a:spLocks noChangeArrowheads="1"/>
            </p:cNvSpPr>
            <p:nvPr/>
          </p:nvSpPr>
          <p:spPr bwMode="auto">
            <a:xfrm>
              <a:off x="5032" y="864"/>
              <a:ext cx="536" cy="2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325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333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243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r>
                <a:rPr lang="en-US" altLang="x-none" i="0"/>
                <a:t> </a:t>
              </a:r>
            </a:p>
          </p:txBody>
        </p:sp>
      </p:grpSp>
      <p:sp>
        <p:nvSpPr>
          <p:cNvPr id="391191" name="Text Box 23"/>
          <p:cNvSpPr txBox="1">
            <a:spLocks noChangeArrowheads="1"/>
          </p:cNvSpPr>
          <p:nvPr/>
        </p:nvSpPr>
        <p:spPr bwMode="auto">
          <a:xfrm>
            <a:off x="4248150" y="6138863"/>
            <a:ext cx="45910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All meaning in first sort lost.</a:t>
            </a:r>
          </a:p>
        </p:txBody>
      </p:sp>
      <p:grpSp>
        <p:nvGrpSpPr>
          <p:cNvPr id="391199" name="Group 31"/>
          <p:cNvGrpSpPr>
            <a:grpSpLocks/>
          </p:cNvGrpSpPr>
          <p:nvPr/>
        </p:nvGrpSpPr>
        <p:grpSpPr bwMode="auto">
          <a:xfrm>
            <a:off x="609600" y="1447800"/>
            <a:ext cx="3937000" cy="4648200"/>
            <a:chOff x="384" y="912"/>
            <a:chExt cx="2480" cy="2928"/>
          </a:xfrm>
        </p:grpSpPr>
        <p:sp>
          <p:nvSpPr>
            <p:cNvPr id="391196" name="Rectangle 28"/>
            <p:cNvSpPr>
              <a:spLocks noChangeArrowheads="1"/>
            </p:cNvSpPr>
            <p:nvPr/>
          </p:nvSpPr>
          <p:spPr bwMode="auto">
            <a:xfrm>
              <a:off x="384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197" name="Rectangle 29"/>
            <p:cNvSpPr>
              <a:spLocks noChangeArrowheads="1"/>
            </p:cNvSpPr>
            <p:nvPr/>
          </p:nvSpPr>
          <p:spPr bwMode="auto">
            <a:xfrm>
              <a:off x="2720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1200" name="Group 32"/>
          <p:cNvGrpSpPr>
            <a:grpSpLocks/>
          </p:cNvGrpSpPr>
          <p:nvPr/>
        </p:nvGrpSpPr>
        <p:grpSpPr bwMode="auto">
          <a:xfrm>
            <a:off x="4521200" y="1447800"/>
            <a:ext cx="3937000" cy="4648200"/>
            <a:chOff x="384" y="912"/>
            <a:chExt cx="2480" cy="2928"/>
          </a:xfrm>
        </p:grpSpPr>
        <p:sp>
          <p:nvSpPr>
            <p:cNvPr id="391201" name="Rectangle 33"/>
            <p:cNvSpPr>
              <a:spLocks noChangeArrowheads="1"/>
            </p:cNvSpPr>
            <p:nvPr/>
          </p:nvSpPr>
          <p:spPr bwMode="auto">
            <a:xfrm>
              <a:off x="384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202" name="Rectangle 34"/>
            <p:cNvSpPr>
              <a:spLocks noChangeArrowheads="1"/>
            </p:cNvSpPr>
            <p:nvPr/>
          </p:nvSpPr>
          <p:spPr bwMode="auto">
            <a:xfrm>
              <a:off x="2720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1208" name="Rectangle 40"/>
          <p:cNvSpPr>
            <a:spLocks noChangeArrowheads="1"/>
          </p:cNvSpPr>
          <p:nvPr/>
        </p:nvSpPr>
        <p:spPr bwMode="auto">
          <a:xfrm>
            <a:off x="8077200" y="1447800"/>
            <a:ext cx="228600" cy="4648200"/>
          </a:xfrm>
          <a:prstGeom prst="rect">
            <a:avLst/>
          </a:prstGeom>
          <a:noFill/>
          <a:ln w="1905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1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1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1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1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1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1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1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1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1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1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1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1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1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91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1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176" grpId="0"/>
      <p:bldP spid="391188" grpId="0"/>
      <p:bldP spid="391191" grpId="0"/>
      <p:bldP spid="391208" grpId="0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RadixSort   </a:t>
            </a:r>
          </a:p>
        </p:txBody>
      </p:sp>
      <p:sp>
        <p:nvSpPr>
          <p:cNvPr id="393219" name="Text Box 3"/>
          <p:cNvSpPr txBox="1">
            <a:spLocks noChangeArrowheads="1"/>
          </p:cNvSpPr>
          <p:nvPr/>
        </p:nvSpPr>
        <p:spPr bwMode="auto">
          <a:xfrm>
            <a:off x="533400" y="1371600"/>
            <a:ext cx="8509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344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143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243 </a:t>
            </a:r>
          </a:p>
        </p:txBody>
      </p:sp>
      <p:sp>
        <p:nvSpPr>
          <p:cNvPr id="393220" name="Text Box 4"/>
          <p:cNvSpPr txBox="1">
            <a:spLocks noChangeArrowheads="1"/>
          </p:cNvSpPr>
          <p:nvPr/>
        </p:nvSpPr>
        <p:spPr bwMode="auto">
          <a:xfrm>
            <a:off x="15906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first?</a:t>
            </a:r>
          </a:p>
        </p:txBody>
      </p:sp>
      <p:sp>
        <p:nvSpPr>
          <p:cNvPr id="393224" name="Text Box 8"/>
          <p:cNvSpPr txBox="1">
            <a:spLocks noChangeArrowheads="1"/>
          </p:cNvSpPr>
          <p:nvPr/>
        </p:nvSpPr>
        <p:spPr bwMode="auto">
          <a:xfrm>
            <a:off x="54641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Second?</a:t>
            </a:r>
          </a:p>
        </p:txBody>
      </p:sp>
      <p:grpSp>
        <p:nvGrpSpPr>
          <p:cNvPr id="393247" name="Group 31"/>
          <p:cNvGrpSpPr>
            <a:grpSpLocks/>
          </p:cNvGrpSpPr>
          <p:nvPr/>
        </p:nvGrpSpPr>
        <p:grpSpPr bwMode="auto">
          <a:xfrm>
            <a:off x="1536700" y="1371600"/>
            <a:ext cx="3581400" cy="4664075"/>
            <a:chOff x="1008" y="864"/>
            <a:chExt cx="2256" cy="2938"/>
          </a:xfrm>
        </p:grpSpPr>
        <p:sp>
          <p:nvSpPr>
            <p:cNvPr id="393222" name="Text Box 6"/>
            <p:cNvSpPr txBox="1">
              <a:spLocks noChangeArrowheads="1"/>
            </p:cNvSpPr>
            <p:nvPr/>
          </p:nvSpPr>
          <p:spPr bwMode="auto">
            <a:xfrm>
              <a:off x="1008" y="2331"/>
              <a:ext cx="1191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The least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3229" name="Text Box 13"/>
            <p:cNvSpPr txBox="1">
              <a:spLocks noChangeArrowheads="1"/>
            </p:cNvSpPr>
            <p:nvPr/>
          </p:nvSpPr>
          <p:spPr bwMode="auto">
            <a:xfrm>
              <a:off x="2728" y="864"/>
              <a:ext cx="536" cy="2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333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143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325 </a:t>
              </a:r>
            </a:p>
          </p:txBody>
        </p:sp>
      </p:grpSp>
      <p:grpSp>
        <p:nvGrpSpPr>
          <p:cNvPr id="393248" name="Group 32"/>
          <p:cNvGrpSpPr>
            <a:grpSpLocks/>
          </p:cNvGrpSpPr>
          <p:nvPr/>
        </p:nvGrpSpPr>
        <p:grpSpPr bwMode="auto">
          <a:xfrm>
            <a:off x="5397500" y="1371600"/>
            <a:ext cx="3441700" cy="5578475"/>
            <a:chOff x="3448" y="864"/>
            <a:chExt cx="2168" cy="3514"/>
          </a:xfrm>
        </p:grpSpPr>
        <p:sp>
          <p:nvSpPr>
            <p:cNvPr id="393226" name="Text Box 10"/>
            <p:cNvSpPr txBox="1">
              <a:spLocks noChangeArrowheads="1"/>
            </p:cNvSpPr>
            <p:nvPr/>
          </p:nvSpPr>
          <p:spPr bwMode="auto">
            <a:xfrm>
              <a:off x="3448" y="2331"/>
              <a:ext cx="1525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The next least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3230" name="Text Box 14"/>
            <p:cNvSpPr txBox="1">
              <a:spLocks noChangeArrowheads="1"/>
            </p:cNvSpPr>
            <p:nvPr/>
          </p:nvSpPr>
          <p:spPr bwMode="auto">
            <a:xfrm>
              <a:off x="5080" y="864"/>
              <a:ext cx="536" cy="35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325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333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143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/>
                <a:t/>
              </a:r>
              <a:br>
                <a:rPr lang="en-US" altLang="x-none" i="0"/>
              </a:br>
              <a:endParaRPr lang="en-US" altLang="x-none" i="0"/>
            </a:p>
          </p:txBody>
        </p:sp>
      </p:grpSp>
      <p:grpSp>
        <p:nvGrpSpPr>
          <p:cNvPr id="393249" name="Group 33"/>
          <p:cNvGrpSpPr>
            <a:grpSpLocks/>
          </p:cNvGrpSpPr>
          <p:nvPr/>
        </p:nvGrpSpPr>
        <p:grpSpPr bwMode="auto">
          <a:xfrm>
            <a:off x="990600" y="1371600"/>
            <a:ext cx="3937000" cy="4648200"/>
            <a:chOff x="384" y="912"/>
            <a:chExt cx="2480" cy="2928"/>
          </a:xfrm>
        </p:grpSpPr>
        <p:sp>
          <p:nvSpPr>
            <p:cNvPr id="393250" name="Rectangle 34"/>
            <p:cNvSpPr>
              <a:spLocks noChangeArrowheads="1"/>
            </p:cNvSpPr>
            <p:nvPr/>
          </p:nvSpPr>
          <p:spPr bwMode="auto">
            <a:xfrm>
              <a:off x="384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251" name="Rectangle 35"/>
            <p:cNvSpPr>
              <a:spLocks noChangeArrowheads="1"/>
            </p:cNvSpPr>
            <p:nvPr/>
          </p:nvSpPr>
          <p:spPr bwMode="auto">
            <a:xfrm>
              <a:off x="2720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3252" name="Group 36"/>
          <p:cNvGrpSpPr>
            <a:grpSpLocks/>
          </p:cNvGrpSpPr>
          <p:nvPr/>
        </p:nvGrpSpPr>
        <p:grpSpPr bwMode="auto">
          <a:xfrm>
            <a:off x="4521200" y="1371600"/>
            <a:ext cx="3937000" cy="4648200"/>
            <a:chOff x="384" y="912"/>
            <a:chExt cx="2480" cy="2928"/>
          </a:xfrm>
        </p:grpSpPr>
        <p:sp>
          <p:nvSpPr>
            <p:cNvPr id="393253" name="Rectangle 37"/>
            <p:cNvSpPr>
              <a:spLocks noChangeArrowheads="1"/>
            </p:cNvSpPr>
            <p:nvPr/>
          </p:nvSpPr>
          <p:spPr bwMode="auto">
            <a:xfrm>
              <a:off x="384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254" name="Rectangle 38"/>
            <p:cNvSpPr>
              <a:spLocks noChangeArrowheads="1"/>
            </p:cNvSpPr>
            <p:nvPr/>
          </p:nvSpPr>
          <p:spPr bwMode="auto">
            <a:xfrm>
              <a:off x="2720" y="912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3255" name="Group 39"/>
          <p:cNvGrpSpPr>
            <a:grpSpLocks/>
          </p:cNvGrpSpPr>
          <p:nvPr/>
        </p:nvGrpSpPr>
        <p:grpSpPr bwMode="auto">
          <a:xfrm>
            <a:off x="7200900" y="5791200"/>
            <a:ext cx="1181100" cy="1066800"/>
            <a:chOff x="1224" y="2539"/>
            <a:chExt cx="2280" cy="1785"/>
          </a:xfrm>
        </p:grpSpPr>
        <p:sp>
          <p:nvSpPr>
            <p:cNvPr id="393256" name="Freeform 4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3257" name="Group 4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93258" name="Group 4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93259" name="Freeform 4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0" name="Freeform 4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1" name="Freeform 4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2" name="Freeform 4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3" name="Freeform 4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4" name="Freeform 4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3265" name="Group 4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93266" name="Freeform 5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7" name="Freeform 5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8" name="Freeform 5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3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3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3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3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3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3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3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3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3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3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3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3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224" grpId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RadixSort   </a:t>
            </a:r>
          </a:p>
        </p:txBody>
      </p:sp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533400" y="1371600"/>
            <a:ext cx="8509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344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143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243 </a:t>
            </a:r>
          </a:p>
        </p:txBody>
      </p:sp>
      <p:sp>
        <p:nvSpPr>
          <p:cNvPr id="394244" name="Text Box 4"/>
          <p:cNvSpPr txBox="1">
            <a:spLocks noChangeArrowheads="1"/>
          </p:cNvSpPr>
          <p:nvPr/>
        </p:nvSpPr>
        <p:spPr bwMode="auto">
          <a:xfrm>
            <a:off x="15906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first?</a:t>
            </a:r>
          </a:p>
        </p:txBody>
      </p:sp>
      <p:sp>
        <p:nvSpPr>
          <p:cNvPr id="394245" name="Text Box 5"/>
          <p:cNvSpPr txBox="1">
            <a:spLocks noChangeArrowheads="1"/>
          </p:cNvSpPr>
          <p:nvPr/>
        </p:nvSpPr>
        <p:spPr bwMode="auto">
          <a:xfrm>
            <a:off x="5464175" y="2133600"/>
            <a:ext cx="25447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which </a:t>
            </a:r>
            <a:br>
              <a:rPr lang="en-US" altLang="x-none" i="0"/>
            </a:br>
            <a:r>
              <a:rPr lang="en-US" altLang="x-none" i="0"/>
              <a:t>digit Second?</a:t>
            </a:r>
          </a:p>
        </p:txBody>
      </p:sp>
      <p:grpSp>
        <p:nvGrpSpPr>
          <p:cNvPr id="394246" name="Group 6"/>
          <p:cNvGrpSpPr>
            <a:grpSpLocks/>
          </p:cNvGrpSpPr>
          <p:nvPr/>
        </p:nvGrpSpPr>
        <p:grpSpPr bwMode="auto">
          <a:xfrm>
            <a:off x="1524000" y="1371600"/>
            <a:ext cx="3581400" cy="4664075"/>
            <a:chOff x="1008" y="864"/>
            <a:chExt cx="2256" cy="2938"/>
          </a:xfrm>
        </p:grpSpPr>
        <p:sp>
          <p:nvSpPr>
            <p:cNvPr id="394247" name="Text Box 7"/>
            <p:cNvSpPr txBox="1">
              <a:spLocks noChangeArrowheads="1"/>
            </p:cNvSpPr>
            <p:nvPr/>
          </p:nvSpPr>
          <p:spPr bwMode="auto">
            <a:xfrm>
              <a:off x="1008" y="2331"/>
              <a:ext cx="1191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The least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4248" name="Text Box 8"/>
            <p:cNvSpPr txBox="1">
              <a:spLocks noChangeArrowheads="1"/>
            </p:cNvSpPr>
            <p:nvPr/>
          </p:nvSpPr>
          <p:spPr bwMode="auto">
            <a:xfrm>
              <a:off x="2728" y="864"/>
              <a:ext cx="536" cy="2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333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143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344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134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225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325 </a:t>
              </a:r>
            </a:p>
          </p:txBody>
        </p:sp>
      </p:grpSp>
      <p:grpSp>
        <p:nvGrpSpPr>
          <p:cNvPr id="394249" name="Group 9"/>
          <p:cNvGrpSpPr>
            <a:grpSpLocks/>
          </p:cNvGrpSpPr>
          <p:nvPr/>
        </p:nvGrpSpPr>
        <p:grpSpPr bwMode="auto">
          <a:xfrm>
            <a:off x="5410200" y="1371600"/>
            <a:ext cx="3536950" cy="5578475"/>
            <a:chOff x="3448" y="864"/>
            <a:chExt cx="2228" cy="3514"/>
          </a:xfrm>
        </p:grpSpPr>
        <p:sp>
          <p:nvSpPr>
            <p:cNvPr id="394250" name="Text Box 10"/>
            <p:cNvSpPr txBox="1">
              <a:spLocks noChangeArrowheads="1"/>
            </p:cNvSpPr>
            <p:nvPr/>
          </p:nvSpPr>
          <p:spPr bwMode="auto">
            <a:xfrm>
              <a:off x="3448" y="2331"/>
              <a:ext cx="1525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The next least </a:t>
              </a:r>
              <a:br>
                <a:rPr lang="en-US" altLang="x-none" i="0"/>
              </a:br>
              <a:r>
                <a:rPr lang="en-US" altLang="x-none" i="0"/>
                <a:t>significant.</a:t>
              </a:r>
            </a:p>
          </p:txBody>
        </p:sp>
        <p:sp>
          <p:nvSpPr>
            <p:cNvPr id="394251" name="Text Box 11"/>
            <p:cNvSpPr txBox="1">
              <a:spLocks noChangeArrowheads="1"/>
            </p:cNvSpPr>
            <p:nvPr/>
          </p:nvSpPr>
          <p:spPr bwMode="auto">
            <a:xfrm>
              <a:off x="5080" y="864"/>
              <a:ext cx="596" cy="35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2 24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1 25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2 25 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3 25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3 33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1 34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3 34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1 43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>
                  <a:solidFill>
                    <a:schemeClr val="accent2"/>
                  </a:solidFill>
                </a:rPr>
                <a:t>2 43</a:t>
              </a:r>
              <a:r>
                <a:rPr lang="en-US" altLang="x-none" i="0"/>
                <a:t> </a:t>
              </a:r>
              <a:br>
                <a:rPr lang="en-US" altLang="x-none" i="0"/>
              </a:br>
              <a:r>
                <a:rPr lang="en-US" altLang="x-none" i="0">
                  <a:solidFill>
                    <a:schemeClr val="accent2"/>
                  </a:solidFill>
                </a:rPr>
                <a:t>3 44</a:t>
              </a:r>
              <a:br>
                <a:rPr lang="en-US" altLang="x-none" i="0">
                  <a:solidFill>
                    <a:schemeClr val="accent2"/>
                  </a:solidFill>
                </a:rPr>
              </a:br>
              <a:r>
                <a:rPr lang="en-US" altLang="x-none" i="0"/>
                <a:t/>
              </a:r>
              <a:br>
                <a:rPr lang="en-US" altLang="x-none" i="0"/>
              </a:br>
              <a:endParaRPr lang="en-US" altLang="x-none" i="0"/>
            </a:p>
          </p:txBody>
        </p:sp>
      </p:grpSp>
      <p:grpSp>
        <p:nvGrpSpPr>
          <p:cNvPr id="394286" name="Group 46"/>
          <p:cNvGrpSpPr>
            <a:grpSpLocks/>
          </p:cNvGrpSpPr>
          <p:nvPr/>
        </p:nvGrpSpPr>
        <p:grpSpPr bwMode="auto">
          <a:xfrm>
            <a:off x="3733800" y="5791200"/>
            <a:ext cx="5203825" cy="1066800"/>
            <a:chOff x="2352" y="3648"/>
            <a:chExt cx="3278" cy="672"/>
          </a:xfrm>
        </p:grpSpPr>
        <p:grpSp>
          <p:nvGrpSpPr>
            <p:cNvPr id="394285" name="Group 45"/>
            <p:cNvGrpSpPr>
              <a:grpSpLocks/>
            </p:cNvGrpSpPr>
            <p:nvPr/>
          </p:nvGrpSpPr>
          <p:grpSpPr bwMode="auto">
            <a:xfrm>
              <a:off x="2352" y="3648"/>
              <a:ext cx="3278" cy="672"/>
              <a:chOff x="2352" y="3648"/>
              <a:chExt cx="3278" cy="672"/>
            </a:xfrm>
          </p:grpSpPr>
          <p:grpSp>
            <p:nvGrpSpPr>
              <p:cNvPr id="394253" name="Group 13"/>
              <p:cNvGrpSpPr>
                <a:grpSpLocks/>
              </p:cNvGrpSpPr>
              <p:nvPr/>
            </p:nvGrpSpPr>
            <p:grpSpPr bwMode="auto">
              <a:xfrm>
                <a:off x="2352" y="3648"/>
                <a:ext cx="744" cy="672"/>
                <a:chOff x="1224" y="2539"/>
                <a:chExt cx="2280" cy="1785"/>
              </a:xfrm>
            </p:grpSpPr>
            <p:sp>
              <p:nvSpPr>
                <p:cNvPr id="394254" name="Freeform 14" descr="Green marble"/>
                <p:cNvSpPr>
                  <a:spLocks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94255" name="Group 15"/>
                <p:cNvGrpSpPr>
                  <a:grpSpLocks/>
                </p:cNvGrpSpPr>
                <p:nvPr/>
              </p:nvGrpSpPr>
              <p:grpSpPr bwMode="auto">
                <a:xfrm>
                  <a:off x="1584" y="2688"/>
                  <a:ext cx="1216" cy="1440"/>
                  <a:chOff x="2641" y="1488"/>
                  <a:chExt cx="2655" cy="2488"/>
                </a:xfrm>
              </p:grpSpPr>
              <p:grpSp>
                <p:nvGrpSpPr>
                  <p:cNvPr id="394256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2641" y="1488"/>
                    <a:ext cx="2496" cy="2436"/>
                    <a:chOff x="2641" y="1488"/>
                    <a:chExt cx="2496" cy="2436"/>
                  </a:xfrm>
                </p:grpSpPr>
                <p:sp>
                  <p:nvSpPr>
                    <p:cNvPr id="39425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3465" y="1900"/>
                      <a:ext cx="434" cy="514"/>
                    </a:xfrm>
                    <a:custGeom>
                      <a:avLst/>
                      <a:gdLst>
                        <a:gd name="T0" fmla="*/ 132 w 434"/>
                        <a:gd name="T1" fmla="*/ 186 h 514"/>
                        <a:gd name="T2" fmla="*/ 157 w 434"/>
                        <a:gd name="T3" fmla="*/ 114 h 514"/>
                        <a:gd name="T4" fmla="*/ 189 w 434"/>
                        <a:gd name="T5" fmla="*/ 42 h 514"/>
                        <a:gd name="T6" fmla="*/ 236 w 434"/>
                        <a:gd name="T7" fmla="*/ 6 h 514"/>
                        <a:gd name="T8" fmla="*/ 302 w 434"/>
                        <a:gd name="T9" fmla="*/ 0 h 514"/>
                        <a:gd name="T10" fmla="*/ 355 w 434"/>
                        <a:gd name="T11" fmla="*/ 24 h 514"/>
                        <a:gd name="T12" fmla="*/ 393 w 434"/>
                        <a:gd name="T13" fmla="*/ 63 h 514"/>
                        <a:gd name="T14" fmla="*/ 421 w 434"/>
                        <a:gd name="T15" fmla="*/ 135 h 514"/>
                        <a:gd name="T16" fmla="*/ 434 w 434"/>
                        <a:gd name="T17" fmla="*/ 222 h 514"/>
                        <a:gd name="T18" fmla="*/ 434 w 434"/>
                        <a:gd name="T19" fmla="*/ 312 h 514"/>
                        <a:gd name="T20" fmla="*/ 412 w 434"/>
                        <a:gd name="T21" fmla="*/ 411 h 514"/>
                        <a:gd name="T22" fmla="*/ 355 w 434"/>
                        <a:gd name="T23" fmla="*/ 474 h 514"/>
                        <a:gd name="T24" fmla="*/ 299 w 434"/>
                        <a:gd name="T25" fmla="*/ 514 h 514"/>
                        <a:gd name="T26" fmla="*/ 245 w 434"/>
                        <a:gd name="T27" fmla="*/ 510 h 514"/>
                        <a:gd name="T28" fmla="*/ 198 w 434"/>
                        <a:gd name="T29" fmla="*/ 468 h 514"/>
                        <a:gd name="T30" fmla="*/ 157 w 434"/>
                        <a:gd name="T31" fmla="*/ 396 h 514"/>
                        <a:gd name="T32" fmla="*/ 129 w 434"/>
                        <a:gd name="T33" fmla="*/ 333 h 514"/>
                        <a:gd name="T34" fmla="*/ 129 w 434"/>
                        <a:gd name="T35" fmla="*/ 252 h 514"/>
                        <a:gd name="T36" fmla="*/ 0 w 434"/>
                        <a:gd name="T37" fmla="*/ 234 h 514"/>
                        <a:gd name="T38" fmla="*/ 16 w 434"/>
                        <a:gd name="T39" fmla="*/ 189 h 514"/>
                        <a:gd name="T40" fmla="*/ 132 w 434"/>
                        <a:gd name="T41" fmla="*/ 186 h 5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434" h="514">
                          <a:moveTo>
                            <a:pt x="132" y="186"/>
                          </a:moveTo>
                          <a:lnTo>
                            <a:pt x="157" y="114"/>
                          </a:lnTo>
                          <a:lnTo>
                            <a:pt x="189" y="42"/>
                          </a:lnTo>
                          <a:lnTo>
                            <a:pt x="236" y="6"/>
                          </a:lnTo>
                          <a:lnTo>
                            <a:pt x="302" y="0"/>
                          </a:lnTo>
                          <a:lnTo>
                            <a:pt x="355" y="24"/>
                          </a:lnTo>
                          <a:lnTo>
                            <a:pt x="393" y="63"/>
                          </a:lnTo>
                          <a:lnTo>
                            <a:pt x="421" y="135"/>
                          </a:lnTo>
                          <a:lnTo>
                            <a:pt x="434" y="222"/>
                          </a:lnTo>
                          <a:lnTo>
                            <a:pt x="434" y="312"/>
                          </a:lnTo>
                          <a:lnTo>
                            <a:pt x="412" y="411"/>
                          </a:lnTo>
                          <a:lnTo>
                            <a:pt x="355" y="474"/>
                          </a:lnTo>
                          <a:lnTo>
                            <a:pt x="299" y="514"/>
                          </a:lnTo>
                          <a:lnTo>
                            <a:pt x="245" y="510"/>
                          </a:lnTo>
                          <a:lnTo>
                            <a:pt x="198" y="468"/>
                          </a:lnTo>
                          <a:lnTo>
                            <a:pt x="157" y="396"/>
                          </a:lnTo>
                          <a:lnTo>
                            <a:pt x="129" y="333"/>
                          </a:lnTo>
                          <a:lnTo>
                            <a:pt x="129" y="252"/>
                          </a:lnTo>
                          <a:lnTo>
                            <a:pt x="0" y="234"/>
                          </a:lnTo>
                          <a:lnTo>
                            <a:pt x="16" y="189"/>
                          </a:lnTo>
                          <a:lnTo>
                            <a:pt x="132" y="18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5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3752" y="1488"/>
                      <a:ext cx="566" cy="1154"/>
                    </a:xfrm>
                    <a:custGeom>
                      <a:avLst/>
                      <a:gdLst>
                        <a:gd name="T0" fmla="*/ 13 w 566"/>
                        <a:gd name="T1" fmla="*/ 1145 h 1154"/>
                        <a:gd name="T2" fmla="*/ 0 w 566"/>
                        <a:gd name="T3" fmla="*/ 1088 h 1154"/>
                        <a:gd name="T4" fmla="*/ 31 w 566"/>
                        <a:gd name="T5" fmla="*/ 1042 h 1154"/>
                        <a:gd name="T6" fmla="*/ 134 w 566"/>
                        <a:gd name="T7" fmla="*/ 988 h 1154"/>
                        <a:gd name="T8" fmla="*/ 226 w 566"/>
                        <a:gd name="T9" fmla="*/ 927 h 1154"/>
                        <a:gd name="T10" fmla="*/ 313 w 566"/>
                        <a:gd name="T11" fmla="*/ 827 h 1154"/>
                        <a:gd name="T12" fmla="*/ 432 w 566"/>
                        <a:gd name="T13" fmla="*/ 689 h 1154"/>
                        <a:gd name="T14" fmla="*/ 463 w 566"/>
                        <a:gd name="T15" fmla="*/ 634 h 1154"/>
                        <a:gd name="T16" fmla="*/ 479 w 566"/>
                        <a:gd name="T17" fmla="*/ 580 h 1154"/>
                        <a:gd name="T18" fmla="*/ 472 w 566"/>
                        <a:gd name="T19" fmla="*/ 526 h 1154"/>
                        <a:gd name="T20" fmla="*/ 444 w 566"/>
                        <a:gd name="T21" fmla="*/ 426 h 1154"/>
                        <a:gd name="T22" fmla="*/ 376 w 566"/>
                        <a:gd name="T23" fmla="*/ 299 h 1154"/>
                        <a:gd name="T24" fmla="*/ 301 w 566"/>
                        <a:gd name="T25" fmla="*/ 229 h 1154"/>
                        <a:gd name="T26" fmla="*/ 235 w 566"/>
                        <a:gd name="T27" fmla="*/ 190 h 1154"/>
                        <a:gd name="T28" fmla="*/ 181 w 566"/>
                        <a:gd name="T29" fmla="*/ 184 h 1154"/>
                        <a:gd name="T30" fmla="*/ 153 w 566"/>
                        <a:gd name="T31" fmla="*/ 190 h 1154"/>
                        <a:gd name="T32" fmla="*/ 150 w 566"/>
                        <a:gd name="T33" fmla="*/ 163 h 1154"/>
                        <a:gd name="T34" fmla="*/ 215 w 566"/>
                        <a:gd name="T35" fmla="*/ 154 h 1154"/>
                        <a:gd name="T36" fmla="*/ 291 w 566"/>
                        <a:gd name="T37" fmla="*/ 154 h 1154"/>
                        <a:gd name="T38" fmla="*/ 238 w 566"/>
                        <a:gd name="T39" fmla="*/ 93 h 1154"/>
                        <a:gd name="T40" fmla="*/ 206 w 566"/>
                        <a:gd name="T41" fmla="*/ 45 h 1154"/>
                        <a:gd name="T42" fmla="*/ 229 w 566"/>
                        <a:gd name="T43" fmla="*/ 27 h 1154"/>
                        <a:gd name="T44" fmla="*/ 313 w 566"/>
                        <a:gd name="T45" fmla="*/ 109 h 1154"/>
                        <a:gd name="T46" fmla="*/ 329 w 566"/>
                        <a:gd name="T47" fmla="*/ 121 h 1154"/>
                        <a:gd name="T48" fmla="*/ 313 w 566"/>
                        <a:gd name="T49" fmla="*/ 57 h 1154"/>
                        <a:gd name="T50" fmla="*/ 301 w 566"/>
                        <a:gd name="T51" fmla="*/ 9 h 1154"/>
                        <a:gd name="T52" fmla="*/ 313 w 566"/>
                        <a:gd name="T53" fmla="*/ 0 h 1154"/>
                        <a:gd name="T54" fmla="*/ 341 w 566"/>
                        <a:gd name="T55" fmla="*/ 9 h 1154"/>
                        <a:gd name="T56" fmla="*/ 366 w 566"/>
                        <a:gd name="T57" fmla="*/ 121 h 1154"/>
                        <a:gd name="T58" fmla="*/ 379 w 566"/>
                        <a:gd name="T59" fmla="*/ 118 h 1154"/>
                        <a:gd name="T60" fmla="*/ 379 w 566"/>
                        <a:gd name="T61" fmla="*/ 30 h 1154"/>
                        <a:gd name="T62" fmla="*/ 404 w 566"/>
                        <a:gd name="T63" fmla="*/ 21 h 1154"/>
                        <a:gd name="T64" fmla="*/ 422 w 566"/>
                        <a:gd name="T65" fmla="*/ 36 h 1154"/>
                        <a:gd name="T66" fmla="*/ 413 w 566"/>
                        <a:gd name="T67" fmla="*/ 154 h 1154"/>
                        <a:gd name="T68" fmla="*/ 407 w 566"/>
                        <a:gd name="T69" fmla="*/ 202 h 1154"/>
                        <a:gd name="T70" fmla="*/ 422 w 566"/>
                        <a:gd name="T71" fmla="*/ 299 h 1154"/>
                        <a:gd name="T72" fmla="*/ 472 w 566"/>
                        <a:gd name="T73" fmla="*/ 402 h 1154"/>
                        <a:gd name="T74" fmla="*/ 525 w 566"/>
                        <a:gd name="T75" fmla="*/ 520 h 1154"/>
                        <a:gd name="T76" fmla="*/ 566 w 566"/>
                        <a:gd name="T77" fmla="*/ 607 h 1154"/>
                        <a:gd name="T78" fmla="*/ 563 w 566"/>
                        <a:gd name="T79" fmla="*/ 652 h 1154"/>
                        <a:gd name="T80" fmla="*/ 488 w 566"/>
                        <a:gd name="T81" fmla="*/ 734 h 1154"/>
                        <a:gd name="T82" fmla="*/ 385 w 566"/>
                        <a:gd name="T83" fmla="*/ 836 h 1154"/>
                        <a:gd name="T84" fmla="*/ 301 w 566"/>
                        <a:gd name="T85" fmla="*/ 937 h 1154"/>
                        <a:gd name="T86" fmla="*/ 197 w 566"/>
                        <a:gd name="T87" fmla="*/ 1070 h 1154"/>
                        <a:gd name="T88" fmla="*/ 112 w 566"/>
                        <a:gd name="T89" fmla="*/ 1136 h 1154"/>
                        <a:gd name="T90" fmla="*/ 47 w 566"/>
                        <a:gd name="T91" fmla="*/ 1154 h 1154"/>
                        <a:gd name="T92" fmla="*/ 13 w 566"/>
                        <a:gd name="T93" fmla="*/ 1145 h 11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566" h="1154">
                          <a:moveTo>
                            <a:pt x="13" y="1145"/>
                          </a:moveTo>
                          <a:lnTo>
                            <a:pt x="0" y="1088"/>
                          </a:lnTo>
                          <a:lnTo>
                            <a:pt x="31" y="1042"/>
                          </a:lnTo>
                          <a:lnTo>
                            <a:pt x="134" y="988"/>
                          </a:lnTo>
                          <a:lnTo>
                            <a:pt x="226" y="927"/>
                          </a:lnTo>
                          <a:lnTo>
                            <a:pt x="313" y="827"/>
                          </a:lnTo>
                          <a:lnTo>
                            <a:pt x="432" y="689"/>
                          </a:lnTo>
                          <a:lnTo>
                            <a:pt x="463" y="634"/>
                          </a:lnTo>
                          <a:lnTo>
                            <a:pt x="479" y="580"/>
                          </a:lnTo>
                          <a:lnTo>
                            <a:pt x="472" y="526"/>
                          </a:lnTo>
                          <a:lnTo>
                            <a:pt x="444" y="426"/>
                          </a:lnTo>
                          <a:lnTo>
                            <a:pt x="376" y="299"/>
                          </a:lnTo>
                          <a:lnTo>
                            <a:pt x="301" y="229"/>
                          </a:lnTo>
                          <a:lnTo>
                            <a:pt x="235" y="190"/>
                          </a:lnTo>
                          <a:lnTo>
                            <a:pt x="181" y="184"/>
                          </a:lnTo>
                          <a:lnTo>
                            <a:pt x="153" y="190"/>
                          </a:lnTo>
                          <a:lnTo>
                            <a:pt x="150" y="163"/>
                          </a:lnTo>
                          <a:lnTo>
                            <a:pt x="215" y="154"/>
                          </a:lnTo>
                          <a:lnTo>
                            <a:pt x="291" y="154"/>
                          </a:lnTo>
                          <a:lnTo>
                            <a:pt x="238" y="93"/>
                          </a:lnTo>
                          <a:lnTo>
                            <a:pt x="206" y="45"/>
                          </a:lnTo>
                          <a:lnTo>
                            <a:pt x="229" y="27"/>
                          </a:lnTo>
                          <a:lnTo>
                            <a:pt x="313" y="109"/>
                          </a:lnTo>
                          <a:lnTo>
                            <a:pt x="329" y="121"/>
                          </a:lnTo>
                          <a:lnTo>
                            <a:pt x="313" y="57"/>
                          </a:lnTo>
                          <a:lnTo>
                            <a:pt x="301" y="9"/>
                          </a:lnTo>
                          <a:lnTo>
                            <a:pt x="313" y="0"/>
                          </a:lnTo>
                          <a:lnTo>
                            <a:pt x="341" y="9"/>
                          </a:lnTo>
                          <a:lnTo>
                            <a:pt x="366" y="121"/>
                          </a:lnTo>
                          <a:lnTo>
                            <a:pt x="379" y="118"/>
                          </a:lnTo>
                          <a:lnTo>
                            <a:pt x="379" y="30"/>
                          </a:lnTo>
                          <a:lnTo>
                            <a:pt x="404" y="21"/>
                          </a:lnTo>
                          <a:lnTo>
                            <a:pt x="422" y="36"/>
                          </a:lnTo>
                          <a:lnTo>
                            <a:pt x="413" y="154"/>
                          </a:lnTo>
                          <a:lnTo>
                            <a:pt x="407" y="202"/>
                          </a:lnTo>
                          <a:lnTo>
                            <a:pt x="422" y="299"/>
                          </a:lnTo>
                          <a:lnTo>
                            <a:pt x="472" y="402"/>
                          </a:lnTo>
                          <a:lnTo>
                            <a:pt x="525" y="520"/>
                          </a:lnTo>
                          <a:lnTo>
                            <a:pt x="566" y="607"/>
                          </a:lnTo>
                          <a:lnTo>
                            <a:pt x="563" y="652"/>
                          </a:lnTo>
                          <a:lnTo>
                            <a:pt x="488" y="734"/>
                          </a:lnTo>
                          <a:lnTo>
                            <a:pt x="385" y="836"/>
                          </a:lnTo>
                          <a:lnTo>
                            <a:pt x="301" y="937"/>
                          </a:lnTo>
                          <a:lnTo>
                            <a:pt x="197" y="1070"/>
                          </a:lnTo>
                          <a:lnTo>
                            <a:pt x="112" y="1136"/>
                          </a:lnTo>
                          <a:lnTo>
                            <a:pt x="47" y="1154"/>
                          </a:lnTo>
                          <a:lnTo>
                            <a:pt x="13" y="1145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5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641" y="2564"/>
                      <a:ext cx="1037" cy="581"/>
                    </a:xfrm>
                    <a:custGeom>
                      <a:avLst/>
                      <a:gdLst>
                        <a:gd name="T0" fmla="*/ 210 w 1037"/>
                        <a:gd name="T1" fmla="*/ 468 h 581"/>
                        <a:gd name="T2" fmla="*/ 361 w 1037"/>
                        <a:gd name="T3" fmla="*/ 462 h 581"/>
                        <a:gd name="T4" fmla="*/ 498 w 1037"/>
                        <a:gd name="T5" fmla="*/ 444 h 581"/>
                        <a:gd name="T6" fmla="*/ 583 w 1037"/>
                        <a:gd name="T7" fmla="*/ 423 h 581"/>
                        <a:gd name="T8" fmla="*/ 705 w 1037"/>
                        <a:gd name="T9" fmla="*/ 354 h 581"/>
                        <a:gd name="T10" fmla="*/ 792 w 1037"/>
                        <a:gd name="T11" fmla="*/ 288 h 581"/>
                        <a:gd name="T12" fmla="*/ 906 w 1037"/>
                        <a:gd name="T13" fmla="*/ 207 h 581"/>
                        <a:gd name="T14" fmla="*/ 959 w 1037"/>
                        <a:gd name="T15" fmla="*/ 156 h 581"/>
                        <a:gd name="T16" fmla="*/ 1000 w 1037"/>
                        <a:gd name="T17" fmla="*/ 120 h 581"/>
                        <a:gd name="T18" fmla="*/ 1037 w 1037"/>
                        <a:gd name="T19" fmla="*/ 81 h 581"/>
                        <a:gd name="T20" fmla="*/ 1037 w 1037"/>
                        <a:gd name="T21" fmla="*/ 39 h 581"/>
                        <a:gd name="T22" fmla="*/ 996 w 1037"/>
                        <a:gd name="T23" fmla="*/ 0 h 581"/>
                        <a:gd name="T24" fmla="*/ 971 w 1037"/>
                        <a:gd name="T25" fmla="*/ 9 h 581"/>
                        <a:gd name="T26" fmla="*/ 903 w 1037"/>
                        <a:gd name="T27" fmla="*/ 90 h 581"/>
                        <a:gd name="T28" fmla="*/ 828 w 1037"/>
                        <a:gd name="T29" fmla="*/ 183 h 581"/>
                        <a:gd name="T30" fmla="*/ 752 w 1037"/>
                        <a:gd name="T31" fmla="*/ 270 h 581"/>
                        <a:gd name="T32" fmla="*/ 642 w 1037"/>
                        <a:gd name="T33" fmla="*/ 342 h 581"/>
                        <a:gd name="T34" fmla="*/ 548 w 1037"/>
                        <a:gd name="T35" fmla="*/ 390 h 581"/>
                        <a:gd name="T36" fmla="*/ 445 w 1037"/>
                        <a:gd name="T37" fmla="*/ 414 h 581"/>
                        <a:gd name="T38" fmla="*/ 301 w 1037"/>
                        <a:gd name="T39" fmla="*/ 417 h 581"/>
                        <a:gd name="T40" fmla="*/ 216 w 1037"/>
                        <a:gd name="T41" fmla="*/ 417 h 581"/>
                        <a:gd name="T42" fmla="*/ 144 w 1037"/>
                        <a:gd name="T43" fmla="*/ 363 h 581"/>
                        <a:gd name="T44" fmla="*/ 125 w 1037"/>
                        <a:gd name="T45" fmla="*/ 327 h 581"/>
                        <a:gd name="T46" fmla="*/ 94 w 1037"/>
                        <a:gd name="T47" fmla="*/ 327 h 581"/>
                        <a:gd name="T48" fmla="*/ 116 w 1037"/>
                        <a:gd name="T49" fmla="*/ 372 h 581"/>
                        <a:gd name="T50" fmla="*/ 150 w 1037"/>
                        <a:gd name="T51" fmla="*/ 414 h 581"/>
                        <a:gd name="T52" fmla="*/ 66 w 1037"/>
                        <a:gd name="T53" fmla="*/ 396 h 581"/>
                        <a:gd name="T54" fmla="*/ 3 w 1037"/>
                        <a:gd name="T55" fmla="*/ 387 h 581"/>
                        <a:gd name="T56" fmla="*/ 3 w 1037"/>
                        <a:gd name="T57" fmla="*/ 405 h 581"/>
                        <a:gd name="T58" fmla="*/ 59 w 1037"/>
                        <a:gd name="T59" fmla="*/ 417 h 581"/>
                        <a:gd name="T60" fmla="*/ 97 w 1037"/>
                        <a:gd name="T61" fmla="*/ 441 h 581"/>
                        <a:gd name="T62" fmla="*/ 131 w 1037"/>
                        <a:gd name="T63" fmla="*/ 444 h 581"/>
                        <a:gd name="T64" fmla="*/ 78 w 1037"/>
                        <a:gd name="T65" fmla="*/ 462 h 581"/>
                        <a:gd name="T66" fmla="*/ 0 w 1037"/>
                        <a:gd name="T67" fmla="*/ 481 h 581"/>
                        <a:gd name="T68" fmla="*/ 3 w 1037"/>
                        <a:gd name="T69" fmla="*/ 499 h 581"/>
                        <a:gd name="T70" fmla="*/ 28 w 1037"/>
                        <a:gd name="T71" fmla="*/ 505 h 581"/>
                        <a:gd name="T72" fmla="*/ 103 w 1037"/>
                        <a:gd name="T73" fmla="*/ 481 h 581"/>
                        <a:gd name="T74" fmla="*/ 150 w 1037"/>
                        <a:gd name="T75" fmla="*/ 477 h 581"/>
                        <a:gd name="T76" fmla="*/ 122 w 1037"/>
                        <a:gd name="T77" fmla="*/ 505 h 581"/>
                        <a:gd name="T78" fmla="*/ 78 w 1037"/>
                        <a:gd name="T79" fmla="*/ 550 h 581"/>
                        <a:gd name="T80" fmla="*/ 59 w 1037"/>
                        <a:gd name="T81" fmla="*/ 562 h 581"/>
                        <a:gd name="T82" fmla="*/ 75 w 1037"/>
                        <a:gd name="T83" fmla="*/ 581 h 581"/>
                        <a:gd name="T84" fmla="*/ 113 w 1037"/>
                        <a:gd name="T85" fmla="*/ 559 h 581"/>
                        <a:gd name="T86" fmla="*/ 163 w 1037"/>
                        <a:gd name="T87" fmla="*/ 514 h 581"/>
                        <a:gd name="T88" fmla="*/ 210 w 1037"/>
                        <a:gd name="T89" fmla="*/ 468 h 5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1037" h="581">
                          <a:moveTo>
                            <a:pt x="210" y="468"/>
                          </a:moveTo>
                          <a:lnTo>
                            <a:pt x="361" y="462"/>
                          </a:lnTo>
                          <a:lnTo>
                            <a:pt x="498" y="444"/>
                          </a:lnTo>
                          <a:lnTo>
                            <a:pt x="583" y="423"/>
                          </a:lnTo>
                          <a:lnTo>
                            <a:pt x="705" y="354"/>
                          </a:lnTo>
                          <a:lnTo>
                            <a:pt x="792" y="288"/>
                          </a:lnTo>
                          <a:lnTo>
                            <a:pt x="906" y="207"/>
                          </a:lnTo>
                          <a:lnTo>
                            <a:pt x="959" y="156"/>
                          </a:lnTo>
                          <a:lnTo>
                            <a:pt x="1000" y="120"/>
                          </a:lnTo>
                          <a:lnTo>
                            <a:pt x="1037" y="81"/>
                          </a:lnTo>
                          <a:lnTo>
                            <a:pt x="1037" y="39"/>
                          </a:lnTo>
                          <a:lnTo>
                            <a:pt x="996" y="0"/>
                          </a:lnTo>
                          <a:lnTo>
                            <a:pt x="971" y="9"/>
                          </a:lnTo>
                          <a:lnTo>
                            <a:pt x="903" y="90"/>
                          </a:lnTo>
                          <a:lnTo>
                            <a:pt x="828" y="183"/>
                          </a:lnTo>
                          <a:lnTo>
                            <a:pt x="752" y="270"/>
                          </a:lnTo>
                          <a:lnTo>
                            <a:pt x="642" y="342"/>
                          </a:lnTo>
                          <a:lnTo>
                            <a:pt x="548" y="390"/>
                          </a:lnTo>
                          <a:lnTo>
                            <a:pt x="445" y="414"/>
                          </a:lnTo>
                          <a:lnTo>
                            <a:pt x="301" y="417"/>
                          </a:lnTo>
                          <a:lnTo>
                            <a:pt x="216" y="417"/>
                          </a:lnTo>
                          <a:lnTo>
                            <a:pt x="144" y="363"/>
                          </a:lnTo>
                          <a:lnTo>
                            <a:pt x="125" y="327"/>
                          </a:lnTo>
                          <a:lnTo>
                            <a:pt x="94" y="327"/>
                          </a:lnTo>
                          <a:lnTo>
                            <a:pt x="116" y="372"/>
                          </a:lnTo>
                          <a:lnTo>
                            <a:pt x="150" y="414"/>
                          </a:lnTo>
                          <a:lnTo>
                            <a:pt x="66" y="396"/>
                          </a:lnTo>
                          <a:lnTo>
                            <a:pt x="3" y="387"/>
                          </a:lnTo>
                          <a:lnTo>
                            <a:pt x="3" y="405"/>
                          </a:lnTo>
                          <a:lnTo>
                            <a:pt x="59" y="417"/>
                          </a:lnTo>
                          <a:lnTo>
                            <a:pt x="97" y="441"/>
                          </a:lnTo>
                          <a:lnTo>
                            <a:pt x="131" y="444"/>
                          </a:lnTo>
                          <a:lnTo>
                            <a:pt x="78" y="462"/>
                          </a:lnTo>
                          <a:lnTo>
                            <a:pt x="0" y="481"/>
                          </a:lnTo>
                          <a:lnTo>
                            <a:pt x="3" y="499"/>
                          </a:lnTo>
                          <a:lnTo>
                            <a:pt x="28" y="505"/>
                          </a:lnTo>
                          <a:lnTo>
                            <a:pt x="103" y="481"/>
                          </a:lnTo>
                          <a:lnTo>
                            <a:pt x="150" y="477"/>
                          </a:lnTo>
                          <a:lnTo>
                            <a:pt x="122" y="505"/>
                          </a:lnTo>
                          <a:lnTo>
                            <a:pt x="78" y="550"/>
                          </a:lnTo>
                          <a:lnTo>
                            <a:pt x="59" y="562"/>
                          </a:lnTo>
                          <a:lnTo>
                            <a:pt x="75" y="581"/>
                          </a:lnTo>
                          <a:lnTo>
                            <a:pt x="113" y="559"/>
                          </a:lnTo>
                          <a:lnTo>
                            <a:pt x="163" y="514"/>
                          </a:lnTo>
                          <a:lnTo>
                            <a:pt x="210" y="46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60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3596" y="2504"/>
                      <a:ext cx="608" cy="800"/>
                    </a:xfrm>
                    <a:custGeom>
                      <a:avLst/>
                      <a:gdLst>
                        <a:gd name="T0" fmla="*/ 38 w 608"/>
                        <a:gd name="T1" fmla="*/ 90 h 800"/>
                        <a:gd name="T2" fmla="*/ 63 w 608"/>
                        <a:gd name="T3" fmla="*/ 27 h 800"/>
                        <a:gd name="T4" fmla="*/ 104 w 608"/>
                        <a:gd name="T5" fmla="*/ 0 h 800"/>
                        <a:gd name="T6" fmla="*/ 141 w 608"/>
                        <a:gd name="T7" fmla="*/ 0 h 800"/>
                        <a:gd name="T8" fmla="*/ 179 w 608"/>
                        <a:gd name="T9" fmla="*/ 18 h 800"/>
                        <a:gd name="T10" fmla="*/ 216 w 608"/>
                        <a:gd name="T11" fmla="*/ 54 h 800"/>
                        <a:gd name="T12" fmla="*/ 235 w 608"/>
                        <a:gd name="T13" fmla="*/ 117 h 800"/>
                        <a:gd name="T14" fmla="*/ 245 w 608"/>
                        <a:gd name="T15" fmla="*/ 180 h 800"/>
                        <a:gd name="T16" fmla="*/ 263 w 608"/>
                        <a:gd name="T17" fmla="*/ 243 h 800"/>
                        <a:gd name="T18" fmla="*/ 298 w 608"/>
                        <a:gd name="T19" fmla="*/ 312 h 800"/>
                        <a:gd name="T20" fmla="*/ 357 w 608"/>
                        <a:gd name="T21" fmla="*/ 384 h 800"/>
                        <a:gd name="T22" fmla="*/ 415 w 608"/>
                        <a:gd name="T23" fmla="*/ 432 h 800"/>
                        <a:gd name="T24" fmla="*/ 499 w 608"/>
                        <a:gd name="T25" fmla="*/ 468 h 800"/>
                        <a:gd name="T26" fmla="*/ 571 w 608"/>
                        <a:gd name="T27" fmla="*/ 522 h 800"/>
                        <a:gd name="T28" fmla="*/ 608 w 608"/>
                        <a:gd name="T29" fmla="*/ 577 h 800"/>
                        <a:gd name="T30" fmla="*/ 602 w 608"/>
                        <a:gd name="T31" fmla="*/ 622 h 800"/>
                        <a:gd name="T32" fmla="*/ 593 w 608"/>
                        <a:gd name="T33" fmla="*/ 676 h 800"/>
                        <a:gd name="T34" fmla="*/ 565 w 608"/>
                        <a:gd name="T35" fmla="*/ 712 h 800"/>
                        <a:gd name="T36" fmla="*/ 518 w 608"/>
                        <a:gd name="T37" fmla="*/ 757 h 800"/>
                        <a:gd name="T38" fmla="*/ 449 w 608"/>
                        <a:gd name="T39" fmla="*/ 790 h 800"/>
                        <a:gd name="T40" fmla="*/ 396 w 608"/>
                        <a:gd name="T41" fmla="*/ 800 h 800"/>
                        <a:gd name="T42" fmla="*/ 320 w 608"/>
                        <a:gd name="T43" fmla="*/ 784 h 800"/>
                        <a:gd name="T44" fmla="*/ 251 w 608"/>
                        <a:gd name="T45" fmla="*/ 748 h 800"/>
                        <a:gd name="T46" fmla="*/ 179 w 608"/>
                        <a:gd name="T47" fmla="*/ 694 h 800"/>
                        <a:gd name="T48" fmla="*/ 129 w 608"/>
                        <a:gd name="T49" fmla="*/ 631 h 800"/>
                        <a:gd name="T50" fmla="*/ 82 w 608"/>
                        <a:gd name="T51" fmla="*/ 550 h 800"/>
                        <a:gd name="T52" fmla="*/ 44 w 608"/>
                        <a:gd name="T53" fmla="*/ 456 h 800"/>
                        <a:gd name="T54" fmla="*/ 19 w 608"/>
                        <a:gd name="T55" fmla="*/ 375 h 800"/>
                        <a:gd name="T56" fmla="*/ 7 w 608"/>
                        <a:gd name="T57" fmla="*/ 297 h 800"/>
                        <a:gd name="T58" fmla="*/ 0 w 608"/>
                        <a:gd name="T59" fmla="*/ 189 h 800"/>
                        <a:gd name="T60" fmla="*/ 19 w 608"/>
                        <a:gd name="T61" fmla="*/ 117 h 800"/>
                        <a:gd name="T62" fmla="*/ 38 w 608"/>
                        <a:gd name="T63" fmla="*/ 90 h 8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608" h="800">
                          <a:moveTo>
                            <a:pt x="38" y="90"/>
                          </a:moveTo>
                          <a:lnTo>
                            <a:pt x="63" y="27"/>
                          </a:lnTo>
                          <a:lnTo>
                            <a:pt x="104" y="0"/>
                          </a:lnTo>
                          <a:lnTo>
                            <a:pt x="141" y="0"/>
                          </a:lnTo>
                          <a:lnTo>
                            <a:pt x="179" y="18"/>
                          </a:lnTo>
                          <a:lnTo>
                            <a:pt x="216" y="54"/>
                          </a:lnTo>
                          <a:lnTo>
                            <a:pt x="235" y="117"/>
                          </a:lnTo>
                          <a:lnTo>
                            <a:pt x="245" y="180"/>
                          </a:lnTo>
                          <a:lnTo>
                            <a:pt x="263" y="243"/>
                          </a:lnTo>
                          <a:lnTo>
                            <a:pt x="298" y="312"/>
                          </a:lnTo>
                          <a:lnTo>
                            <a:pt x="357" y="384"/>
                          </a:lnTo>
                          <a:lnTo>
                            <a:pt x="415" y="432"/>
                          </a:lnTo>
                          <a:lnTo>
                            <a:pt x="499" y="468"/>
                          </a:lnTo>
                          <a:lnTo>
                            <a:pt x="571" y="522"/>
                          </a:lnTo>
                          <a:lnTo>
                            <a:pt x="608" y="577"/>
                          </a:lnTo>
                          <a:lnTo>
                            <a:pt x="602" y="622"/>
                          </a:lnTo>
                          <a:lnTo>
                            <a:pt x="593" y="676"/>
                          </a:lnTo>
                          <a:lnTo>
                            <a:pt x="565" y="712"/>
                          </a:lnTo>
                          <a:lnTo>
                            <a:pt x="518" y="757"/>
                          </a:lnTo>
                          <a:lnTo>
                            <a:pt x="449" y="790"/>
                          </a:lnTo>
                          <a:lnTo>
                            <a:pt x="396" y="800"/>
                          </a:lnTo>
                          <a:lnTo>
                            <a:pt x="320" y="784"/>
                          </a:lnTo>
                          <a:lnTo>
                            <a:pt x="251" y="748"/>
                          </a:lnTo>
                          <a:lnTo>
                            <a:pt x="179" y="694"/>
                          </a:lnTo>
                          <a:lnTo>
                            <a:pt x="129" y="631"/>
                          </a:lnTo>
                          <a:lnTo>
                            <a:pt x="82" y="550"/>
                          </a:lnTo>
                          <a:lnTo>
                            <a:pt x="44" y="456"/>
                          </a:lnTo>
                          <a:lnTo>
                            <a:pt x="19" y="375"/>
                          </a:lnTo>
                          <a:lnTo>
                            <a:pt x="7" y="297"/>
                          </a:lnTo>
                          <a:lnTo>
                            <a:pt x="0" y="189"/>
                          </a:lnTo>
                          <a:lnTo>
                            <a:pt x="19" y="117"/>
                          </a:lnTo>
                          <a:lnTo>
                            <a:pt x="38" y="9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6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4094" y="2846"/>
                      <a:ext cx="1043" cy="726"/>
                    </a:xfrm>
                    <a:custGeom>
                      <a:avLst/>
                      <a:gdLst>
                        <a:gd name="T0" fmla="*/ 116 w 1043"/>
                        <a:gd name="T1" fmla="*/ 230 h 726"/>
                        <a:gd name="T2" fmla="*/ 216 w 1043"/>
                        <a:gd name="T3" fmla="*/ 147 h 726"/>
                        <a:gd name="T4" fmla="*/ 338 w 1043"/>
                        <a:gd name="T5" fmla="*/ 72 h 726"/>
                        <a:gd name="T6" fmla="*/ 417 w 1043"/>
                        <a:gd name="T7" fmla="*/ 27 h 726"/>
                        <a:gd name="T8" fmla="*/ 479 w 1043"/>
                        <a:gd name="T9" fmla="*/ 12 h 726"/>
                        <a:gd name="T10" fmla="*/ 529 w 1043"/>
                        <a:gd name="T11" fmla="*/ 0 h 726"/>
                        <a:gd name="T12" fmla="*/ 573 w 1043"/>
                        <a:gd name="T13" fmla="*/ 18 h 726"/>
                        <a:gd name="T14" fmla="*/ 601 w 1043"/>
                        <a:gd name="T15" fmla="*/ 75 h 726"/>
                        <a:gd name="T16" fmla="*/ 620 w 1043"/>
                        <a:gd name="T17" fmla="*/ 230 h 726"/>
                        <a:gd name="T18" fmla="*/ 620 w 1043"/>
                        <a:gd name="T19" fmla="*/ 416 h 726"/>
                        <a:gd name="T20" fmla="*/ 620 w 1043"/>
                        <a:gd name="T21" fmla="*/ 536 h 726"/>
                        <a:gd name="T22" fmla="*/ 642 w 1043"/>
                        <a:gd name="T23" fmla="*/ 609 h 726"/>
                        <a:gd name="T24" fmla="*/ 686 w 1043"/>
                        <a:gd name="T25" fmla="*/ 597 h 726"/>
                        <a:gd name="T26" fmla="*/ 717 w 1043"/>
                        <a:gd name="T27" fmla="*/ 552 h 726"/>
                        <a:gd name="T28" fmla="*/ 779 w 1043"/>
                        <a:gd name="T29" fmla="*/ 500 h 726"/>
                        <a:gd name="T30" fmla="*/ 876 w 1043"/>
                        <a:gd name="T31" fmla="*/ 470 h 726"/>
                        <a:gd name="T32" fmla="*/ 943 w 1043"/>
                        <a:gd name="T33" fmla="*/ 470 h 726"/>
                        <a:gd name="T34" fmla="*/ 1043 w 1043"/>
                        <a:gd name="T35" fmla="*/ 488 h 726"/>
                        <a:gd name="T36" fmla="*/ 1037 w 1043"/>
                        <a:gd name="T37" fmla="*/ 524 h 726"/>
                        <a:gd name="T38" fmla="*/ 1015 w 1043"/>
                        <a:gd name="T39" fmla="*/ 555 h 726"/>
                        <a:gd name="T40" fmla="*/ 981 w 1043"/>
                        <a:gd name="T41" fmla="*/ 561 h 726"/>
                        <a:gd name="T42" fmla="*/ 943 w 1043"/>
                        <a:gd name="T43" fmla="*/ 542 h 726"/>
                        <a:gd name="T44" fmla="*/ 886 w 1043"/>
                        <a:gd name="T45" fmla="*/ 518 h 726"/>
                        <a:gd name="T46" fmla="*/ 829 w 1043"/>
                        <a:gd name="T47" fmla="*/ 518 h 726"/>
                        <a:gd name="T48" fmla="*/ 754 w 1043"/>
                        <a:gd name="T49" fmla="*/ 564 h 726"/>
                        <a:gd name="T50" fmla="*/ 708 w 1043"/>
                        <a:gd name="T51" fmla="*/ 633 h 726"/>
                        <a:gd name="T52" fmla="*/ 698 w 1043"/>
                        <a:gd name="T53" fmla="*/ 690 h 726"/>
                        <a:gd name="T54" fmla="*/ 679 w 1043"/>
                        <a:gd name="T55" fmla="*/ 726 h 726"/>
                        <a:gd name="T56" fmla="*/ 604 w 1043"/>
                        <a:gd name="T57" fmla="*/ 723 h 726"/>
                        <a:gd name="T58" fmla="*/ 601 w 1043"/>
                        <a:gd name="T59" fmla="*/ 669 h 726"/>
                        <a:gd name="T60" fmla="*/ 576 w 1043"/>
                        <a:gd name="T61" fmla="*/ 591 h 726"/>
                        <a:gd name="T62" fmla="*/ 567 w 1043"/>
                        <a:gd name="T63" fmla="*/ 509 h 726"/>
                        <a:gd name="T64" fmla="*/ 573 w 1043"/>
                        <a:gd name="T65" fmla="*/ 401 h 726"/>
                        <a:gd name="T66" fmla="*/ 564 w 1043"/>
                        <a:gd name="T67" fmla="*/ 248 h 726"/>
                        <a:gd name="T68" fmla="*/ 558 w 1043"/>
                        <a:gd name="T69" fmla="*/ 147 h 726"/>
                        <a:gd name="T70" fmla="*/ 539 w 1043"/>
                        <a:gd name="T71" fmla="*/ 111 h 726"/>
                        <a:gd name="T72" fmla="*/ 501 w 1043"/>
                        <a:gd name="T73" fmla="*/ 75 h 726"/>
                        <a:gd name="T74" fmla="*/ 461 w 1043"/>
                        <a:gd name="T75" fmla="*/ 75 h 726"/>
                        <a:gd name="T76" fmla="*/ 403 w 1043"/>
                        <a:gd name="T77" fmla="*/ 111 h 726"/>
                        <a:gd name="T78" fmla="*/ 328 w 1043"/>
                        <a:gd name="T79" fmla="*/ 181 h 726"/>
                        <a:gd name="T80" fmla="*/ 235 w 1043"/>
                        <a:gd name="T81" fmla="*/ 272 h 726"/>
                        <a:gd name="T82" fmla="*/ 141 w 1043"/>
                        <a:gd name="T83" fmla="*/ 356 h 726"/>
                        <a:gd name="T84" fmla="*/ 94 w 1043"/>
                        <a:gd name="T85" fmla="*/ 383 h 726"/>
                        <a:gd name="T86" fmla="*/ 38 w 1043"/>
                        <a:gd name="T87" fmla="*/ 383 h 726"/>
                        <a:gd name="T88" fmla="*/ 0 w 1043"/>
                        <a:gd name="T89" fmla="*/ 344 h 726"/>
                        <a:gd name="T90" fmla="*/ 3 w 1043"/>
                        <a:gd name="T91" fmla="*/ 281 h 726"/>
                        <a:gd name="T92" fmla="*/ 41 w 1043"/>
                        <a:gd name="T93" fmla="*/ 248 h 726"/>
                        <a:gd name="T94" fmla="*/ 84 w 1043"/>
                        <a:gd name="T95" fmla="*/ 239 h 726"/>
                        <a:gd name="T96" fmla="*/ 116 w 1043"/>
                        <a:gd name="T97" fmla="*/ 230 h 7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</a:cxnLst>
                      <a:rect l="0" t="0" r="r" b="b"/>
                      <a:pathLst>
                        <a:path w="1043" h="726">
                          <a:moveTo>
                            <a:pt x="116" y="230"/>
                          </a:moveTo>
                          <a:lnTo>
                            <a:pt x="216" y="147"/>
                          </a:lnTo>
                          <a:lnTo>
                            <a:pt x="338" y="72"/>
                          </a:lnTo>
                          <a:lnTo>
                            <a:pt x="417" y="27"/>
                          </a:lnTo>
                          <a:lnTo>
                            <a:pt x="479" y="12"/>
                          </a:lnTo>
                          <a:lnTo>
                            <a:pt x="529" y="0"/>
                          </a:lnTo>
                          <a:lnTo>
                            <a:pt x="573" y="18"/>
                          </a:lnTo>
                          <a:lnTo>
                            <a:pt x="601" y="75"/>
                          </a:lnTo>
                          <a:lnTo>
                            <a:pt x="620" y="230"/>
                          </a:lnTo>
                          <a:lnTo>
                            <a:pt x="620" y="416"/>
                          </a:lnTo>
                          <a:lnTo>
                            <a:pt x="620" y="536"/>
                          </a:lnTo>
                          <a:lnTo>
                            <a:pt x="642" y="609"/>
                          </a:lnTo>
                          <a:lnTo>
                            <a:pt x="686" y="597"/>
                          </a:lnTo>
                          <a:lnTo>
                            <a:pt x="717" y="552"/>
                          </a:lnTo>
                          <a:lnTo>
                            <a:pt x="779" y="500"/>
                          </a:lnTo>
                          <a:lnTo>
                            <a:pt x="876" y="470"/>
                          </a:lnTo>
                          <a:lnTo>
                            <a:pt x="943" y="470"/>
                          </a:lnTo>
                          <a:lnTo>
                            <a:pt x="1043" y="488"/>
                          </a:lnTo>
                          <a:lnTo>
                            <a:pt x="1037" y="524"/>
                          </a:lnTo>
                          <a:lnTo>
                            <a:pt x="1015" y="555"/>
                          </a:lnTo>
                          <a:lnTo>
                            <a:pt x="981" y="561"/>
                          </a:lnTo>
                          <a:lnTo>
                            <a:pt x="943" y="542"/>
                          </a:lnTo>
                          <a:lnTo>
                            <a:pt x="886" y="518"/>
                          </a:lnTo>
                          <a:lnTo>
                            <a:pt x="829" y="518"/>
                          </a:lnTo>
                          <a:lnTo>
                            <a:pt x="754" y="564"/>
                          </a:lnTo>
                          <a:lnTo>
                            <a:pt x="708" y="633"/>
                          </a:lnTo>
                          <a:lnTo>
                            <a:pt x="698" y="690"/>
                          </a:lnTo>
                          <a:lnTo>
                            <a:pt x="679" y="726"/>
                          </a:lnTo>
                          <a:lnTo>
                            <a:pt x="604" y="723"/>
                          </a:lnTo>
                          <a:lnTo>
                            <a:pt x="601" y="669"/>
                          </a:lnTo>
                          <a:lnTo>
                            <a:pt x="576" y="591"/>
                          </a:lnTo>
                          <a:lnTo>
                            <a:pt x="567" y="509"/>
                          </a:lnTo>
                          <a:lnTo>
                            <a:pt x="573" y="401"/>
                          </a:lnTo>
                          <a:lnTo>
                            <a:pt x="564" y="248"/>
                          </a:lnTo>
                          <a:lnTo>
                            <a:pt x="558" y="147"/>
                          </a:lnTo>
                          <a:lnTo>
                            <a:pt x="539" y="111"/>
                          </a:lnTo>
                          <a:lnTo>
                            <a:pt x="501" y="75"/>
                          </a:lnTo>
                          <a:lnTo>
                            <a:pt x="461" y="75"/>
                          </a:lnTo>
                          <a:lnTo>
                            <a:pt x="403" y="111"/>
                          </a:lnTo>
                          <a:lnTo>
                            <a:pt x="328" y="181"/>
                          </a:lnTo>
                          <a:lnTo>
                            <a:pt x="235" y="272"/>
                          </a:lnTo>
                          <a:lnTo>
                            <a:pt x="141" y="356"/>
                          </a:lnTo>
                          <a:lnTo>
                            <a:pt x="94" y="383"/>
                          </a:lnTo>
                          <a:lnTo>
                            <a:pt x="38" y="383"/>
                          </a:lnTo>
                          <a:lnTo>
                            <a:pt x="0" y="344"/>
                          </a:lnTo>
                          <a:lnTo>
                            <a:pt x="3" y="281"/>
                          </a:lnTo>
                          <a:lnTo>
                            <a:pt x="41" y="248"/>
                          </a:lnTo>
                          <a:lnTo>
                            <a:pt x="84" y="239"/>
                          </a:lnTo>
                          <a:lnTo>
                            <a:pt x="116" y="23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6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4038" y="3162"/>
                      <a:ext cx="713" cy="762"/>
                    </a:xfrm>
                    <a:custGeom>
                      <a:avLst/>
                      <a:gdLst>
                        <a:gd name="T0" fmla="*/ 0 w 713"/>
                        <a:gd name="T1" fmla="*/ 64 h 762"/>
                        <a:gd name="T2" fmla="*/ 22 w 713"/>
                        <a:gd name="T3" fmla="*/ 16 h 762"/>
                        <a:gd name="T4" fmla="*/ 69 w 713"/>
                        <a:gd name="T5" fmla="*/ 0 h 762"/>
                        <a:gd name="T6" fmla="*/ 134 w 713"/>
                        <a:gd name="T7" fmla="*/ 7 h 762"/>
                        <a:gd name="T8" fmla="*/ 150 w 713"/>
                        <a:gd name="T9" fmla="*/ 52 h 762"/>
                        <a:gd name="T10" fmla="*/ 125 w 713"/>
                        <a:gd name="T11" fmla="*/ 227 h 762"/>
                        <a:gd name="T12" fmla="*/ 122 w 713"/>
                        <a:gd name="T13" fmla="*/ 360 h 762"/>
                        <a:gd name="T14" fmla="*/ 116 w 713"/>
                        <a:gd name="T15" fmla="*/ 435 h 762"/>
                        <a:gd name="T16" fmla="*/ 116 w 713"/>
                        <a:gd name="T17" fmla="*/ 450 h 762"/>
                        <a:gd name="T18" fmla="*/ 131 w 713"/>
                        <a:gd name="T19" fmla="*/ 524 h 762"/>
                        <a:gd name="T20" fmla="*/ 172 w 713"/>
                        <a:gd name="T21" fmla="*/ 536 h 762"/>
                        <a:gd name="T22" fmla="*/ 225 w 713"/>
                        <a:gd name="T23" fmla="*/ 524 h 762"/>
                        <a:gd name="T24" fmla="*/ 303 w 713"/>
                        <a:gd name="T25" fmla="*/ 481 h 762"/>
                        <a:gd name="T26" fmla="*/ 387 w 713"/>
                        <a:gd name="T27" fmla="*/ 460 h 762"/>
                        <a:gd name="T28" fmla="*/ 482 w 713"/>
                        <a:gd name="T29" fmla="*/ 444 h 762"/>
                        <a:gd name="T30" fmla="*/ 585 w 713"/>
                        <a:gd name="T31" fmla="*/ 432 h 762"/>
                        <a:gd name="T32" fmla="*/ 660 w 713"/>
                        <a:gd name="T33" fmla="*/ 432 h 762"/>
                        <a:gd name="T34" fmla="*/ 694 w 713"/>
                        <a:gd name="T35" fmla="*/ 441 h 762"/>
                        <a:gd name="T36" fmla="*/ 713 w 713"/>
                        <a:gd name="T37" fmla="*/ 463 h 762"/>
                        <a:gd name="T38" fmla="*/ 704 w 713"/>
                        <a:gd name="T39" fmla="*/ 496 h 762"/>
                        <a:gd name="T40" fmla="*/ 657 w 713"/>
                        <a:gd name="T41" fmla="*/ 524 h 762"/>
                        <a:gd name="T42" fmla="*/ 613 w 713"/>
                        <a:gd name="T43" fmla="*/ 563 h 762"/>
                        <a:gd name="T44" fmla="*/ 572 w 713"/>
                        <a:gd name="T45" fmla="*/ 618 h 762"/>
                        <a:gd name="T46" fmla="*/ 547 w 713"/>
                        <a:gd name="T47" fmla="*/ 663 h 762"/>
                        <a:gd name="T48" fmla="*/ 526 w 713"/>
                        <a:gd name="T49" fmla="*/ 708 h 762"/>
                        <a:gd name="T50" fmla="*/ 510 w 713"/>
                        <a:gd name="T51" fmla="*/ 762 h 762"/>
                        <a:gd name="T52" fmla="*/ 488 w 713"/>
                        <a:gd name="T53" fmla="*/ 762 h 762"/>
                        <a:gd name="T54" fmla="*/ 469 w 713"/>
                        <a:gd name="T55" fmla="*/ 741 h 762"/>
                        <a:gd name="T56" fmla="*/ 462 w 713"/>
                        <a:gd name="T57" fmla="*/ 681 h 762"/>
                        <a:gd name="T58" fmla="*/ 507 w 713"/>
                        <a:gd name="T59" fmla="*/ 627 h 762"/>
                        <a:gd name="T60" fmla="*/ 566 w 713"/>
                        <a:gd name="T61" fmla="*/ 563 h 762"/>
                        <a:gd name="T62" fmla="*/ 622 w 713"/>
                        <a:gd name="T63" fmla="*/ 515 h 762"/>
                        <a:gd name="T64" fmla="*/ 647 w 713"/>
                        <a:gd name="T65" fmla="*/ 499 h 762"/>
                        <a:gd name="T66" fmla="*/ 657 w 713"/>
                        <a:gd name="T67" fmla="*/ 478 h 762"/>
                        <a:gd name="T68" fmla="*/ 632 w 713"/>
                        <a:gd name="T69" fmla="*/ 463 h 762"/>
                        <a:gd name="T70" fmla="*/ 547 w 713"/>
                        <a:gd name="T71" fmla="*/ 463 h 762"/>
                        <a:gd name="T72" fmla="*/ 440 w 713"/>
                        <a:gd name="T73" fmla="*/ 481 h 762"/>
                        <a:gd name="T74" fmla="*/ 356 w 713"/>
                        <a:gd name="T75" fmla="*/ 509 h 762"/>
                        <a:gd name="T76" fmla="*/ 265 w 713"/>
                        <a:gd name="T77" fmla="*/ 560 h 762"/>
                        <a:gd name="T78" fmla="*/ 187 w 713"/>
                        <a:gd name="T79" fmla="*/ 596 h 762"/>
                        <a:gd name="T80" fmla="*/ 103 w 713"/>
                        <a:gd name="T81" fmla="*/ 599 h 762"/>
                        <a:gd name="T82" fmla="*/ 69 w 713"/>
                        <a:gd name="T83" fmla="*/ 587 h 762"/>
                        <a:gd name="T84" fmla="*/ 50 w 713"/>
                        <a:gd name="T85" fmla="*/ 542 h 762"/>
                        <a:gd name="T86" fmla="*/ 37 w 713"/>
                        <a:gd name="T87" fmla="*/ 478 h 762"/>
                        <a:gd name="T88" fmla="*/ 31 w 713"/>
                        <a:gd name="T89" fmla="*/ 360 h 762"/>
                        <a:gd name="T90" fmla="*/ 19 w 713"/>
                        <a:gd name="T91" fmla="*/ 151 h 762"/>
                        <a:gd name="T92" fmla="*/ 0 w 713"/>
                        <a:gd name="T93" fmla="*/ 64 h 7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13" h="762">
                          <a:moveTo>
                            <a:pt x="0" y="64"/>
                          </a:moveTo>
                          <a:lnTo>
                            <a:pt x="22" y="16"/>
                          </a:lnTo>
                          <a:lnTo>
                            <a:pt x="69" y="0"/>
                          </a:lnTo>
                          <a:lnTo>
                            <a:pt x="134" y="7"/>
                          </a:lnTo>
                          <a:lnTo>
                            <a:pt x="150" y="52"/>
                          </a:lnTo>
                          <a:lnTo>
                            <a:pt x="125" y="227"/>
                          </a:lnTo>
                          <a:lnTo>
                            <a:pt x="122" y="360"/>
                          </a:lnTo>
                          <a:lnTo>
                            <a:pt x="116" y="435"/>
                          </a:lnTo>
                          <a:lnTo>
                            <a:pt x="116" y="450"/>
                          </a:lnTo>
                          <a:lnTo>
                            <a:pt x="131" y="524"/>
                          </a:lnTo>
                          <a:lnTo>
                            <a:pt x="172" y="536"/>
                          </a:lnTo>
                          <a:lnTo>
                            <a:pt x="225" y="524"/>
                          </a:lnTo>
                          <a:lnTo>
                            <a:pt x="303" y="481"/>
                          </a:lnTo>
                          <a:lnTo>
                            <a:pt x="387" y="460"/>
                          </a:lnTo>
                          <a:lnTo>
                            <a:pt x="482" y="444"/>
                          </a:lnTo>
                          <a:lnTo>
                            <a:pt x="585" y="432"/>
                          </a:lnTo>
                          <a:lnTo>
                            <a:pt x="660" y="432"/>
                          </a:lnTo>
                          <a:lnTo>
                            <a:pt x="694" y="441"/>
                          </a:lnTo>
                          <a:lnTo>
                            <a:pt x="713" y="463"/>
                          </a:lnTo>
                          <a:lnTo>
                            <a:pt x="704" y="496"/>
                          </a:lnTo>
                          <a:lnTo>
                            <a:pt x="657" y="524"/>
                          </a:lnTo>
                          <a:lnTo>
                            <a:pt x="613" y="563"/>
                          </a:lnTo>
                          <a:lnTo>
                            <a:pt x="572" y="618"/>
                          </a:lnTo>
                          <a:lnTo>
                            <a:pt x="547" y="663"/>
                          </a:lnTo>
                          <a:lnTo>
                            <a:pt x="526" y="708"/>
                          </a:lnTo>
                          <a:lnTo>
                            <a:pt x="510" y="762"/>
                          </a:lnTo>
                          <a:lnTo>
                            <a:pt x="488" y="762"/>
                          </a:lnTo>
                          <a:lnTo>
                            <a:pt x="469" y="741"/>
                          </a:lnTo>
                          <a:lnTo>
                            <a:pt x="462" y="681"/>
                          </a:lnTo>
                          <a:lnTo>
                            <a:pt x="507" y="627"/>
                          </a:lnTo>
                          <a:lnTo>
                            <a:pt x="566" y="563"/>
                          </a:lnTo>
                          <a:lnTo>
                            <a:pt x="622" y="515"/>
                          </a:lnTo>
                          <a:lnTo>
                            <a:pt x="647" y="499"/>
                          </a:lnTo>
                          <a:lnTo>
                            <a:pt x="657" y="478"/>
                          </a:lnTo>
                          <a:lnTo>
                            <a:pt x="632" y="463"/>
                          </a:lnTo>
                          <a:lnTo>
                            <a:pt x="547" y="463"/>
                          </a:lnTo>
                          <a:lnTo>
                            <a:pt x="440" y="481"/>
                          </a:lnTo>
                          <a:lnTo>
                            <a:pt x="356" y="509"/>
                          </a:lnTo>
                          <a:lnTo>
                            <a:pt x="265" y="560"/>
                          </a:lnTo>
                          <a:lnTo>
                            <a:pt x="187" y="596"/>
                          </a:lnTo>
                          <a:lnTo>
                            <a:pt x="103" y="599"/>
                          </a:lnTo>
                          <a:lnTo>
                            <a:pt x="69" y="587"/>
                          </a:lnTo>
                          <a:lnTo>
                            <a:pt x="50" y="542"/>
                          </a:lnTo>
                          <a:lnTo>
                            <a:pt x="37" y="478"/>
                          </a:lnTo>
                          <a:lnTo>
                            <a:pt x="31" y="360"/>
                          </a:lnTo>
                          <a:lnTo>
                            <a:pt x="19" y="151"/>
                          </a:lnTo>
                          <a:lnTo>
                            <a:pt x="0" y="64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4263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4864" y="3099"/>
                    <a:ext cx="432" cy="877"/>
                    <a:chOff x="4864" y="3099"/>
                    <a:chExt cx="432" cy="877"/>
                  </a:xfrm>
                </p:grpSpPr>
                <p:sp>
                  <p:nvSpPr>
                    <p:cNvPr id="39426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4956" y="3588"/>
                      <a:ext cx="340" cy="109"/>
                    </a:xfrm>
                    <a:custGeom>
                      <a:avLst/>
                      <a:gdLst>
                        <a:gd name="T0" fmla="*/ 340 w 340"/>
                        <a:gd name="T1" fmla="*/ 109 h 109"/>
                        <a:gd name="T2" fmla="*/ 165 w 340"/>
                        <a:gd name="T3" fmla="*/ 30 h 109"/>
                        <a:gd name="T4" fmla="*/ 48 w 340"/>
                        <a:gd name="T5" fmla="*/ 0 h 109"/>
                        <a:gd name="T6" fmla="*/ 10 w 340"/>
                        <a:gd name="T7" fmla="*/ 0 h 109"/>
                        <a:gd name="T8" fmla="*/ 0 w 340"/>
                        <a:gd name="T9" fmla="*/ 27 h 109"/>
                        <a:gd name="T10" fmla="*/ 22 w 340"/>
                        <a:gd name="T11" fmla="*/ 48 h 109"/>
                        <a:gd name="T12" fmla="*/ 70 w 340"/>
                        <a:gd name="T13" fmla="*/ 54 h 109"/>
                        <a:gd name="T14" fmla="*/ 184 w 340"/>
                        <a:gd name="T15" fmla="*/ 75 h 109"/>
                        <a:gd name="T16" fmla="*/ 340 w 340"/>
                        <a:gd name="T17" fmla="*/ 109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40" h="109">
                          <a:moveTo>
                            <a:pt x="340" y="109"/>
                          </a:moveTo>
                          <a:lnTo>
                            <a:pt x="165" y="30"/>
                          </a:lnTo>
                          <a:lnTo>
                            <a:pt x="48" y="0"/>
                          </a:lnTo>
                          <a:lnTo>
                            <a:pt x="10" y="0"/>
                          </a:lnTo>
                          <a:lnTo>
                            <a:pt x="0" y="27"/>
                          </a:lnTo>
                          <a:lnTo>
                            <a:pt x="22" y="48"/>
                          </a:lnTo>
                          <a:lnTo>
                            <a:pt x="70" y="54"/>
                          </a:lnTo>
                          <a:lnTo>
                            <a:pt x="184" y="75"/>
                          </a:lnTo>
                          <a:lnTo>
                            <a:pt x="340" y="10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6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4864" y="3685"/>
                      <a:ext cx="97" cy="291"/>
                    </a:xfrm>
                    <a:custGeom>
                      <a:avLst/>
                      <a:gdLst>
                        <a:gd name="T0" fmla="*/ 97 w 97"/>
                        <a:gd name="T1" fmla="*/ 291 h 291"/>
                        <a:gd name="T2" fmla="*/ 94 w 97"/>
                        <a:gd name="T3" fmla="*/ 148 h 291"/>
                        <a:gd name="T4" fmla="*/ 69 w 97"/>
                        <a:gd name="T5" fmla="*/ 39 h 291"/>
                        <a:gd name="T6" fmla="*/ 41 w 97"/>
                        <a:gd name="T7" fmla="*/ 0 h 291"/>
                        <a:gd name="T8" fmla="*/ 19 w 97"/>
                        <a:gd name="T9" fmla="*/ 0 h 291"/>
                        <a:gd name="T10" fmla="*/ 0 w 97"/>
                        <a:gd name="T11" fmla="*/ 12 h 291"/>
                        <a:gd name="T12" fmla="*/ 0 w 97"/>
                        <a:gd name="T13" fmla="*/ 54 h 291"/>
                        <a:gd name="T14" fmla="*/ 47 w 97"/>
                        <a:gd name="T15" fmla="*/ 184 h 291"/>
                        <a:gd name="T16" fmla="*/ 97 w 97"/>
                        <a:gd name="T17" fmla="*/ 291 h 2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97" h="291">
                          <a:moveTo>
                            <a:pt x="97" y="291"/>
                          </a:moveTo>
                          <a:lnTo>
                            <a:pt x="94" y="148"/>
                          </a:lnTo>
                          <a:lnTo>
                            <a:pt x="69" y="39"/>
                          </a:lnTo>
                          <a:lnTo>
                            <a:pt x="41" y="0"/>
                          </a:lnTo>
                          <a:lnTo>
                            <a:pt x="19" y="0"/>
                          </a:lnTo>
                          <a:lnTo>
                            <a:pt x="0" y="12"/>
                          </a:lnTo>
                          <a:lnTo>
                            <a:pt x="0" y="54"/>
                          </a:lnTo>
                          <a:lnTo>
                            <a:pt x="47" y="184"/>
                          </a:lnTo>
                          <a:lnTo>
                            <a:pt x="97" y="29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266" name="Freeform 26"/>
                    <p:cNvSpPr>
                      <a:spLocks/>
                    </p:cNvSpPr>
                    <p:nvPr/>
                  </p:nvSpPr>
                  <p:spPr bwMode="auto">
                    <a:xfrm>
                      <a:off x="5004" y="3099"/>
                      <a:ext cx="214" cy="111"/>
                    </a:xfrm>
                    <a:custGeom>
                      <a:avLst/>
                      <a:gdLst>
                        <a:gd name="T0" fmla="*/ 0 w 214"/>
                        <a:gd name="T1" fmla="*/ 72 h 111"/>
                        <a:gd name="T2" fmla="*/ 42 w 214"/>
                        <a:gd name="T3" fmla="*/ 30 h 111"/>
                        <a:gd name="T4" fmla="*/ 100 w 214"/>
                        <a:gd name="T5" fmla="*/ 3 h 111"/>
                        <a:gd name="T6" fmla="*/ 166 w 214"/>
                        <a:gd name="T7" fmla="*/ 0 h 111"/>
                        <a:gd name="T8" fmla="*/ 214 w 214"/>
                        <a:gd name="T9" fmla="*/ 9 h 111"/>
                        <a:gd name="T10" fmla="*/ 138 w 214"/>
                        <a:gd name="T11" fmla="*/ 18 h 111"/>
                        <a:gd name="T12" fmla="*/ 109 w 214"/>
                        <a:gd name="T13" fmla="*/ 36 h 111"/>
                        <a:gd name="T14" fmla="*/ 81 w 214"/>
                        <a:gd name="T15" fmla="*/ 63 h 111"/>
                        <a:gd name="T16" fmla="*/ 68 w 214"/>
                        <a:gd name="T17" fmla="*/ 93 h 111"/>
                        <a:gd name="T18" fmla="*/ 42 w 214"/>
                        <a:gd name="T19" fmla="*/ 111 h 111"/>
                        <a:gd name="T20" fmla="*/ 10 w 214"/>
                        <a:gd name="T21" fmla="*/ 108 h 111"/>
                        <a:gd name="T22" fmla="*/ 0 w 214"/>
                        <a:gd name="T23" fmla="*/ 72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14" h="111">
                          <a:moveTo>
                            <a:pt x="0" y="72"/>
                          </a:moveTo>
                          <a:lnTo>
                            <a:pt x="42" y="30"/>
                          </a:lnTo>
                          <a:lnTo>
                            <a:pt x="100" y="3"/>
                          </a:lnTo>
                          <a:lnTo>
                            <a:pt x="166" y="0"/>
                          </a:lnTo>
                          <a:lnTo>
                            <a:pt x="214" y="9"/>
                          </a:lnTo>
                          <a:lnTo>
                            <a:pt x="138" y="18"/>
                          </a:lnTo>
                          <a:lnTo>
                            <a:pt x="109" y="36"/>
                          </a:lnTo>
                          <a:lnTo>
                            <a:pt x="81" y="63"/>
                          </a:lnTo>
                          <a:lnTo>
                            <a:pt x="68" y="93"/>
                          </a:lnTo>
                          <a:lnTo>
                            <a:pt x="42" y="111"/>
                          </a:lnTo>
                          <a:lnTo>
                            <a:pt x="10" y="108"/>
                          </a:lnTo>
                          <a:lnTo>
                            <a:pt x="0" y="72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394267" name="Text Box 27"/>
              <p:cNvSpPr txBox="1">
                <a:spLocks noChangeArrowheads="1"/>
              </p:cNvSpPr>
              <p:nvPr/>
            </p:nvSpPr>
            <p:spPr bwMode="auto">
              <a:xfrm>
                <a:off x="3086" y="3840"/>
                <a:ext cx="2544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Is sorted wrt first </a:t>
                </a:r>
                <a:r>
                  <a:rPr lang="en-US" altLang="x-none"/>
                  <a:t>i</a:t>
                </a:r>
                <a:r>
                  <a:rPr lang="en-US" altLang="x-none" i="0"/>
                  <a:t> digits.</a:t>
                </a:r>
              </a:p>
            </p:txBody>
          </p:sp>
        </p:grpSp>
        <p:sp>
          <p:nvSpPr>
            <p:cNvPr id="394268" name="AutoShape 28"/>
            <p:cNvSpPr>
              <a:spLocks/>
            </p:cNvSpPr>
            <p:nvPr/>
          </p:nvSpPr>
          <p:spPr bwMode="auto">
            <a:xfrm rot="-5400000">
              <a:off x="5328" y="3696"/>
              <a:ext cx="144" cy="240"/>
            </a:xfrm>
            <a:prstGeom prst="leftBrace">
              <a:avLst>
                <a:gd name="adj1" fmla="val 13889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8" name="Text Box 4"/>
          <p:cNvSpPr txBox="1">
            <a:spLocks noChangeArrowheads="1"/>
          </p:cNvSpPr>
          <p:nvPr/>
        </p:nvSpPr>
        <p:spPr bwMode="auto">
          <a:xfrm>
            <a:off x="1590675" y="4937125"/>
            <a:ext cx="237807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</a:t>
            </a:r>
            <a:r>
              <a:rPr lang="en-US" altLang="x-none"/>
              <a:t>i</a:t>
            </a:r>
            <a:r>
              <a:rPr lang="en-US" altLang="x-none" i="0"/>
              <a:t>+1st </a:t>
            </a:r>
            <a:br>
              <a:rPr lang="en-US" altLang="x-none" i="0"/>
            </a:br>
            <a:r>
              <a:rPr lang="en-US" altLang="x-none" i="0"/>
              <a:t>digit.</a:t>
            </a:r>
          </a:p>
        </p:txBody>
      </p:sp>
      <p:sp>
        <p:nvSpPr>
          <p:cNvPr id="395275" name="Text Box 11"/>
          <p:cNvSpPr txBox="1">
            <a:spLocks noChangeArrowheads="1"/>
          </p:cNvSpPr>
          <p:nvPr/>
        </p:nvSpPr>
        <p:spPr bwMode="auto">
          <a:xfrm>
            <a:off x="457200" y="1371600"/>
            <a:ext cx="94615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2 24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1 25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1 43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2 43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3 44</a:t>
            </a:r>
            <a:endParaRPr lang="en-US" altLang="x-none" i="0"/>
          </a:p>
        </p:txBody>
      </p:sp>
      <p:grpSp>
        <p:nvGrpSpPr>
          <p:cNvPr id="395304" name="Group 40"/>
          <p:cNvGrpSpPr>
            <a:grpSpLocks/>
          </p:cNvGrpSpPr>
          <p:nvPr/>
        </p:nvGrpSpPr>
        <p:grpSpPr bwMode="auto">
          <a:xfrm>
            <a:off x="1625600" y="1371600"/>
            <a:ext cx="2184400" cy="1920875"/>
            <a:chOff x="1024" y="864"/>
            <a:chExt cx="1376" cy="1210"/>
          </a:xfrm>
        </p:grpSpPr>
        <p:grpSp>
          <p:nvGrpSpPr>
            <p:cNvPr id="395277" name="Group 13"/>
            <p:cNvGrpSpPr>
              <a:grpSpLocks/>
            </p:cNvGrpSpPr>
            <p:nvPr/>
          </p:nvGrpSpPr>
          <p:grpSpPr bwMode="auto">
            <a:xfrm>
              <a:off x="1224" y="864"/>
              <a:ext cx="744" cy="672"/>
              <a:chOff x="1224" y="2539"/>
              <a:chExt cx="2280" cy="1785"/>
            </a:xfrm>
          </p:grpSpPr>
          <p:sp>
            <p:nvSpPr>
              <p:cNvPr id="395278" name="Freeform 14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5279" name="Group 15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395280" name="Group 16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395281" name="Freeform 17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2" name="Freeform 18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3" name="Freeform 19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4" name="Freeform 20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5" name="Freeform 21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6" name="Freeform 22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5287" name="Group 23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395288" name="Freeform 24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89" name="Freeform 25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290" name="Freeform 26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95291" name="Text Box 27"/>
            <p:cNvSpPr txBox="1">
              <a:spLocks noChangeArrowheads="1"/>
            </p:cNvSpPr>
            <p:nvPr/>
          </p:nvSpPr>
          <p:spPr bwMode="auto">
            <a:xfrm>
              <a:off x="1024" y="1440"/>
              <a:ext cx="1376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Is sorted wrt </a:t>
              </a:r>
              <a:br>
                <a:rPr lang="en-US" altLang="x-none" i="0"/>
              </a:br>
              <a:r>
                <a:rPr lang="en-US" altLang="x-none" i="0"/>
                <a:t>first </a:t>
              </a:r>
              <a:r>
                <a:rPr lang="en-US" altLang="x-none"/>
                <a:t>i</a:t>
              </a:r>
              <a:r>
                <a:rPr lang="en-US" altLang="x-none" i="0"/>
                <a:t> digits.</a:t>
              </a:r>
            </a:p>
          </p:txBody>
        </p:sp>
      </p:grpSp>
      <p:sp>
        <p:nvSpPr>
          <p:cNvPr id="395303" name="Text Box 39"/>
          <p:cNvSpPr txBox="1">
            <a:spLocks noChangeArrowheads="1"/>
          </p:cNvSpPr>
          <p:nvPr/>
        </p:nvSpPr>
        <p:spPr bwMode="auto">
          <a:xfrm>
            <a:off x="4495800" y="1371600"/>
            <a:ext cx="946150" cy="512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1 25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1 43</a:t>
            </a:r>
            <a:r>
              <a:rPr lang="en-US" altLang="x-none" i="0"/>
              <a:t> </a:t>
            </a:r>
          </a:p>
          <a:p>
            <a:r>
              <a:rPr lang="en-US" altLang="x-none" i="0">
                <a:solidFill>
                  <a:schemeClr val="accent2"/>
                </a:solidFill>
              </a:rPr>
              <a:t>2 24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2 25 </a:t>
            </a:r>
            <a:r>
              <a:rPr lang="en-US" altLang="x-none" i="0"/>
              <a:t/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2 43</a:t>
            </a:r>
            <a:endParaRPr lang="en-US" altLang="x-none" i="0"/>
          </a:p>
          <a:p>
            <a:r>
              <a:rPr lang="en-US" altLang="x-none" i="0">
                <a:solidFill>
                  <a:schemeClr val="accent2"/>
                </a:solidFill>
              </a:rPr>
              <a:t>3 25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3 44</a:t>
            </a:r>
          </a:p>
        </p:txBody>
      </p:sp>
      <p:sp>
        <p:nvSpPr>
          <p:cNvPr id="395320" name="Text Box 56"/>
          <p:cNvSpPr txBox="1">
            <a:spLocks noChangeArrowheads="1"/>
          </p:cNvSpPr>
          <p:nvPr/>
        </p:nvSpPr>
        <p:spPr bwMode="auto">
          <a:xfrm>
            <a:off x="6119813" y="2286000"/>
            <a:ext cx="244316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Is sorted wrt </a:t>
            </a:r>
            <a:br>
              <a:rPr lang="en-US" altLang="x-none" i="0"/>
            </a:br>
            <a:r>
              <a:rPr lang="en-US" altLang="x-none" i="0"/>
              <a:t>first </a:t>
            </a:r>
            <a:r>
              <a:rPr lang="en-US" altLang="x-none"/>
              <a:t>i</a:t>
            </a:r>
            <a:r>
              <a:rPr lang="en-US" altLang="x-none" i="0"/>
              <a:t>+1 digits.</a:t>
            </a:r>
          </a:p>
        </p:txBody>
      </p:sp>
      <p:sp>
        <p:nvSpPr>
          <p:cNvPr id="395321" name="AutoShape 57"/>
          <p:cNvSpPr>
            <a:spLocks/>
          </p:cNvSpPr>
          <p:nvPr/>
        </p:nvSpPr>
        <p:spPr bwMode="auto">
          <a:xfrm rot="-5400000">
            <a:off x="925513" y="5791200"/>
            <a:ext cx="228600" cy="381000"/>
          </a:xfrm>
          <a:prstGeom prst="leftBrace">
            <a:avLst>
              <a:gd name="adj1" fmla="val 13889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95322" name="Text Box 58"/>
          <p:cNvSpPr txBox="1">
            <a:spLocks noChangeArrowheads="1"/>
          </p:cNvSpPr>
          <p:nvPr/>
        </p:nvSpPr>
        <p:spPr bwMode="auto">
          <a:xfrm>
            <a:off x="381000" y="5835650"/>
            <a:ext cx="457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1600" i="0">
                <a:solidFill>
                  <a:schemeClr val="hlink"/>
                </a:solidFill>
              </a:rPr>
              <a:t>i+1</a:t>
            </a:r>
          </a:p>
        </p:txBody>
      </p:sp>
      <p:grpSp>
        <p:nvGrpSpPr>
          <p:cNvPr id="395343" name="Group 79"/>
          <p:cNvGrpSpPr>
            <a:grpSpLocks/>
          </p:cNvGrpSpPr>
          <p:nvPr/>
        </p:nvGrpSpPr>
        <p:grpSpPr bwMode="auto">
          <a:xfrm>
            <a:off x="4419600" y="1371600"/>
            <a:ext cx="990600" cy="5257800"/>
            <a:chOff x="2784" y="864"/>
            <a:chExt cx="624" cy="3312"/>
          </a:xfrm>
        </p:grpSpPr>
        <p:sp>
          <p:nvSpPr>
            <p:cNvPr id="395340" name="Line 76"/>
            <p:cNvSpPr>
              <a:spLocks noChangeShapeType="1"/>
            </p:cNvSpPr>
            <p:nvPr/>
          </p:nvSpPr>
          <p:spPr bwMode="auto">
            <a:xfrm>
              <a:off x="3038" y="864"/>
              <a:ext cx="0" cy="331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41" name="Line 77"/>
            <p:cNvSpPr>
              <a:spLocks noChangeShapeType="1"/>
            </p:cNvSpPr>
            <p:nvPr/>
          </p:nvSpPr>
          <p:spPr bwMode="auto">
            <a:xfrm>
              <a:off x="2784" y="1824"/>
              <a:ext cx="624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42" name="Line 78"/>
            <p:cNvSpPr>
              <a:spLocks noChangeShapeType="1"/>
            </p:cNvSpPr>
            <p:nvPr/>
          </p:nvSpPr>
          <p:spPr bwMode="auto">
            <a:xfrm>
              <a:off x="2784" y="2832"/>
              <a:ext cx="624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5349" name="Group 85"/>
          <p:cNvGrpSpPr>
            <a:grpSpLocks/>
          </p:cNvGrpSpPr>
          <p:nvPr/>
        </p:nvGrpSpPr>
        <p:grpSpPr bwMode="auto">
          <a:xfrm>
            <a:off x="4114800" y="2590800"/>
            <a:ext cx="4951413" cy="3259138"/>
            <a:chOff x="2592" y="1632"/>
            <a:chExt cx="3119" cy="2053"/>
          </a:xfrm>
        </p:grpSpPr>
        <p:sp>
          <p:nvSpPr>
            <p:cNvPr id="395346" name="Freeform 82"/>
            <p:cNvSpPr>
              <a:spLocks/>
            </p:cNvSpPr>
            <p:nvPr/>
          </p:nvSpPr>
          <p:spPr bwMode="auto">
            <a:xfrm>
              <a:off x="2592" y="1632"/>
              <a:ext cx="246" cy="768"/>
            </a:xfrm>
            <a:custGeom>
              <a:avLst/>
              <a:gdLst>
                <a:gd name="T0" fmla="*/ 246 w 246"/>
                <a:gd name="T1" fmla="*/ 0 h 816"/>
                <a:gd name="T2" fmla="*/ 35 w 246"/>
                <a:gd name="T3" fmla="*/ 155 h 816"/>
                <a:gd name="T4" fmla="*/ 35 w 246"/>
                <a:gd name="T5" fmla="*/ 706 h 816"/>
                <a:gd name="T6" fmla="*/ 246 w 246"/>
                <a:gd name="T7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816">
                  <a:moveTo>
                    <a:pt x="246" y="0"/>
                  </a:moveTo>
                  <a:cubicBezTo>
                    <a:pt x="211" y="26"/>
                    <a:pt x="70" y="37"/>
                    <a:pt x="35" y="155"/>
                  </a:cubicBezTo>
                  <a:cubicBezTo>
                    <a:pt x="0" y="273"/>
                    <a:pt x="0" y="596"/>
                    <a:pt x="35" y="706"/>
                  </a:cubicBezTo>
                  <a:cubicBezTo>
                    <a:pt x="70" y="816"/>
                    <a:pt x="202" y="793"/>
                    <a:pt x="246" y="816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48" name="Text Box 84"/>
            <p:cNvSpPr txBox="1">
              <a:spLocks noChangeArrowheads="1"/>
            </p:cNvSpPr>
            <p:nvPr/>
          </p:nvSpPr>
          <p:spPr bwMode="auto">
            <a:xfrm>
              <a:off x="3600" y="2475"/>
              <a:ext cx="2111" cy="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These are in the </a:t>
              </a:r>
              <a:br>
                <a:rPr lang="en-US" altLang="x-none" i="0"/>
              </a:br>
              <a:r>
                <a:rPr lang="en-US" altLang="x-none" i="0"/>
                <a:t>correct order </a:t>
              </a:r>
              <a:br>
                <a:rPr lang="en-US" altLang="x-none" i="0"/>
              </a:br>
              <a:r>
                <a:rPr lang="en-US" altLang="x-none" i="0"/>
                <a:t>because sorted</a:t>
              </a:r>
              <a:br>
                <a:rPr lang="en-US" altLang="x-none" i="0"/>
              </a:br>
              <a:r>
                <a:rPr lang="en-US" altLang="x-none" i="0"/>
                <a:t>wrt high order digit. </a:t>
              </a:r>
            </a:p>
          </p:txBody>
        </p:sp>
      </p:grpSp>
      <p:grpSp>
        <p:nvGrpSpPr>
          <p:cNvPr id="395353" name="Group 89"/>
          <p:cNvGrpSpPr>
            <a:grpSpLocks/>
          </p:cNvGrpSpPr>
          <p:nvPr/>
        </p:nvGrpSpPr>
        <p:grpSpPr bwMode="auto">
          <a:xfrm>
            <a:off x="533400" y="1371600"/>
            <a:ext cx="4267200" cy="5105400"/>
            <a:chOff x="336" y="864"/>
            <a:chExt cx="2688" cy="3216"/>
          </a:xfrm>
        </p:grpSpPr>
        <p:sp>
          <p:nvSpPr>
            <p:cNvPr id="395354" name="Rectangle 90"/>
            <p:cNvSpPr>
              <a:spLocks noChangeArrowheads="1"/>
            </p:cNvSpPr>
            <p:nvPr/>
          </p:nvSpPr>
          <p:spPr bwMode="auto">
            <a:xfrm>
              <a:off x="336" y="864"/>
              <a:ext cx="144" cy="2928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55" name="Rectangle 91"/>
            <p:cNvSpPr>
              <a:spLocks noChangeArrowheads="1"/>
            </p:cNvSpPr>
            <p:nvPr/>
          </p:nvSpPr>
          <p:spPr bwMode="auto">
            <a:xfrm>
              <a:off x="2872" y="864"/>
              <a:ext cx="152" cy="3216"/>
            </a:xfrm>
            <a:prstGeom prst="rect">
              <a:avLst/>
            </a:prstGeom>
            <a:noFill/>
            <a:ln w="1905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5357" name="Group 93"/>
          <p:cNvGrpSpPr>
            <a:grpSpLocks/>
          </p:cNvGrpSpPr>
          <p:nvPr/>
        </p:nvGrpSpPr>
        <p:grpSpPr bwMode="auto">
          <a:xfrm>
            <a:off x="2133600" y="3943350"/>
            <a:ext cx="914400" cy="1009650"/>
            <a:chOff x="3469" y="2146"/>
            <a:chExt cx="249" cy="285"/>
          </a:xfrm>
        </p:grpSpPr>
        <p:sp>
          <p:nvSpPr>
            <p:cNvPr id="395358" name="Freeform 94"/>
            <p:cNvSpPr>
              <a:spLocks/>
            </p:cNvSpPr>
            <p:nvPr/>
          </p:nvSpPr>
          <p:spPr bwMode="auto">
            <a:xfrm>
              <a:off x="3590" y="2187"/>
              <a:ext cx="67" cy="63"/>
            </a:xfrm>
            <a:custGeom>
              <a:avLst/>
              <a:gdLst>
                <a:gd name="T0" fmla="*/ 390 w 603"/>
                <a:gd name="T1" fmla="*/ 270 h 570"/>
                <a:gd name="T2" fmla="*/ 374 w 603"/>
                <a:gd name="T3" fmla="*/ 166 h 570"/>
                <a:gd name="T4" fmla="*/ 343 w 603"/>
                <a:gd name="T5" fmla="*/ 72 h 570"/>
                <a:gd name="T6" fmla="*/ 286 w 603"/>
                <a:gd name="T7" fmla="*/ 22 h 570"/>
                <a:gd name="T8" fmla="*/ 186 w 603"/>
                <a:gd name="T9" fmla="*/ 0 h 570"/>
                <a:gd name="T10" fmla="*/ 100 w 603"/>
                <a:gd name="T11" fmla="*/ 22 h 570"/>
                <a:gd name="T12" fmla="*/ 19 w 603"/>
                <a:gd name="T13" fmla="*/ 115 h 570"/>
                <a:gd name="T14" fmla="*/ 0 w 603"/>
                <a:gd name="T15" fmla="*/ 227 h 570"/>
                <a:gd name="T16" fmla="*/ 19 w 603"/>
                <a:gd name="T17" fmla="*/ 346 h 570"/>
                <a:gd name="T18" fmla="*/ 50 w 603"/>
                <a:gd name="T19" fmla="*/ 419 h 570"/>
                <a:gd name="T20" fmla="*/ 89 w 603"/>
                <a:gd name="T21" fmla="*/ 494 h 570"/>
                <a:gd name="T22" fmla="*/ 131 w 603"/>
                <a:gd name="T23" fmla="*/ 545 h 570"/>
                <a:gd name="T24" fmla="*/ 178 w 603"/>
                <a:gd name="T25" fmla="*/ 570 h 570"/>
                <a:gd name="T26" fmla="*/ 243 w 603"/>
                <a:gd name="T27" fmla="*/ 548 h 570"/>
                <a:gd name="T28" fmla="*/ 309 w 603"/>
                <a:gd name="T29" fmla="*/ 497 h 570"/>
                <a:gd name="T30" fmla="*/ 351 w 603"/>
                <a:gd name="T31" fmla="*/ 426 h 570"/>
                <a:gd name="T32" fmla="*/ 390 w 603"/>
                <a:gd name="T33" fmla="*/ 365 h 570"/>
                <a:gd name="T34" fmla="*/ 402 w 603"/>
                <a:gd name="T35" fmla="*/ 328 h 570"/>
                <a:gd name="T36" fmla="*/ 567 w 603"/>
                <a:gd name="T37" fmla="*/ 275 h 570"/>
                <a:gd name="T38" fmla="*/ 603 w 603"/>
                <a:gd name="T39" fmla="*/ 253 h 570"/>
                <a:gd name="T40" fmla="*/ 583 w 603"/>
                <a:gd name="T41" fmla="*/ 220 h 570"/>
                <a:gd name="T42" fmla="*/ 390 w 603"/>
                <a:gd name="T43" fmla="*/ 2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3" h="570">
                  <a:moveTo>
                    <a:pt x="390" y="270"/>
                  </a:moveTo>
                  <a:lnTo>
                    <a:pt x="374" y="166"/>
                  </a:lnTo>
                  <a:lnTo>
                    <a:pt x="343" y="72"/>
                  </a:lnTo>
                  <a:lnTo>
                    <a:pt x="286" y="22"/>
                  </a:lnTo>
                  <a:lnTo>
                    <a:pt x="186" y="0"/>
                  </a:lnTo>
                  <a:lnTo>
                    <a:pt x="100" y="22"/>
                  </a:lnTo>
                  <a:lnTo>
                    <a:pt x="19" y="115"/>
                  </a:lnTo>
                  <a:lnTo>
                    <a:pt x="0" y="227"/>
                  </a:lnTo>
                  <a:lnTo>
                    <a:pt x="19" y="346"/>
                  </a:lnTo>
                  <a:lnTo>
                    <a:pt x="50" y="419"/>
                  </a:lnTo>
                  <a:lnTo>
                    <a:pt x="89" y="494"/>
                  </a:lnTo>
                  <a:lnTo>
                    <a:pt x="131" y="545"/>
                  </a:lnTo>
                  <a:lnTo>
                    <a:pt x="178" y="570"/>
                  </a:lnTo>
                  <a:lnTo>
                    <a:pt x="243" y="548"/>
                  </a:lnTo>
                  <a:lnTo>
                    <a:pt x="309" y="497"/>
                  </a:lnTo>
                  <a:lnTo>
                    <a:pt x="351" y="426"/>
                  </a:lnTo>
                  <a:lnTo>
                    <a:pt x="390" y="365"/>
                  </a:lnTo>
                  <a:lnTo>
                    <a:pt x="402" y="328"/>
                  </a:lnTo>
                  <a:lnTo>
                    <a:pt x="567" y="275"/>
                  </a:lnTo>
                  <a:lnTo>
                    <a:pt x="603" y="253"/>
                  </a:lnTo>
                  <a:lnTo>
                    <a:pt x="583" y="220"/>
                  </a:lnTo>
                  <a:lnTo>
                    <a:pt x="390" y="27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9" name="Freeform 95"/>
            <p:cNvSpPr>
              <a:spLocks/>
            </p:cNvSpPr>
            <p:nvPr/>
          </p:nvSpPr>
          <p:spPr bwMode="auto">
            <a:xfrm>
              <a:off x="3557" y="2255"/>
              <a:ext cx="69" cy="113"/>
            </a:xfrm>
            <a:custGeom>
              <a:avLst/>
              <a:gdLst>
                <a:gd name="T0" fmla="*/ 209 w 622"/>
                <a:gd name="T1" fmla="*/ 152 h 1018"/>
                <a:gd name="T2" fmla="*/ 285 w 622"/>
                <a:gd name="T3" fmla="*/ 76 h 1018"/>
                <a:gd name="T4" fmla="*/ 413 w 622"/>
                <a:gd name="T5" fmla="*/ 4 h 1018"/>
                <a:gd name="T6" fmla="*/ 471 w 622"/>
                <a:gd name="T7" fmla="*/ 0 h 1018"/>
                <a:gd name="T8" fmla="*/ 575 w 622"/>
                <a:gd name="T9" fmla="*/ 33 h 1018"/>
                <a:gd name="T10" fmla="*/ 622 w 622"/>
                <a:gd name="T11" fmla="*/ 80 h 1018"/>
                <a:gd name="T12" fmla="*/ 622 w 622"/>
                <a:gd name="T13" fmla="*/ 152 h 1018"/>
                <a:gd name="T14" fmla="*/ 544 w 622"/>
                <a:gd name="T15" fmla="*/ 285 h 1018"/>
                <a:gd name="T16" fmla="*/ 460 w 622"/>
                <a:gd name="T17" fmla="*/ 390 h 1018"/>
                <a:gd name="T18" fmla="*/ 424 w 622"/>
                <a:gd name="T19" fmla="*/ 477 h 1018"/>
                <a:gd name="T20" fmla="*/ 401 w 622"/>
                <a:gd name="T21" fmla="*/ 578 h 1018"/>
                <a:gd name="T22" fmla="*/ 424 w 622"/>
                <a:gd name="T23" fmla="*/ 675 h 1018"/>
                <a:gd name="T24" fmla="*/ 447 w 622"/>
                <a:gd name="T25" fmla="*/ 769 h 1018"/>
                <a:gd name="T26" fmla="*/ 447 w 622"/>
                <a:gd name="T27" fmla="*/ 877 h 1018"/>
                <a:gd name="T28" fmla="*/ 413 w 622"/>
                <a:gd name="T29" fmla="*/ 942 h 1018"/>
                <a:gd name="T30" fmla="*/ 335 w 622"/>
                <a:gd name="T31" fmla="*/ 979 h 1018"/>
                <a:gd name="T32" fmla="*/ 243 w 622"/>
                <a:gd name="T33" fmla="*/ 1018 h 1018"/>
                <a:gd name="T34" fmla="*/ 158 w 622"/>
                <a:gd name="T35" fmla="*/ 1018 h 1018"/>
                <a:gd name="T36" fmla="*/ 100 w 622"/>
                <a:gd name="T37" fmla="*/ 989 h 1018"/>
                <a:gd name="T38" fmla="*/ 24 w 622"/>
                <a:gd name="T39" fmla="*/ 870 h 1018"/>
                <a:gd name="T40" fmla="*/ 0 w 622"/>
                <a:gd name="T41" fmla="*/ 748 h 1018"/>
                <a:gd name="T42" fmla="*/ 8 w 622"/>
                <a:gd name="T43" fmla="*/ 589 h 1018"/>
                <a:gd name="T44" fmla="*/ 66 w 622"/>
                <a:gd name="T45" fmla="*/ 390 h 1018"/>
                <a:gd name="T46" fmla="*/ 123 w 622"/>
                <a:gd name="T47" fmla="*/ 261 h 1018"/>
                <a:gd name="T48" fmla="*/ 209 w 622"/>
                <a:gd name="T49" fmla="*/ 152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2" h="1018">
                  <a:moveTo>
                    <a:pt x="209" y="152"/>
                  </a:moveTo>
                  <a:lnTo>
                    <a:pt x="285" y="76"/>
                  </a:lnTo>
                  <a:lnTo>
                    <a:pt x="413" y="4"/>
                  </a:lnTo>
                  <a:lnTo>
                    <a:pt x="471" y="0"/>
                  </a:lnTo>
                  <a:lnTo>
                    <a:pt x="575" y="33"/>
                  </a:lnTo>
                  <a:lnTo>
                    <a:pt x="622" y="80"/>
                  </a:lnTo>
                  <a:lnTo>
                    <a:pt x="622" y="152"/>
                  </a:lnTo>
                  <a:lnTo>
                    <a:pt x="544" y="285"/>
                  </a:lnTo>
                  <a:lnTo>
                    <a:pt x="460" y="390"/>
                  </a:lnTo>
                  <a:lnTo>
                    <a:pt x="424" y="477"/>
                  </a:lnTo>
                  <a:lnTo>
                    <a:pt x="401" y="578"/>
                  </a:lnTo>
                  <a:lnTo>
                    <a:pt x="424" y="675"/>
                  </a:lnTo>
                  <a:lnTo>
                    <a:pt x="447" y="769"/>
                  </a:lnTo>
                  <a:lnTo>
                    <a:pt x="447" y="877"/>
                  </a:lnTo>
                  <a:lnTo>
                    <a:pt x="413" y="942"/>
                  </a:lnTo>
                  <a:lnTo>
                    <a:pt x="335" y="979"/>
                  </a:lnTo>
                  <a:lnTo>
                    <a:pt x="243" y="1018"/>
                  </a:lnTo>
                  <a:lnTo>
                    <a:pt x="158" y="1018"/>
                  </a:lnTo>
                  <a:lnTo>
                    <a:pt x="100" y="989"/>
                  </a:lnTo>
                  <a:lnTo>
                    <a:pt x="24" y="870"/>
                  </a:lnTo>
                  <a:lnTo>
                    <a:pt x="0" y="748"/>
                  </a:lnTo>
                  <a:lnTo>
                    <a:pt x="8" y="589"/>
                  </a:lnTo>
                  <a:lnTo>
                    <a:pt x="66" y="390"/>
                  </a:lnTo>
                  <a:lnTo>
                    <a:pt x="123" y="261"/>
                  </a:lnTo>
                  <a:lnTo>
                    <a:pt x="209" y="15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0" name="Freeform 96"/>
            <p:cNvSpPr>
              <a:spLocks/>
            </p:cNvSpPr>
            <p:nvPr/>
          </p:nvSpPr>
          <p:spPr bwMode="auto">
            <a:xfrm>
              <a:off x="3562" y="2347"/>
              <a:ext cx="87" cy="84"/>
            </a:xfrm>
            <a:custGeom>
              <a:avLst/>
              <a:gdLst>
                <a:gd name="T0" fmla="*/ 0 w 784"/>
                <a:gd name="T1" fmla="*/ 72 h 758"/>
                <a:gd name="T2" fmla="*/ 65 w 784"/>
                <a:gd name="T3" fmla="*/ 0 h 758"/>
                <a:gd name="T4" fmla="*/ 163 w 784"/>
                <a:gd name="T5" fmla="*/ 0 h 758"/>
                <a:gd name="T6" fmla="*/ 344 w 784"/>
                <a:gd name="T7" fmla="*/ 18 h 758"/>
                <a:gd name="T8" fmla="*/ 557 w 784"/>
                <a:gd name="T9" fmla="*/ 28 h 758"/>
                <a:gd name="T10" fmla="*/ 638 w 784"/>
                <a:gd name="T11" fmla="*/ 62 h 758"/>
                <a:gd name="T12" fmla="*/ 672 w 784"/>
                <a:gd name="T13" fmla="*/ 104 h 758"/>
                <a:gd name="T14" fmla="*/ 680 w 784"/>
                <a:gd name="T15" fmla="*/ 169 h 758"/>
                <a:gd name="T16" fmla="*/ 656 w 784"/>
                <a:gd name="T17" fmla="*/ 238 h 758"/>
                <a:gd name="T18" fmla="*/ 591 w 784"/>
                <a:gd name="T19" fmla="*/ 342 h 758"/>
                <a:gd name="T20" fmla="*/ 506 w 784"/>
                <a:gd name="T21" fmla="*/ 429 h 758"/>
                <a:gd name="T22" fmla="*/ 440 w 784"/>
                <a:gd name="T23" fmla="*/ 508 h 758"/>
                <a:gd name="T24" fmla="*/ 414 w 784"/>
                <a:gd name="T25" fmla="*/ 569 h 758"/>
                <a:gd name="T26" fmla="*/ 394 w 784"/>
                <a:gd name="T27" fmla="*/ 613 h 758"/>
                <a:gd name="T28" fmla="*/ 401 w 784"/>
                <a:gd name="T29" fmla="*/ 646 h 758"/>
                <a:gd name="T30" fmla="*/ 406 w 784"/>
                <a:gd name="T31" fmla="*/ 667 h 758"/>
                <a:gd name="T32" fmla="*/ 483 w 784"/>
                <a:gd name="T33" fmla="*/ 667 h 758"/>
                <a:gd name="T34" fmla="*/ 603 w 784"/>
                <a:gd name="T35" fmla="*/ 649 h 758"/>
                <a:gd name="T36" fmla="*/ 680 w 784"/>
                <a:gd name="T37" fmla="*/ 649 h 758"/>
                <a:gd name="T38" fmla="*/ 761 w 784"/>
                <a:gd name="T39" fmla="*/ 678 h 758"/>
                <a:gd name="T40" fmla="*/ 784 w 784"/>
                <a:gd name="T41" fmla="*/ 714 h 758"/>
                <a:gd name="T42" fmla="*/ 761 w 784"/>
                <a:gd name="T43" fmla="*/ 747 h 758"/>
                <a:gd name="T44" fmla="*/ 726 w 784"/>
                <a:gd name="T45" fmla="*/ 758 h 758"/>
                <a:gd name="T46" fmla="*/ 672 w 784"/>
                <a:gd name="T47" fmla="*/ 743 h 758"/>
                <a:gd name="T48" fmla="*/ 599 w 784"/>
                <a:gd name="T49" fmla="*/ 703 h 758"/>
                <a:gd name="T50" fmla="*/ 521 w 784"/>
                <a:gd name="T51" fmla="*/ 710 h 758"/>
                <a:gd name="T52" fmla="*/ 394 w 784"/>
                <a:gd name="T53" fmla="*/ 732 h 758"/>
                <a:gd name="T54" fmla="*/ 356 w 784"/>
                <a:gd name="T55" fmla="*/ 725 h 758"/>
                <a:gd name="T56" fmla="*/ 336 w 784"/>
                <a:gd name="T57" fmla="*/ 700 h 758"/>
                <a:gd name="T58" fmla="*/ 336 w 784"/>
                <a:gd name="T59" fmla="*/ 639 h 758"/>
                <a:gd name="T60" fmla="*/ 336 w 784"/>
                <a:gd name="T61" fmla="*/ 552 h 758"/>
                <a:gd name="T62" fmla="*/ 390 w 784"/>
                <a:gd name="T63" fmla="*/ 486 h 758"/>
                <a:gd name="T64" fmla="*/ 471 w 784"/>
                <a:gd name="T65" fmla="*/ 389 h 758"/>
                <a:gd name="T66" fmla="*/ 541 w 784"/>
                <a:gd name="T67" fmla="*/ 303 h 758"/>
                <a:gd name="T68" fmla="*/ 588 w 784"/>
                <a:gd name="T69" fmla="*/ 238 h 758"/>
                <a:gd name="T70" fmla="*/ 611 w 784"/>
                <a:gd name="T71" fmla="*/ 181 h 758"/>
                <a:gd name="T72" fmla="*/ 599 w 784"/>
                <a:gd name="T73" fmla="*/ 148 h 758"/>
                <a:gd name="T74" fmla="*/ 568 w 784"/>
                <a:gd name="T75" fmla="*/ 108 h 758"/>
                <a:gd name="T76" fmla="*/ 521 w 784"/>
                <a:gd name="T77" fmla="*/ 97 h 758"/>
                <a:gd name="T78" fmla="*/ 471 w 784"/>
                <a:gd name="T79" fmla="*/ 97 h 758"/>
                <a:gd name="T80" fmla="*/ 359 w 784"/>
                <a:gd name="T81" fmla="*/ 97 h 758"/>
                <a:gd name="T82" fmla="*/ 193 w 784"/>
                <a:gd name="T83" fmla="*/ 126 h 758"/>
                <a:gd name="T84" fmla="*/ 70 w 784"/>
                <a:gd name="T85" fmla="*/ 137 h 758"/>
                <a:gd name="T86" fmla="*/ 20 w 784"/>
                <a:gd name="T87" fmla="*/ 126 h 758"/>
                <a:gd name="T88" fmla="*/ 0 w 784"/>
                <a:gd name="T89" fmla="*/ 108 h 758"/>
                <a:gd name="T90" fmla="*/ 0 w 784"/>
                <a:gd name="T91" fmla="*/ 72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4" h="758">
                  <a:moveTo>
                    <a:pt x="0" y="72"/>
                  </a:moveTo>
                  <a:lnTo>
                    <a:pt x="65" y="0"/>
                  </a:lnTo>
                  <a:lnTo>
                    <a:pt x="163" y="0"/>
                  </a:lnTo>
                  <a:lnTo>
                    <a:pt x="344" y="18"/>
                  </a:lnTo>
                  <a:lnTo>
                    <a:pt x="557" y="28"/>
                  </a:lnTo>
                  <a:lnTo>
                    <a:pt x="638" y="62"/>
                  </a:lnTo>
                  <a:lnTo>
                    <a:pt x="672" y="104"/>
                  </a:lnTo>
                  <a:lnTo>
                    <a:pt x="680" y="169"/>
                  </a:lnTo>
                  <a:lnTo>
                    <a:pt x="656" y="238"/>
                  </a:lnTo>
                  <a:lnTo>
                    <a:pt x="591" y="342"/>
                  </a:lnTo>
                  <a:lnTo>
                    <a:pt x="506" y="429"/>
                  </a:lnTo>
                  <a:lnTo>
                    <a:pt x="440" y="508"/>
                  </a:lnTo>
                  <a:lnTo>
                    <a:pt x="414" y="569"/>
                  </a:lnTo>
                  <a:lnTo>
                    <a:pt x="394" y="613"/>
                  </a:lnTo>
                  <a:lnTo>
                    <a:pt x="401" y="646"/>
                  </a:lnTo>
                  <a:lnTo>
                    <a:pt x="406" y="667"/>
                  </a:lnTo>
                  <a:lnTo>
                    <a:pt x="483" y="667"/>
                  </a:lnTo>
                  <a:lnTo>
                    <a:pt x="603" y="649"/>
                  </a:lnTo>
                  <a:lnTo>
                    <a:pt x="680" y="649"/>
                  </a:lnTo>
                  <a:lnTo>
                    <a:pt x="761" y="678"/>
                  </a:lnTo>
                  <a:lnTo>
                    <a:pt x="784" y="714"/>
                  </a:lnTo>
                  <a:lnTo>
                    <a:pt x="761" y="747"/>
                  </a:lnTo>
                  <a:lnTo>
                    <a:pt x="726" y="758"/>
                  </a:lnTo>
                  <a:lnTo>
                    <a:pt x="672" y="743"/>
                  </a:lnTo>
                  <a:lnTo>
                    <a:pt x="599" y="703"/>
                  </a:lnTo>
                  <a:lnTo>
                    <a:pt x="521" y="710"/>
                  </a:lnTo>
                  <a:lnTo>
                    <a:pt x="394" y="732"/>
                  </a:lnTo>
                  <a:lnTo>
                    <a:pt x="356" y="725"/>
                  </a:lnTo>
                  <a:lnTo>
                    <a:pt x="336" y="700"/>
                  </a:lnTo>
                  <a:lnTo>
                    <a:pt x="336" y="639"/>
                  </a:lnTo>
                  <a:lnTo>
                    <a:pt x="336" y="552"/>
                  </a:lnTo>
                  <a:lnTo>
                    <a:pt x="390" y="486"/>
                  </a:lnTo>
                  <a:lnTo>
                    <a:pt x="471" y="389"/>
                  </a:lnTo>
                  <a:lnTo>
                    <a:pt x="541" y="303"/>
                  </a:lnTo>
                  <a:lnTo>
                    <a:pt x="588" y="238"/>
                  </a:lnTo>
                  <a:lnTo>
                    <a:pt x="611" y="181"/>
                  </a:lnTo>
                  <a:lnTo>
                    <a:pt x="599" y="148"/>
                  </a:lnTo>
                  <a:lnTo>
                    <a:pt x="568" y="108"/>
                  </a:lnTo>
                  <a:lnTo>
                    <a:pt x="521" y="97"/>
                  </a:lnTo>
                  <a:lnTo>
                    <a:pt x="471" y="97"/>
                  </a:lnTo>
                  <a:lnTo>
                    <a:pt x="359" y="97"/>
                  </a:lnTo>
                  <a:lnTo>
                    <a:pt x="193" y="126"/>
                  </a:lnTo>
                  <a:lnTo>
                    <a:pt x="70" y="137"/>
                  </a:lnTo>
                  <a:lnTo>
                    <a:pt x="20" y="126"/>
                  </a:lnTo>
                  <a:lnTo>
                    <a:pt x="0" y="108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1" name="Freeform 97"/>
            <p:cNvSpPr>
              <a:spLocks/>
            </p:cNvSpPr>
            <p:nvPr/>
          </p:nvSpPr>
          <p:spPr bwMode="auto">
            <a:xfrm>
              <a:off x="3469" y="2327"/>
              <a:ext cx="111" cy="81"/>
            </a:xfrm>
            <a:custGeom>
              <a:avLst/>
              <a:gdLst>
                <a:gd name="T0" fmla="*/ 811 w 996"/>
                <a:gd name="T1" fmla="*/ 300 h 722"/>
                <a:gd name="T2" fmla="*/ 827 w 996"/>
                <a:gd name="T3" fmla="*/ 206 h 722"/>
                <a:gd name="T4" fmla="*/ 884 w 996"/>
                <a:gd name="T5" fmla="*/ 170 h 722"/>
                <a:gd name="T6" fmla="*/ 954 w 996"/>
                <a:gd name="T7" fmla="*/ 163 h 722"/>
                <a:gd name="T8" fmla="*/ 996 w 996"/>
                <a:gd name="T9" fmla="*/ 206 h 722"/>
                <a:gd name="T10" fmla="*/ 977 w 996"/>
                <a:gd name="T11" fmla="*/ 288 h 722"/>
                <a:gd name="T12" fmla="*/ 939 w 996"/>
                <a:gd name="T13" fmla="*/ 400 h 722"/>
                <a:gd name="T14" fmla="*/ 861 w 996"/>
                <a:gd name="T15" fmla="*/ 527 h 722"/>
                <a:gd name="T16" fmla="*/ 764 w 996"/>
                <a:gd name="T17" fmla="*/ 635 h 722"/>
                <a:gd name="T18" fmla="*/ 683 w 996"/>
                <a:gd name="T19" fmla="*/ 693 h 722"/>
                <a:gd name="T20" fmla="*/ 595 w 996"/>
                <a:gd name="T21" fmla="*/ 722 h 722"/>
                <a:gd name="T22" fmla="*/ 509 w 996"/>
                <a:gd name="T23" fmla="*/ 711 h 722"/>
                <a:gd name="T24" fmla="*/ 444 w 996"/>
                <a:gd name="T25" fmla="*/ 678 h 722"/>
                <a:gd name="T26" fmla="*/ 420 w 996"/>
                <a:gd name="T27" fmla="*/ 624 h 722"/>
                <a:gd name="T28" fmla="*/ 394 w 996"/>
                <a:gd name="T29" fmla="*/ 531 h 722"/>
                <a:gd name="T30" fmla="*/ 363 w 996"/>
                <a:gd name="T31" fmla="*/ 358 h 722"/>
                <a:gd name="T32" fmla="*/ 339 w 996"/>
                <a:gd name="T33" fmla="*/ 239 h 722"/>
                <a:gd name="T34" fmla="*/ 339 w 996"/>
                <a:gd name="T35" fmla="*/ 98 h 722"/>
                <a:gd name="T36" fmla="*/ 324 w 996"/>
                <a:gd name="T37" fmla="*/ 73 h 722"/>
                <a:gd name="T38" fmla="*/ 278 w 996"/>
                <a:gd name="T39" fmla="*/ 66 h 722"/>
                <a:gd name="T40" fmla="*/ 224 w 996"/>
                <a:gd name="T41" fmla="*/ 105 h 722"/>
                <a:gd name="T42" fmla="*/ 174 w 996"/>
                <a:gd name="T43" fmla="*/ 170 h 722"/>
                <a:gd name="T44" fmla="*/ 115 w 996"/>
                <a:gd name="T45" fmla="*/ 206 h 722"/>
                <a:gd name="T46" fmla="*/ 27 w 996"/>
                <a:gd name="T47" fmla="*/ 206 h 722"/>
                <a:gd name="T48" fmla="*/ 0 w 996"/>
                <a:gd name="T49" fmla="*/ 184 h 722"/>
                <a:gd name="T50" fmla="*/ 0 w 996"/>
                <a:gd name="T51" fmla="*/ 149 h 722"/>
                <a:gd name="T52" fmla="*/ 39 w 996"/>
                <a:gd name="T53" fmla="*/ 115 h 722"/>
                <a:gd name="T54" fmla="*/ 81 w 996"/>
                <a:gd name="T55" fmla="*/ 127 h 722"/>
                <a:gd name="T56" fmla="*/ 120 w 996"/>
                <a:gd name="T57" fmla="*/ 119 h 722"/>
                <a:gd name="T58" fmla="*/ 190 w 996"/>
                <a:gd name="T59" fmla="*/ 73 h 722"/>
                <a:gd name="T60" fmla="*/ 258 w 996"/>
                <a:gd name="T61" fmla="*/ 22 h 722"/>
                <a:gd name="T62" fmla="*/ 324 w 996"/>
                <a:gd name="T63" fmla="*/ 8 h 722"/>
                <a:gd name="T64" fmla="*/ 417 w 996"/>
                <a:gd name="T65" fmla="*/ 0 h 722"/>
                <a:gd name="T66" fmla="*/ 420 w 996"/>
                <a:gd name="T67" fmla="*/ 40 h 722"/>
                <a:gd name="T68" fmla="*/ 398 w 996"/>
                <a:gd name="T69" fmla="*/ 83 h 722"/>
                <a:gd name="T70" fmla="*/ 394 w 996"/>
                <a:gd name="T71" fmla="*/ 195 h 722"/>
                <a:gd name="T72" fmla="*/ 420 w 996"/>
                <a:gd name="T73" fmla="*/ 343 h 722"/>
                <a:gd name="T74" fmla="*/ 464 w 996"/>
                <a:gd name="T75" fmla="*/ 487 h 722"/>
                <a:gd name="T76" fmla="*/ 501 w 996"/>
                <a:gd name="T77" fmla="*/ 573 h 722"/>
                <a:gd name="T78" fmla="*/ 560 w 996"/>
                <a:gd name="T79" fmla="*/ 614 h 722"/>
                <a:gd name="T80" fmla="*/ 618 w 996"/>
                <a:gd name="T81" fmla="*/ 614 h 722"/>
                <a:gd name="T82" fmla="*/ 676 w 996"/>
                <a:gd name="T83" fmla="*/ 573 h 722"/>
                <a:gd name="T84" fmla="*/ 753 w 996"/>
                <a:gd name="T85" fmla="*/ 483 h 722"/>
                <a:gd name="T86" fmla="*/ 803 w 996"/>
                <a:gd name="T87" fmla="*/ 354 h 722"/>
                <a:gd name="T88" fmla="*/ 811 w 996"/>
                <a:gd name="T89" fmla="*/ 30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6" h="722">
                  <a:moveTo>
                    <a:pt x="811" y="300"/>
                  </a:moveTo>
                  <a:lnTo>
                    <a:pt x="827" y="206"/>
                  </a:lnTo>
                  <a:lnTo>
                    <a:pt x="884" y="170"/>
                  </a:lnTo>
                  <a:lnTo>
                    <a:pt x="954" y="163"/>
                  </a:lnTo>
                  <a:lnTo>
                    <a:pt x="996" y="206"/>
                  </a:lnTo>
                  <a:lnTo>
                    <a:pt x="977" y="288"/>
                  </a:lnTo>
                  <a:lnTo>
                    <a:pt x="939" y="400"/>
                  </a:lnTo>
                  <a:lnTo>
                    <a:pt x="861" y="527"/>
                  </a:lnTo>
                  <a:lnTo>
                    <a:pt x="764" y="635"/>
                  </a:lnTo>
                  <a:lnTo>
                    <a:pt x="683" y="693"/>
                  </a:lnTo>
                  <a:lnTo>
                    <a:pt x="595" y="722"/>
                  </a:lnTo>
                  <a:lnTo>
                    <a:pt x="509" y="711"/>
                  </a:lnTo>
                  <a:lnTo>
                    <a:pt x="444" y="678"/>
                  </a:lnTo>
                  <a:lnTo>
                    <a:pt x="420" y="624"/>
                  </a:lnTo>
                  <a:lnTo>
                    <a:pt x="394" y="531"/>
                  </a:lnTo>
                  <a:lnTo>
                    <a:pt x="363" y="358"/>
                  </a:lnTo>
                  <a:lnTo>
                    <a:pt x="339" y="239"/>
                  </a:lnTo>
                  <a:lnTo>
                    <a:pt x="339" y="98"/>
                  </a:lnTo>
                  <a:lnTo>
                    <a:pt x="324" y="73"/>
                  </a:lnTo>
                  <a:lnTo>
                    <a:pt x="278" y="66"/>
                  </a:lnTo>
                  <a:lnTo>
                    <a:pt x="224" y="105"/>
                  </a:lnTo>
                  <a:lnTo>
                    <a:pt x="174" y="170"/>
                  </a:lnTo>
                  <a:lnTo>
                    <a:pt x="115" y="206"/>
                  </a:lnTo>
                  <a:lnTo>
                    <a:pt x="27" y="206"/>
                  </a:lnTo>
                  <a:lnTo>
                    <a:pt x="0" y="184"/>
                  </a:lnTo>
                  <a:lnTo>
                    <a:pt x="0" y="149"/>
                  </a:lnTo>
                  <a:lnTo>
                    <a:pt x="39" y="115"/>
                  </a:lnTo>
                  <a:lnTo>
                    <a:pt x="81" y="127"/>
                  </a:lnTo>
                  <a:lnTo>
                    <a:pt x="120" y="119"/>
                  </a:lnTo>
                  <a:lnTo>
                    <a:pt x="190" y="73"/>
                  </a:lnTo>
                  <a:lnTo>
                    <a:pt x="258" y="22"/>
                  </a:lnTo>
                  <a:lnTo>
                    <a:pt x="324" y="8"/>
                  </a:lnTo>
                  <a:lnTo>
                    <a:pt x="417" y="0"/>
                  </a:lnTo>
                  <a:lnTo>
                    <a:pt x="420" y="40"/>
                  </a:lnTo>
                  <a:lnTo>
                    <a:pt x="398" y="83"/>
                  </a:lnTo>
                  <a:lnTo>
                    <a:pt x="394" y="195"/>
                  </a:lnTo>
                  <a:lnTo>
                    <a:pt x="420" y="343"/>
                  </a:lnTo>
                  <a:lnTo>
                    <a:pt x="464" y="487"/>
                  </a:lnTo>
                  <a:lnTo>
                    <a:pt x="501" y="573"/>
                  </a:lnTo>
                  <a:lnTo>
                    <a:pt x="560" y="614"/>
                  </a:lnTo>
                  <a:lnTo>
                    <a:pt x="618" y="614"/>
                  </a:lnTo>
                  <a:lnTo>
                    <a:pt x="676" y="573"/>
                  </a:lnTo>
                  <a:lnTo>
                    <a:pt x="753" y="483"/>
                  </a:lnTo>
                  <a:lnTo>
                    <a:pt x="803" y="354"/>
                  </a:lnTo>
                  <a:lnTo>
                    <a:pt x="811" y="30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2" name="Freeform 98"/>
            <p:cNvSpPr>
              <a:spLocks/>
            </p:cNvSpPr>
            <p:nvPr/>
          </p:nvSpPr>
          <p:spPr bwMode="auto">
            <a:xfrm>
              <a:off x="3521" y="2146"/>
              <a:ext cx="78" cy="127"/>
            </a:xfrm>
            <a:custGeom>
              <a:avLst/>
              <a:gdLst>
                <a:gd name="T0" fmla="*/ 448 w 703"/>
                <a:gd name="T1" fmla="*/ 865 h 1140"/>
                <a:gd name="T2" fmla="*/ 563 w 703"/>
                <a:gd name="T3" fmla="*/ 974 h 1140"/>
                <a:gd name="T4" fmla="*/ 610 w 703"/>
                <a:gd name="T5" fmla="*/ 974 h 1140"/>
                <a:gd name="T6" fmla="*/ 687 w 703"/>
                <a:gd name="T7" fmla="*/ 1018 h 1140"/>
                <a:gd name="T8" fmla="*/ 703 w 703"/>
                <a:gd name="T9" fmla="*/ 1067 h 1140"/>
                <a:gd name="T10" fmla="*/ 679 w 703"/>
                <a:gd name="T11" fmla="*/ 1133 h 1140"/>
                <a:gd name="T12" fmla="*/ 617 w 703"/>
                <a:gd name="T13" fmla="*/ 1140 h 1140"/>
                <a:gd name="T14" fmla="*/ 540 w 703"/>
                <a:gd name="T15" fmla="*/ 1089 h 1140"/>
                <a:gd name="T16" fmla="*/ 385 w 703"/>
                <a:gd name="T17" fmla="*/ 952 h 1140"/>
                <a:gd name="T18" fmla="*/ 286 w 703"/>
                <a:gd name="T19" fmla="*/ 823 h 1140"/>
                <a:gd name="T20" fmla="*/ 239 w 703"/>
                <a:gd name="T21" fmla="*/ 721 h 1140"/>
                <a:gd name="T22" fmla="*/ 208 w 703"/>
                <a:gd name="T23" fmla="*/ 548 h 1140"/>
                <a:gd name="T24" fmla="*/ 208 w 703"/>
                <a:gd name="T25" fmla="*/ 324 h 1140"/>
                <a:gd name="T26" fmla="*/ 200 w 703"/>
                <a:gd name="T27" fmla="*/ 267 h 1140"/>
                <a:gd name="T28" fmla="*/ 155 w 703"/>
                <a:gd name="T29" fmla="*/ 224 h 1140"/>
                <a:gd name="T30" fmla="*/ 23 w 703"/>
                <a:gd name="T31" fmla="*/ 231 h 1140"/>
                <a:gd name="T32" fmla="*/ 0 w 703"/>
                <a:gd name="T33" fmla="*/ 209 h 1140"/>
                <a:gd name="T34" fmla="*/ 30 w 703"/>
                <a:gd name="T35" fmla="*/ 195 h 1140"/>
                <a:gd name="T36" fmla="*/ 124 w 703"/>
                <a:gd name="T37" fmla="*/ 188 h 1140"/>
                <a:gd name="T38" fmla="*/ 139 w 703"/>
                <a:gd name="T39" fmla="*/ 173 h 1140"/>
                <a:gd name="T40" fmla="*/ 7 w 703"/>
                <a:gd name="T41" fmla="*/ 101 h 1140"/>
                <a:gd name="T42" fmla="*/ 7 w 703"/>
                <a:gd name="T43" fmla="*/ 73 h 1140"/>
                <a:gd name="T44" fmla="*/ 30 w 703"/>
                <a:gd name="T45" fmla="*/ 65 h 1140"/>
                <a:gd name="T46" fmla="*/ 139 w 703"/>
                <a:gd name="T47" fmla="*/ 122 h 1140"/>
                <a:gd name="T48" fmla="*/ 162 w 703"/>
                <a:gd name="T49" fmla="*/ 115 h 1140"/>
                <a:gd name="T50" fmla="*/ 139 w 703"/>
                <a:gd name="T51" fmla="*/ 7 h 1140"/>
                <a:gd name="T52" fmla="*/ 155 w 703"/>
                <a:gd name="T53" fmla="*/ 0 h 1140"/>
                <a:gd name="T54" fmla="*/ 170 w 703"/>
                <a:gd name="T55" fmla="*/ 7 h 1140"/>
                <a:gd name="T56" fmla="*/ 200 w 703"/>
                <a:gd name="T57" fmla="*/ 115 h 1140"/>
                <a:gd name="T58" fmla="*/ 223 w 703"/>
                <a:gd name="T59" fmla="*/ 122 h 1140"/>
                <a:gd name="T60" fmla="*/ 286 w 703"/>
                <a:gd name="T61" fmla="*/ 7 h 1140"/>
                <a:gd name="T62" fmla="*/ 301 w 703"/>
                <a:gd name="T63" fmla="*/ 7 h 1140"/>
                <a:gd name="T64" fmla="*/ 301 w 703"/>
                <a:gd name="T65" fmla="*/ 44 h 1140"/>
                <a:gd name="T66" fmla="*/ 262 w 703"/>
                <a:gd name="T67" fmla="*/ 137 h 1140"/>
                <a:gd name="T68" fmla="*/ 262 w 703"/>
                <a:gd name="T69" fmla="*/ 188 h 1140"/>
                <a:gd name="T70" fmla="*/ 278 w 703"/>
                <a:gd name="T71" fmla="*/ 253 h 1140"/>
                <a:gd name="T72" fmla="*/ 270 w 703"/>
                <a:gd name="T73" fmla="*/ 339 h 1140"/>
                <a:gd name="T74" fmla="*/ 278 w 703"/>
                <a:gd name="T75" fmla="*/ 497 h 1140"/>
                <a:gd name="T76" fmla="*/ 293 w 703"/>
                <a:gd name="T77" fmla="*/ 599 h 1140"/>
                <a:gd name="T78" fmla="*/ 332 w 703"/>
                <a:gd name="T79" fmla="*/ 714 h 1140"/>
                <a:gd name="T80" fmla="*/ 385 w 703"/>
                <a:gd name="T81" fmla="*/ 801 h 1140"/>
                <a:gd name="T82" fmla="*/ 448 w 703"/>
                <a:gd name="T83" fmla="*/ 865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3" h="1140">
                  <a:moveTo>
                    <a:pt x="448" y="865"/>
                  </a:moveTo>
                  <a:lnTo>
                    <a:pt x="563" y="974"/>
                  </a:lnTo>
                  <a:lnTo>
                    <a:pt x="610" y="974"/>
                  </a:lnTo>
                  <a:lnTo>
                    <a:pt x="687" y="1018"/>
                  </a:lnTo>
                  <a:lnTo>
                    <a:pt x="703" y="1067"/>
                  </a:lnTo>
                  <a:lnTo>
                    <a:pt x="679" y="1133"/>
                  </a:lnTo>
                  <a:lnTo>
                    <a:pt x="617" y="1140"/>
                  </a:lnTo>
                  <a:lnTo>
                    <a:pt x="540" y="1089"/>
                  </a:lnTo>
                  <a:lnTo>
                    <a:pt x="385" y="952"/>
                  </a:lnTo>
                  <a:lnTo>
                    <a:pt x="286" y="823"/>
                  </a:lnTo>
                  <a:lnTo>
                    <a:pt x="239" y="721"/>
                  </a:lnTo>
                  <a:lnTo>
                    <a:pt x="208" y="548"/>
                  </a:lnTo>
                  <a:lnTo>
                    <a:pt x="208" y="324"/>
                  </a:lnTo>
                  <a:lnTo>
                    <a:pt x="200" y="267"/>
                  </a:lnTo>
                  <a:lnTo>
                    <a:pt x="155" y="224"/>
                  </a:lnTo>
                  <a:lnTo>
                    <a:pt x="23" y="231"/>
                  </a:lnTo>
                  <a:lnTo>
                    <a:pt x="0" y="209"/>
                  </a:lnTo>
                  <a:lnTo>
                    <a:pt x="30" y="195"/>
                  </a:lnTo>
                  <a:lnTo>
                    <a:pt x="124" y="188"/>
                  </a:lnTo>
                  <a:lnTo>
                    <a:pt x="139" y="173"/>
                  </a:lnTo>
                  <a:lnTo>
                    <a:pt x="7" y="101"/>
                  </a:lnTo>
                  <a:lnTo>
                    <a:pt x="7" y="73"/>
                  </a:lnTo>
                  <a:lnTo>
                    <a:pt x="30" y="65"/>
                  </a:lnTo>
                  <a:lnTo>
                    <a:pt x="139" y="122"/>
                  </a:lnTo>
                  <a:lnTo>
                    <a:pt x="162" y="115"/>
                  </a:lnTo>
                  <a:lnTo>
                    <a:pt x="139" y="7"/>
                  </a:lnTo>
                  <a:lnTo>
                    <a:pt x="155" y="0"/>
                  </a:lnTo>
                  <a:lnTo>
                    <a:pt x="170" y="7"/>
                  </a:lnTo>
                  <a:lnTo>
                    <a:pt x="200" y="115"/>
                  </a:lnTo>
                  <a:lnTo>
                    <a:pt x="223" y="122"/>
                  </a:lnTo>
                  <a:lnTo>
                    <a:pt x="286" y="7"/>
                  </a:lnTo>
                  <a:lnTo>
                    <a:pt x="301" y="7"/>
                  </a:lnTo>
                  <a:lnTo>
                    <a:pt x="301" y="44"/>
                  </a:lnTo>
                  <a:lnTo>
                    <a:pt x="262" y="137"/>
                  </a:lnTo>
                  <a:lnTo>
                    <a:pt x="262" y="188"/>
                  </a:lnTo>
                  <a:lnTo>
                    <a:pt x="278" y="253"/>
                  </a:lnTo>
                  <a:lnTo>
                    <a:pt x="270" y="339"/>
                  </a:lnTo>
                  <a:lnTo>
                    <a:pt x="278" y="497"/>
                  </a:lnTo>
                  <a:lnTo>
                    <a:pt x="293" y="599"/>
                  </a:lnTo>
                  <a:lnTo>
                    <a:pt x="332" y="714"/>
                  </a:lnTo>
                  <a:lnTo>
                    <a:pt x="385" y="801"/>
                  </a:lnTo>
                  <a:lnTo>
                    <a:pt x="448" y="8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3" name="Freeform 99"/>
            <p:cNvSpPr>
              <a:spLocks/>
            </p:cNvSpPr>
            <p:nvPr/>
          </p:nvSpPr>
          <p:spPr bwMode="auto">
            <a:xfrm>
              <a:off x="3616" y="2157"/>
              <a:ext cx="102" cy="119"/>
            </a:xfrm>
            <a:custGeom>
              <a:avLst/>
              <a:gdLst>
                <a:gd name="T0" fmla="*/ 16 w 919"/>
                <a:gd name="T1" fmla="*/ 945 h 1067"/>
                <a:gd name="T2" fmla="*/ 0 w 919"/>
                <a:gd name="T3" fmla="*/ 994 h 1067"/>
                <a:gd name="T4" fmla="*/ 16 w 919"/>
                <a:gd name="T5" fmla="*/ 1067 h 1067"/>
                <a:gd name="T6" fmla="*/ 70 w 919"/>
                <a:gd name="T7" fmla="*/ 1067 h 1067"/>
                <a:gd name="T8" fmla="*/ 232 w 919"/>
                <a:gd name="T9" fmla="*/ 1038 h 1067"/>
                <a:gd name="T10" fmla="*/ 410 w 919"/>
                <a:gd name="T11" fmla="*/ 980 h 1067"/>
                <a:gd name="T12" fmla="*/ 556 w 919"/>
                <a:gd name="T13" fmla="*/ 887 h 1067"/>
                <a:gd name="T14" fmla="*/ 642 w 919"/>
                <a:gd name="T15" fmla="*/ 764 h 1067"/>
                <a:gd name="T16" fmla="*/ 718 w 919"/>
                <a:gd name="T17" fmla="*/ 555 h 1067"/>
                <a:gd name="T18" fmla="*/ 741 w 919"/>
                <a:gd name="T19" fmla="*/ 360 h 1067"/>
                <a:gd name="T20" fmla="*/ 741 w 919"/>
                <a:gd name="T21" fmla="*/ 267 h 1067"/>
                <a:gd name="T22" fmla="*/ 780 w 919"/>
                <a:gd name="T23" fmla="*/ 209 h 1067"/>
                <a:gd name="T24" fmla="*/ 849 w 919"/>
                <a:gd name="T25" fmla="*/ 187 h 1067"/>
                <a:gd name="T26" fmla="*/ 911 w 919"/>
                <a:gd name="T27" fmla="*/ 187 h 1067"/>
                <a:gd name="T28" fmla="*/ 919 w 919"/>
                <a:gd name="T29" fmla="*/ 158 h 1067"/>
                <a:gd name="T30" fmla="*/ 827 w 919"/>
                <a:gd name="T31" fmla="*/ 165 h 1067"/>
                <a:gd name="T32" fmla="*/ 811 w 919"/>
                <a:gd name="T33" fmla="*/ 144 h 1067"/>
                <a:gd name="T34" fmla="*/ 888 w 919"/>
                <a:gd name="T35" fmla="*/ 65 h 1067"/>
                <a:gd name="T36" fmla="*/ 872 w 919"/>
                <a:gd name="T37" fmla="*/ 43 h 1067"/>
                <a:gd name="T38" fmla="*/ 857 w 919"/>
                <a:gd name="T39" fmla="*/ 58 h 1067"/>
                <a:gd name="T40" fmla="*/ 796 w 919"/>
                <a:gd name="T41" fmla="*/ 115 h 1067"/>
                <a:gd name="T42" fmla="*/ 780 w 919"/>
                <a:gd name="T43" fmla="*/ 115 h 1067"/>
                <a:gd name="T44" fmla="*/ 780 w 919"/>
                <a:gd name="T45" fmla="*/ 14 h 1067"/>
                <a:gd name="T46" fmla="*/ 765 w 919"/>
                <a:gd name="T47" fmla="*/ 0 h 1067"/>
                <a:gd name="T48" fmla="*/ 741 w 919"/>
                <a:gd name="T49" fmla="*/ 7 h 1067"/>
                <a:gd name="T50" fmla="*/ 749 w 919"/>
                <a:gd name="T51" fmla="*/ 115 h 1067"/>
                <a:gd name="T52" fmla="*/ 734 w 919"/>
                <a:gd name="T53" fmla="*/ 122 h 1067"/>
                <a:gd name="T54" fmla="*/ 671 w 919"/>
                <a:gd name="T55" fmla="*/ 65 h 1067"/>
                <a:gd name="T56" fmla="*/ 626 w 919"/>
                <a:gd name="T57" fmla="*/ 58 h 1067"/>
                <a:gd name="T58" fmla="*/ 634 w 919"/>
                <a:gd name="T59" fmla="*/ 87 h 1067"/>
                <a:gd name="T60" fmla="*/ 703 w 919"/>
                <a:gd name="T61" fmla="*/ 151 h 1067"/>
                <a:gd name="T62" fmla="*/ 703 w 919"/>
                <a:gd name="T63" fmla="*/ 187 h 1067"/>
                <a:gd name="T64" fmla="*/ 679 w 919"/>
                <a:gd name="T65" fmla="*/ 260 h 1067"/>
                <a:gd name="T66" fmla="*/ 679 w 919"/>
                <a:gd name="T67" fmla="*/ 324 h 1067"/>
                <a:gd name="T68" fmla="*/ 679 w 919"/>
                <a:gd name="T69" fmla="*/ 433 h 1067"/>
                <a:gd name="T70" fmla="*/ 648 w 919"/>
                <a:gd name="T71" fmla="*/ 570 h 1067"/>
                <a:gd name="T72" fmla="*/ 618 w 919"/>
                <a:gd name="T73" fmla="*/ 656 h 1067"/>
                <a:gd name="T74" fmla="*/ 564 w 919"/>
                <a:gd name="T75" fmla="*/ 764 h 1067"/>
                <a:gd name="T76" fmla="*/ 502 w 919"/>
                <a:gd name="T77" fmla="*/ 850 h 1067"/>
                <a:gd name="T78" fmla="*/ 456 w 919"/>
                <a:gd name="T79" fmla="*/ 894 h 1067"/>
                <a:gd name="T80" fmla="*/ 332 w 919"/>
                <a:gd name="T81" fmla="*/ 930 h 1067"/>
                <a:gd name="T82" fmla="*/ 217 w 919"/>
                <a:gd name="T83" fmla="*/ 945 h 1067"/>
                <a:gd name="T84" fmla="*/ 100 w 919"/>
                <a:gd name="T85" fmla="*/ 959 h 1067"/>
                <a:gd name="T86" fmla="*/ 16 w 919"/>
                <a:gd name="T87" fmla="*/ 945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9" h="1067">
                  <a:moveTo>
                    <a:pt x="16" y="945"/>
                  </a:moveTo>
                  <a:lnTo>
                    <a:pt x="0" y="994"/>
                  </a:lnTo>
                  <a:lnTo>
                    <a:pt x="16" y="1067"/>
                  </a:lnTo>
                  <a:lnTo>
                    <a:pt x="70" y="1067"/>
                  </a:lnTo>
                  <a:lnTo>
                    <a:pt x="232" y="1038"/>
                  </a:lnTo>
                  <a:lnTo>
                    <a:pt x="410" y="980"/>
                  </a:lnTo>
                  <a:lnTo>
                    <a:pt x="556" y="887"/>
                  </a:lnTo>
                  <a:lnTo>
                    <a:pt x="642" y="764"/>
                  </a:lnTo>
                  <a:lnTo>
                    <a:pt x="718" y="555"/>
                  </a:lnTo>
                  <a:lnTo>
                    <a:pt x="741" y="360"/>
                  </a:lnTo>
                  <a:lnTo>
                    <a:pt x="741" y="267"/>
                  </a:lnTo>
                  <a:lnTo>
                    <a:pt x="780" y="209"/>
                  </a:lnTo>
                  <a:lnTo>
                    <a:pt x="849" y="187"/>
                  </a:lnTo>
                  <a:lnTo>
                    <a:pt x="911" y="187"/>
                  </a:lnTo>
                  <a:lnTo>
                    <a:pt x="919" y="158"/>
                  </a:lnTo>
                  <a:lnTo>
                    <a:pt x="827" y="165"/>
                  </a:lnTo>
                  <a:lnTo>
                    <a:pt x="811" y="144"/>
                  </a:lnTo>
                  <a:lnTo>
                    <a:pt x="888" y="65"/>
                  </a:lnTo>
                  <a:lnTo>
                    <a:pt x="872" y="43"/>
                  </a:lnTo>
                  <a:lnTo>
                    <a:pt x="857" y="58"/>
                  </a:lnTo>
                  <a:lnTo>
                    <a:pt x="796" y="115"/>
                  </a:lnTo>
                  <a:lnTo>
                    <a:pt x="780" y="115"/>
                  </a:lnTo>
                  <a:lnTo>
                    <a:pt x="780" y="14"/>
                  </a:lnTo>
                  <a:lnTo>
                    <a:pt x="765" y="0"/>
                  </a:lnTo>
                  <a:lnTo>
                    <a:pt x="741" y="7"/>
                  </a:lnTo>
                  <a:lnTo>
                    <a:pt x="749" y="115"/>
                  </a:lnTo>
                  <a:lnTo>
                    <a:pt x="734" y="122"/>
                  </a:lnTo>
                  <a:lnTo>
                    <a:pt x="671" y="65"/>
                  </a:lnTo>
                  <a:lnTo>
                    <a:pt x="626" y="58"/>
                  </a:lnTo>
                  <a:lnTo>
                    <a:pt x="634" y="87"/>
                  </a:lnTo>
                  <a:lnTo>
                    <a:pt x="703" y="151"/>
                  </a:lnTo>
                  <a:lnTo>
                    <a:pt x="703" y="187"/>
                  </a:lnTo>
                  <a:lnTo>
                    <a:pt x="679" y="260"/>
                  </a:lnTo>
                  <a:lnTo>
                    <a:pt x="679" y="324"/>
                  </a:lnTo>
                  <a:lnTo>
                    <a:pt x="679" y="433"/>
                  </a:lnTo>
                  <a:lnTo>
                    <a:pt x="648" y="570"/>
                  </a:lnTo>
                  <a:lnTo>
                    <a:pt x="618" y="656"/>
                  </a:lnTo>
                  <a:lnTo>
                    <a:pt x="564" y="764"/>
                  </a:lnTo>
                  <a:lnTo>
                    <a:pt x="502" y="850"/>
                  </a:lnTo>
                  <a:lnTo>
                    <a:pt x="456" y="894"/>
                  </a:lnTo>
                  <a:lnTo>
                    <a:pt x="332" y="930"/>
                  </a:lnTo>
                  <a:lnTo>
                    <a:pt x="217" y="945"/>
                  </a:lnTo>
                  <a:lnTo>
                    <a:pt x="100" y="959"/>
                  </a:lnTo>
                  <a:lnTo>
                    <a:pt x="16" y="94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5364" name="Group 100"/>
          <p:cNvGrpSpPr>
            <a:grpSpLocks noChangeAspect="1"/>
          </p:cNvGrpSpPr>
          <p:nvPr/>
        </p:nvGrpSpPr>
        <p:grpSpPr bwMode="auto">
          <a:xfrm rot="2360341">
            <a:off x="6616700" y="1435100"/>
            <a:ext cx="1079500" cy="1079500"/>
            <a:chOff x="1224" y="1212"/>
            <a:chExt cx="3144" cy="3112"/>
          </a:xfrm>
        </p:grpSpPr>
        <p:sp>
          <p:nvSpPr>
            <p:cNvPr id="395365" name="Freeform 10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6" name="Freeform 10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5367" name="Group 10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395368" name="Freeform 10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69" name="Freeform 10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0" name="Freeform 10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1" name="Freeform 10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2" name="Freeform 10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3" name="Freeform 10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95375" name="Rectangle 111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RadixSort  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5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5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5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5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5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5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5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5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5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5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5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5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5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5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68" grpId="0"/>
      <p:bldP spid="395303" grpId="0"/>
      <p:bldP spid="395320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5" name="Text Box 3"/>
          <p:cNvSpPr txBox="1">
            <a:spLocks noChangeArrowheads="1"/>
          </p:cNvSpPr>
          <p:nvPr/>
        </p:nvSpPr>
        <p:spPr bwMode="auto">
          <a:xfrm>
            <a:off x="1590675" y="4937125"/>
            <a:ext cx="237807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 wrt </a:t>
            </a:r>
            <a:r>
              <a:rPr lang="en-US" altLang="x-none"/>
              <a:t>i</a:t>
            </a:r>
            <a:r>
              <a:rPr lang="en-US" altLang="x-none" i="0"/>
              <a:t>+1st </a:t>
            </a:r>
            <a:br>
              <a:rPr lang="en-US" altLang="x-none" i="0"/>
            </a:br>
            <a:r>
              <a:rPr lang="en-US" altLang="x-none" i="0"/>
              <a:t>digit.</a:t>
            </a:r>
          </a:p>
        </p:txBody>
      </p:sp>
      <p:sp>
        <p:nvSpPr>
          <p:cNvPr id="397316" name="Text Box 4"/>
          <p:cNvSpPr txBox="1">
            <a:spLocks noChangeArrowheads="1"/>
          </p:cNvSpPr>
          <p:nvPr/>
        </p:nvSpPr>
        <p:spPr bwMode="auto">
          <a:xfrm>
            <a:off x="457200" y="1371600"/>
            <a:ext cx="94615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2 24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1 25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2 25 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1 34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3 34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1 43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2 43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3 44</a:t>
            </a:r>
            <a:endParaRPr lang="en-US" altLang="x-none" i="0"/>
          </a:p>
        </p:txBody>
      </p:sp>
      <p:grpSp>
        <p:nvGrpSpPr>
          <p:cNvPr id="397317" name="Group 5"/>
          <p:cNvGrpSpPr>
            <a:grpSpLocks/>
          </p:cNvGrpSpPr>
          <p:nvPr/>
        </p:nvGrpSpPr>
        <p:grpSpPr bwMode="auto">
          <a:xfrm>
            <a:off x="1625600" y="1371600"/>
            <a:ext cx="2184400" cy="1920875"/>
            <a:chOff x="1024" y="864"/>
            <a:chExt cx="1376" cy="1210"/>
          </a:xfrm>
        </p:grpSpPr>
        <p:grpSp>
          <p:nvGrpSpPr>
            <p:cNvPr id="397318" name="Group 6"/>
            <p:cNvGrpSpPr>
              <a:grpSpLocks/>
            </p:cNvGrpSpPr>
            <p:nvPr/>
          </p:nvGrpSpPr>
          <p:grpSpPr bwMode="auto">
            <a:xfrm>
              <a:off x="1224" y="864"/>
              <a:ext cx="744" cy="672"/>
              <a:chOff x="1224" y="2539"/>
              <a:chExt cx="2280" cy="1785"/>
            </a:xfrm>
          </p:grpSpPr>
          <p:sp>
            <p:nvSpPr>
              <p:cNvPr id="397319" name="Freeform 7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7320" name="Group 8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397321" name="Group 9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397322" name="Freeform 10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23" name="Freeform 11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24" name="Freeform 12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25" name="Freeform 13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26" name="Freeform 14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27" name="Freeform 15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7328" name="Group 16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397329" name="Freeform 17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30" name="Freeform 18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7331" name="Freeform 19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97332" name="Text Box 20"/>
            <p:cNvSpPr txBox="1">
              <a:spLocks noChangeArrowheads="1"/>
            </p:cNvSpPr>
            <p:nvPr/>
          </p:nvSpPr>
          <p:spPr bwMode="auto">
            <a:xfrm>
              <a:off x="1024" y="1440"/>
              <a:ext cx="1376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Is sorted wrt </a:t>
              </a:r>
              <a:br>
                <a:rPr lang="en-US" altLang="x-none" i="0"/>
              </a:br>
              <a:r>
                <a:rPr lang="en-US" altLang="x-none" i="0"/>
                <a:t>first </a:t>
              </a:r>
              <a:r>
                <a:rPr lang="en-US" altLang="x-none"/>
                <a:t>i</a:t>
              </a:r>
              <a:r>
                <a:rPr lang="en-US" altLang="x-none" i="0"/>
                <a:t> digits.</a:t>
              </a:r>
            </a:p>
          </p:txBody>
        </p:sp>
      </p:grpSp>
      <p:sp>
        <p:nvSpPr>
          <p:cNvPr id="397342" name="Text Box 30"/>
          <p:cNvSpPr txBox="1">
            <a:spLocks noChangeArrowheads="1"/>
          </p:cNvSpPr>
          <p:nvPr/>
        </p:nvSpPr>
        <p:spPr bwMode="auto">
          <a:xfrm>
            <a:off x="4495800" y="1371600"/>
            <a:ext cx="946150" cy="512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accent2"/>
                </a:solidFill>
              </a:rPr>
              <a:t>1 25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1 43</a:t>
            </a:r>
            <a:r>
              <a:rPr lang="en-US" altLang="x-none" i="0"/>
              <a:t> </a:t>
            </a:r>
          </a:p>
          <a:p>
            <a:r>
              <a:rPr lang="en-US" altLang="x-none" i="0">
                <a:solidFill>
                  <a:schemeClr val="accent2"/>
                </a:solidFill>
              </a:rPr>
              <a:t>2 24</a:t>
            </a:r>
            <a:br>
              <a:rPr lang="en-US" altLang="x-none" i="0">
                <a:solidFill>
                  <a:schemeClr val="accent2"/>
                </a:solidFill>
              </a:rPr>
            </a:br>
            <a:r>
              <a:rPr lang="en-US" altLang="x-none" i="0">
                <a:solidFill>
                  <a:schemeClr val="accent2"/>
                </a:solidFill>
              </a:rPr>
              <a:t>2 25 </a:t>
            </a:r>
            <a:r>
              <a:rPr lang="en-US" altLang="x-none" i="0"/>
              <a:t/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2 43</a:t>
            </a:r>
            <a:endParaRPr lang="en-US" altLang="x-none" i="0"/>
          </a:p>
          <a:p>
            <a:r>
              <a:rPr lang="en-US" altLang="x-none" i="0">
                <a:solidFill>
                  <a:schemeClr val="accent2"/>
                </a:solidFill>
              </a:rPr>
              <a:t>3 25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3 33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3 34</a:t>
            </a:r>
            <a:r>
              <a:rPr lang="en-US" altLang="x-none" i="0"/>
              <a:t> </a:t>
            </a:r>
            <a:br>
              <a:rPr lang="en-US" altLang="x-none" i="0"/>
            </a:br>
            <a:r>
              <a:rPr lang="en-US" altLang="x-none" i="0">
                <a:solidFill>
                  <a:schemeClr val="accent2"/>
                </a:solidFill>
              </a:rPr>
              <a:t>3 44</a:t>
            </a:r>
          </a:p>
        </p:txBody>
      </p:sp>
      <p:sp>
        <p:nvSpPr>
          <p:cNvPr id="397359" name="AutoShape 47"/>
          <p:cNvSpPr>
            <a:spLocks/>
          </p:cNvSpPr>
          <p:nvPr/>
        </p:nvSpPr>
        <p:spPr bwMode="auto">
          <a:xfrm rot="-5400000">
            <a:off x="925513" y="5791200"/>
            <a:ext cx="228600" cy="381000"/>
          </a:xfrm>
          <a:prstGeom prst="leftBrace">
            <a:avLst>
              <a:gd name="adj1" fmla="val 13889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97360" name="Text Box 48"/>
          <p:cNvSpPr txBox="1">
            <a:spLocks noChangeArrowheads="1"/>
          </p:cNvSpPr>
          <p:nvPr/>
        </p:nvSpPr>
        <p:spPr bwMode="auto">
          <a:xfrm>
            <a:off x="381000" y="5835650"/>
            <a:ext cx="457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1600" i="0">
                <a:solidFill>
                  <a:schemeClr val="hlink"/>
                </a:solidFill>
              </a:rPr>
              <a:t>i+1</a:t>
            </a:r>
          </a:p>
        </p:txBody>
      </p:sp>
      <p:grpSp>
        <p:nvGrpSpPr>
          <p:cNvPr id="397361" name="Group 49"/>
          <p:cNvGrpSpPr>
            <a:grpSpLocks/>
          </p:cNvGrpSpPr>
          <p:nvPr/>
        </p:nvGrpSpPr>
        <p:grpSpPr bwMode="auto">
          <a:xfrm>
            <a:off x="4419600" y="1371600"/>
            <a:ext cx="990600" cy="5257800"/>
            <a:chOff x="2784" y="864"/>
            <a:chExt cx="624" cy="3312"/>
          </a:xfrm>
        </p:grpSpPr>
        <p:sp>
          <p:nvSpPr>
            <p:cNvPr id="397362" name="Line 50"/>
            <p:cNvSpPr>
              <a:spLocks noChangeShapeType="1"/>
            </p:cNvSpPr>
            <p:nvPr/>
          </p:nvSpPr>
          <p:spPr bwMode="auto">
            <a:xfrm>
              <a:off x="3038" y="864"/>
              <a:ext cx="0" cy="331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363" name="Line 51"/>
            <p:cNvSpPr>
              <a:spLocks noChangeShapeType="1"/>
            </p:cNvSpPr>
            <p:nvPr/>
          </p:nvSpPr>
          <p:spPr bwMode="auto">
            <a:xfrm>
              <a:off x="2784" y="1824"/>
              <a:ext cx="624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364" name="Line 52"/>
            <p:cNvSpPr>
              <a:spLocks noChangeShapeType="1"/>
            </p:cNvSpPr>
            <p:nvPr/>
          </p:nvSpPr>
          <p:spPr bwMode="auto">
            <a:xfrm>
              <a:off x="2784" y="2832"/>
              <a:ext cx="624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7368" name="Freeform 56"/>
          <p:cNvSpPr>
            <a:spLocks/>
          </p:cNvSpPr>
          <p:nvPr/>
        </p:nvSpPr>
        <p:spPr bwMode="auto">
          <a:xfrm flipH="1">
            <a:off x="5324475" y="3276600"/>
            <a:ext cx="161925" cy="457200"/>
          </a:xfrm>
          <a:custGeom>
            <a:avLst/>
            <a:gdLst>
              <a:gd name="T0" fmla="*/ 246 w 246"/>
              <a:gd name="T1" fmla="*/ 0 h 816"/>
              <a:gd name="T2" fmla="*/ 35 w 246"/>
              <a:gd name="T3" fmla="*/ 155 h 816"/>
              <a:gd name="T4" fmla="*/ 35 w 246"/>
              <a:gd name="T5" fmla="*/ 706 h 816"/>
              <a:gd name="T6" fmla="*/ 246 w 246"/>
              <a:gd name="T7" fmla="*/ 816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6" h="816">
                <a:moveTo>
                  <a:pt x="246" y="0"/>
                </a:moveTo>
                <a:cubicBezTo>
                  <a:pt x="211" y="26"/>
                  <a:pt x="70" y="37"/>
                  <a:pt x="35" y="155"/>
                </a:cubicBezTo>
                <a:cubicBezTo>
                  <a:pt x="0" y="273"/>
                  <a:pt x="0" y="596"/>
                  <a:pt x="35" y="706"/>
                </a:cubicBezTo>
                <a:cubicBezTo>
                  <a:pt x="70" y="816"/>
                  <a:pt x="202" y="793"/>
                  <a:pt x="246" y="816"/>
                </a:cubicBezTo>
              </a:path>
            </a:pathLst>
          </a:custGeom>
          <a:noFill/>
          <a:ln w="25400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369" name="Text Box 57"/>
          <p:cNvSpPr txBox="1">
            <a:spLocks noChangeArrowheads="1"/>
          </p:cNvSpPr>
          <p:nvPr/>
        </p:nvSpPr>
        <p:spPr bwMode="auto">
          <a:xfrm>
            <a:off x="5638800" y="3962400"/>
            <a:ext cx="349885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These are in the </a:t>
            </a:r>
            <a:br>
              <a:rPr lang="en-US" altLang="x-none" i="0"/>
            </a:br>
            <a:r>
              <a:rPr lang="en-US" altLang="x-none" i="0"/>
              <a:t>correct order </a:t>
            </a:r>
            <a:br>
              <a:rPr lang="en-US" altLang="x-none" i="0"/>
            </a:br>
            <a:r>
              <a:rPr lang="en-US" altLang="x-none" i="0"/>
              <a:t>because was sorted &amp;</a:t>
            </a:r>
            <a:br>
              <a:rPr lang="en-US" altLang="x-none" i="0"/>
            </a:br>
            <a:r>
              <a:rPr lang="en-US" altLang="x-none" i="0"/>
              <a:t>stable sort left sorted.</a:t>
            </a:r>
          </a:p>
        </p:txBody>
      </p:sp>
      <p:grpSp>
        <p:nvGrpSpPr>
          <p:cNvPr id="397374" name="Group 62"/>
          <p:cNvGrpSpPr>
            <a:grpSpLocks/>
          </p:cNvGrpSpPr>
          <p:nvPr/>
        </p:nvGrpSpPr>
        <p:grpSpPr bwMode="auto">
          <a:xfrm>
            <a:off x="2133600" y="3943350"/>
            <a:ext cx="914400" cy="1009650"/>
            <a:chOff x="3469" y="2146"/>
            <a:chExt cx="249" cy="285"/>
          </a:xfrm>
        </p:grpSpPr>
        <p:sp>
          <p:nvSpPr>
            <p:cNvPr id="397375" name="Freeform 63"/>
            <p:cNvSpPr>
              <a:spLocks/>
            </p:cNvSpPr>
            <p:nvPr/>
          </p:nvSpPr>
          <p:spPr bwMode="auto">
            <a:xfrm>
              <a:off x="3590" y="2187"/>
              <a:ext cx="67" cy="63"/>
            </a:xfrm>
            <a:custGeom>
              <a:avLst/>
              <a:gdLst>
                <a:gd name="T0" fmla="*/ 390 w 603"/>
                <a:gd name="T1" fmla="*/ 270 h 570"/>
                <a:gd name="T2" fmla="*/ 374 w 603"/>
                <a:gd name="T3" fmla="*/ 166 h 570"/>
                <a:gd name="T4" fmla="*/ 343 w 603"/>
                <a:gd name="T5" fmla="*/ 72 h 570"/>
                <a:gd name="T6" fmla="*/ 286 w 603"/>
                <a:gd name="T7" fmla="*/ 22 h 570"/>
                <a:gd name="T8" fmla="*/ 186 w 603"/>
                <a:gd name="T9" fmla="*/ 0 h 570"/>
                <a:gd name="T10" fmla="*/ 100 w 603"/>
                <a:gd name="T11" fmla="*/ 22 h 570"/>
                <a:gd name="T12" fmla="*/ 19 w 603"/>
                <a:gd name="T13" fmla="*/ 115 h 570"/>
                <a:gd name="T14" fmla="*/ 0 w 603"/>
                <a:gd name="T15" fmla="*/ 227 h 570"/>
                <a:gd name="T16" fmla="*/ 19 w 603"/>
                <a:gd name="T17" fmla="*/ 346 h 570"/>
                <a:gd name="T18" fmla="*/ 50 w 603"/>
                <a:gd name="T19" fmla="*/ 419 h 570"/>
                <a:gd name="T20" fmla="*/ 89 w 603"/>
                <a:gd name="T21" fmla="*/ 494 h 570"/>
                <a:gd name="T22" fmla="*/ 131 w 603"/>
                <a:gd name="T23" fmla="*/ 545 h 570"/>
                <a:gd name="T24" fmla="*/ 178 w 603"/>
                <a:gd name="T25" fmla="*/ 570 h 570"/>
                <a:gd name="T26" fmla="*/ 243 w 603"/>
                <a:gd name="T27" fmla="*/ 548 h 570"/>
                <a:gd name="T28" fmla="*/ 309 w 603"/>
                <a:gd name="T29" fmla="*/ 497 h 570"/>
                <a:gd name="T30" fmla="*/ 351 w 603"/>
                <a:gd name="T31" fmla="*/ 426 h 570"/>
                <a:gd name="T32" fmla="*/ 390 w 603"/>
                <a:gd name="T33" fmla="*/ 365 h 570"/>
                <a:gd name="T34" fmla="*/ 402 w 603"/>
                <a:gd name="T35" fmla="*/ 328 h 570"/>
                <a:gd name="T36" fmla="*/ 567 w 603"/>
                <a:gd name="T37" fmla="*/ 275 h 570"/>
                <a:gd name="T38" fmla="*/ 603 w 603"/>
                <a:gd name="T39" fmla="*/ 253 h 570"/>
                <a:gd name="T40" fmla="*/ 583 w 603"/>
                <a:gd name="T41" fmla="*/ 220 h 570"/>
                <a:gd name="T42" fmla="*/ 390 w 603"/>
                <a:gd name="T43" fmla="*/ 2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3" h="570">
                  <a:moveTo>
                    <a:pt x="390" y="270"/>
                  </a:moveTo>
                  <a:lnTo>
                    <a:pt x="374" y="166"/>
                  </a:lnTo>
                  <a:lnTo>
                    <a:pt x="343" y="72"/>
                  </a:lnTo>
                  <a:lnTo>
                    <a:pt x="286" y="22"/>
                  </a:lnTo>
                  <a:lnTo>
                    <a:pt x="186" y="0"/>
                  </a:lnTo>
                  <a:lnTo>
                    <a:pt x="100" y="22"/>
                  </a:lnTo>
                  <a:lnTo>
                    <a:pt x="19" y="115"/>
                  </a:lnTo>
                  <a:lnTo>
                    <a:pt x="0" y="227"/>
                  </a:lnTo>
                  <a:lnTo>
                    <a:pt x="19" y="346"/>
                  </a:lnTo>
                  <a:lnTo>
                    <a:pt x="50" y="419"/>
                  </a:lnTo>
                  <a:lnTo>
                    <a:pt x="89" y="494"/>
                  </a:lnTo>
                  <a:lnTo>
                    <a:pt x="131" y="545"/>
                  </a:lnTo>
                  <a:lnTo>
                    <a:pt x="178" y="570"/>
                  </a:lnTo>
                  <a:lnTo>
                    <a:pt x="243" y="548"/>
                  </a:lnTo>
                  <a:lnTo>
                    <a:pt x="309" y="497"/>
                  </a:lnTo>
                  <a:lnTo>
                    <a:pt x="351" y="426"/>
                  </a:lnTo>
                  <a:lnTo>
                    <a:pt x="390" y="365"/>
                  </a:lnTo>
                  <a:lnTo>
                    <a:pt x="402" y="328"/>
                  </a:lnTo>
                  <a:lnTo>
                    <a:pt x="567" y="275"/>
                  </a:lnTo>
                  <a:lnTo>
                    <a:pt x="603" y="253"/>
                  </a:lnTo>
                  <a:lnTo>
                    <a:pt x="583" y="220"/>
                  </a:lnTo>
                  <a:lnTo>
                    <a:pt x="390" y="27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6" name="Freeform 64"/>
            <p:cNvSpPr>
              <a:spLocks/>
            </p:cNvSpPr>
            <p:nvPr/>
          </p:nvSpPr>
          <p:spPr bwMode="auto">
            <a:xfrm>
              <a:off x="3557" y="2255"/>
              <a:ext cx="69" cy="113"/>
            </a:xfrm>
            <a:custGeom>
              <a:avLst/>
              <a:gdLst>
                <a:gd name="T0" fmla="*/ 209 w 622"/>
                <a:gd name="T1" fmla="*/ 152 h 1018"/>
                <a:gd name="T2" fmla="*/ 285 w 622"/>
                <a:gd name="T3" fmla="*/ 76 h 1018"/>
                <a:gd name="T4" fmla="*/ 413 w 622"/>
                <a:gd name="T5" fmla="*/ 4 h 1018"/>
                <a:gd name="T6" fmla="*/ 471 w 622"/>
                <a:gd name="T7" fmla="*/ 0 h 1018"/>
                <a:gd name="T8" fmla="*/ 575 w 622"/>
                <a:gd name="T9" fmla="*/ 33 h 1018"/>
                <a:gd name="T10" fmla="*/ 622 w 622"/>
                <a:gd name="T11" fmla="*/ 80 h 1018"/>
                <a:gd name="T12" fmla="*/ 622 w 622"/>
                <a:gd name="T13" fmla="*/ 152 h 1018"/>
                <a:gd name="T14" fmla="*/ 544 w 622"/>
                <a:gd name="T15" fmla="*/ 285 h 1018"/>
                <a:gd name="T16" fmla="*/ 460 w 622"/>
                <a:gd name="T17" fmla="*/ 390 h 1018"/>
                <a:gd name="T18" fmla="*/ 424 w 622"/>
                <a:gd name="T19" fmla="*/ 477 h 1018"/>
                <a:gd name="T20" fmla="*/ 401 w 622"/>
                <a:gd name="T21" fmla="*/ 578 h 1018"/>
                <a:gd name="T22" fmla="*/ 424 w 622"/>
                <a:gd name="T23" fmla="*/ 675 h 1018"/>
                <a:gd name="T24" fmla="*/ 447 w 622"/>
                <a:gd name="T25" fmla="*/ 769 h 1018"/>
                <a:gd name="T26" fmla="*/ 447 w 622"/>
                <a:gd name="T27" fmla="*/ 877 h 1018"/>
                <a:gd name="T28" fmla="*/ 413 w 622"/>
                <a:gd name="T29" fmla="*/ 942 h 1018"/>
                <a:gd name="T30" fmla="*/ 335 w 622"/>
                <a:gd name="T31" fmla="*/ 979 h 1018"/>
                <a:gd name="T32" fmla="*/ 243 w 622"/>
                <a:gd name="T33" fmla="*/ 1018 h 1018"/>
                <a:gd name="T34" fmla="*/ 158 w 622"/>
                <a:gd name="T35" fmla="*/ 1018 h 1018"/>
                <a:gd name="T36" fmla="*/ 100 w 622"/>
                <a:gd name="T37" fmla="*/ 989 h 1018"/>
                <a:gd name="T38" fmla="*/ 24 w 622"/>
                <a:gd name="T39" fmla="*/ 870 h 1018"/>
                <a:gd name="T40" fmla="*/ 0 w 622"/>
                <a:gd name="T41" fmla="*/ 748 h 1018"/>
                <a:gd name="T42" fmla="*/ 8 w 622"/>
                <a:gd name="T43" fmla="*/ 589 h 1018"/>
                <a:gd name="T44" fmla="*/ 66 w 622"/>
                <a:gd name="T45" fmla="*/ 390 h 1018"/>
                <a:gd name="T46" fmla="*/ 123 w 622"/>
                <a:gd name="T47" fmla="*/ 261 h 1018"/>
                <a:gd name="T48" fmla="*/ 209 w 622"/>
                <a:gd name="T49" fmla="*/ 152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2" h="1018">
                  <a:moveTo>
                    <a:pt x="209" y="152"/>
                  </a:moveTo>
                  <a:lnTo>
                    <a:pt x="285" y="76"/>
                  </a:lnTo>
                  <a:lnTo>
                    <a:pt x="413" y="4"/>
                  </a:lnTo>
                  <a:lnTo>
                    <a:pt x="471" y="0"/>
                  </a:lnTo>
                  <a:lnTo>
                    <a:pt x="575" y="33"/>
                  </a:lnTo>
                  <a:lnTo>
                    <a:pt x="622" y="80"/>
                  </a:lnTo>
                  <a:lnTo>
                    <a:pt x="622" y="152"/>
                  </a:lnTo>
                  <a:lnTo>
                    <a:pt x="544" y="285"/>
                  </a:lnTo>
                  <a:lnTo>
                    <a:pt x="460" y="390"/>
                  </a:lnTo>
                  <a:lnTo>
                    <a:pt x="424" y="477"/>
                  </a:lnTo>
                  <a:lnTo>
                    <a:pt x="401" y="578"/>
                  </a:lnTo>
                  <a:lnTo>
                    <a:pt x="424" y="675"/>
                  </a:lnTo>
                  <a:lnTo>
                    <a:pt x="447" y="769"/>
                  </a:lnTo>
                  <a:lnTo>
                    <a:pt x="447" y="877"/>
                  </a:lnTo>
                  <a:lnTo>
                    <a:pt x="413" y="942"/>
                  </a:lnTo>
                  <a:lnTo>
                    <a:pt x="335" y="979"/>
                  </a:lnTo>
                  <a:lnTo>
                    <a:pt x="243" y="1018"/>
                  </a:lnTo>
                  <a:lnTo>
                    <a:pt x="158" y="1018"/>
                  </a:lnTo>
                  <a:lnTo>
                    <a:pt x="100" y="989"/>
                  </a:lnTo>
                  <a:lnTo>
                    <a:pt x="24" y="870"/>
                  </a:lnTo>
                  <a:lnTo>
                    <a:pt x="0" y="748"/>
                  </a:lnTo>
                  <a:lnTo>
                    <a:pt x="8" y="589"/>
                  </a:lnTo>
                  <a:lnTo>
                    <a:pt x="66" y="390"/>
                  </a:lnTo>
                  <a:lnTo>
                    <a:pt x="123" y="261"/>
                  </a:lnTo>
                  <a:lnTo>
                    <a:pt x="209" y="15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7" name="Freeform 65"/>
            <p:cNvSpPr>
              <a:spLocks/>
            </p:cNvSpPr>
            <p:nvPr/>
          </p:nvSpPr>
          <p:spPr bwMode="auto">
            <a:xfrm>
              <a:off x="3562" y="2347"/>
              <a:ext cx="87" cy="84"/>
            </a:xfrm>
            <a:custGeom>
              <a:avLst/>
              <a:gdLst>
                <a:gd name="T0" fmla="*/ 0 w 784"/>
                <a:gd name="T1" fmla="*/ 72 h 758"/>
                <a:gd name="T2" fmla="*/ 65 w 784"/>
                <a:gd name="T3" fmla="*/ 0 h 758"/>
                <a:gd name="T4" fmla="*/ 163 w 784"/>
                <a:gd name="T5" fmla="*/ 0 h 758"/>
                <a:gd name="T6" fmla="*/ 344 w 784"/>
                <a:gd name="T7" fmla="*/ 18 h 758"/>
                <a:gd name="T8" fmla="*/ 557 w 784"/>
                <a:gd name="T9" fmla="*/ 28 h 758"/>
                <a:gd name="T10" fmla="*/ 638 w 784"/>
                <a:gd name="T11" fmla="*/ 62 h 758"/>
                <a:gd name="T12" fmla="*/ 672 w 784"/>
                <a:gd name="T13" fmla="*/ 104 h 758"/>
                <a:gd name="T14" fmla="*/ 680 w 784"/>
                <a:gd name="T15" fmla="*/ 169 h 758"/>
                <a:gd name="T16" fmla="*/ 656 w 784"/>
                <a:gd name="T17" fmla="*/ 238 h 758"/>
                <a:gd name="T18" fmla="*/ 591 w 784"/>
                <a:gd name="T19" fmla="*/ 342 h 758"/>
                <a:gd name="T20" fmla="*/ 506 w 784"/>
                <a:gd name="T21" fmla="*/ 429 h 758"/>
                <a:gd name="T22" fmla="*/ 440 w 784"/>
                <a:gd name="T23" fmla="*/ 508 h 758"/>
                <a:gd name="T24" fmla="*/ 414 w 784"/>
                <a:gd name="T25" fmla="*/ 569 h 758"/>
                <a:gd name="T26" fmla="*/ 394 w 784"/>
                <a:gd name="T27" fmla="*/ 613 h 758"/>
                <a:gd name="T28" fmla="*/ 401 w 784"/>
                <a:gd name="T29" fmla="*/ 646 h 758"/>
                <a:gd name="T30" fmla="*/ 406 w 784"/>
                <a:gd name="T31" fmla="*/ 667 h 758"/>
                <a:gd name="T32" fmla="*/ 483 w 784"/>
                <a:gd name="T33" fmla="*/ 667 h 758"/>
                <a:gd name="T34" fmla="*/ 603 w 784"/>
                <a:gd name="T35" fmla="*/ 649 h 758"/>
                <a:gd name="T36" fmla="*/ 680 w 784"/>
                <a:gd name="T37" fmla="*/ 649 h 758"/>
                <a:gd name="T38" fmla="*/ 761 w 784"/>
                <a:gd name="T39" fmla="*/ 678 h 758"/>
                <a:gd name="T40" fmla="*/ 784 w 784"/>
                <a:gd name="T41" fmla="*/ 714 h 758"/>
                <a:gd name="T42" fmla="*/ 761 w 784"/>
                <a:gd name="T43" fmla="*/ 747 h 758"/>
                <a:gd name="T44" fmla="*/ 726 w 784"/>
                <a:gd name="T45" fmla="*/ 758 h 758"/>
                <a:gd name="T46" fmla="*/ 672 w 784"/>
                <a:gd name="T47" fmla="*/ 743 h 758"/>
                <a:gd name="T48" fmla="*/ 599 w 784"/>
                <a:gd name="T49" fmla="*/ 703 h 758"/>
                <a:gd name="T50" fmla="*/ 521 w 784"/>
                <a:gd name="T51" fmla="*/ 710 h 758"/>
                <a:gd name="T52" fmla="*/ 394 w 784"/>
                <a:gd name="T53" fmla="*/ 732 h 758"/>
                <a:gd name="T54" fmla="*/ 356 w 784"/>
                <a:gd name="T55" fmla="*/ 725 h 758"/>
                <a:gd name="T56" fmla="*/ 336 w 784"/>
                <a:gd name="T57" fmla="*/ 700 h 758"/>
                <a:gd name="T58" fmla="*/ 336 w 784"/>
                <a:gd name="T59" fmla="*/ 639 h 758"/>
                <a:gd name="T60" fmla="*/ 336 w 784"/>
                <a:gd name="T61" fmla="*/ 552 h 758"/>
                <a:gd name="T62" fmla="*/ 390 w 784"/>
                <a:gd name="T63" fmla="*/ 486 h 758"/>
                <a:gd name="T64" fmla="*/ 471 w 784"/>
                <a:gd name="T65" fmla="*/ 389 h 758"/>
                <a:gd name="T66" fmla="*/ 541 w 784"/>
                <a:gd name="T67" fmla="*/ 303 h 758"/>
                <a:gd name="T68" fmla="*/ 588 w 784"/>
                <a:gd name="T69" fmla="*/ 238 h 758"/>
                <a:gd name="T70" fmla="*/ 611 w 784"/>
                <a:gd name="T71" fmla="*/ 181 h 758"/>
                <a:gd name="T72" fmla="*/ 599 w 784"/>
                <a:gd name="T73" fmla="*/ 148 h 758"/>
                <a:gd name="T74" fmla="*/ 568 w 784"/>
                <a:gd name="T75" fmla="*/ 108 h 758"/>
                <a:gd name="T76" fmla="*/ 521 w 784"/>
                <a:gd name="T77" fmla="*/ 97 h 758"/>
                <a:gd name="T78" fmla="*/ 471 w 784"/>
                <a:gd name="T79" fmla="*/ 97 h 758"/>
                <a:gd name="T80" fmla="*/ 359 w 784"/>
                <a:gd name="T81" fmla="*/ 97 h 758"/>
                <a:gd name="T82" fmla="*/ 193 w 784"/>
                <a:gd name="T83" fmla="*/ 126 h 758"/>
                <a:gd name="T84" fmla="*/ 70 w 784"/>
                <a:gd name="T85" fmla="*/ 137 h 758"/>
                <a:gd name="T86" fmla="*/ 20 w 784"/>
                <a:gd name="T87" fmla="*/ 126 h 758"/>
                <a:gd name="T88" fmla="*/ 0 w 784"/>
                <a:gd name="T89" fmla="*/ 108 h 758"/>
                <a:gd name="T90" fmla="*/ 0 w 784"/>
                <a:gd name="T91" fmla="*/ 72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4" h="758">
                  <a:moveTo>
                    <a:pt x="0" y="72"/>
                  </a:moveTo>
                  <a:lnTo>
                    <a:pt x="65" y="0"/>
                  </a:lnTo>
                  <a:lnTo>
                    <a:pt x="163" y="0"/>
                  </a:lnTo>
                  <a:lnTo>
                    <a:pt x="344" y="18"/>
                  </a:lnTo>
                  <a:lnTo>
                    <a:pt x="557" y="28"/>
                  </a:lnTo>
                  <a:lnTo>
                    <a:pt x="638" y="62"/>
                  </a:lnTo>
                  <a:lnTo>
                    <a:pt x="672" y="104"/>
                  </a:lnTo>
                  <a:lnTo>
                    <a:pt x="680" y="169"/>
                  </a:lnTo>
                  <a:lnTo>
                    <a:pt x="656" y="238"/>
                  </a:lnTo>
                  <a:lnTo>
                    <a:pt x="591" y="342"/>
                  </a:lnTo>
                  <a:lnTo>
                    <a:pt x="506" y="429"/>
                  </a:lnTo>
                  <a:lnTo>
                    <a:pt x="440" y="508"/>
                  </a:lnTo>
                  <a:lnTo>
                    <a:pt x="414" y="569"/>
                  </a:lnTo>
                  <a:lnTo>
                    <a:pt x="394" y="613"/>
                  </a:lnTo>
                  <a:lnTo>
                    <a:pt x="401" y="646"/>
                  </a:lnTo>
                  <a:lnTo>
                    <a:pt x="406" y="667"/>
                  </a:lnTo>
                  <a:lnTo>
                    <a:pt x="483" y="667"/>
                  </a:lnTo>
                  <a:lnTo>
                    <a:pt x="603" y="649"/>
                  </a:lnTo>
                  <a:lnTo>
                    <a:pt x="680" y="649"/>
                  </a:lnTo>
                  <a:lnTo>
                    <a:pt x="761" y="678"/>
                  </a:lnTo>
                  <a:lnTo>
                    <a:pt x="784" y="714"/>
                  </a:lnTo>
                  <a:lnTo>
                    <a:pt x="761" y="747"/>
                  </a:lnTo>
                  <a:lnTo>
                    <a:pt x="726" y="758"/>
                  </a:lnTo>
                  <a:lnTo>
                    <a:pt x="672" y="743"/>
                  </a:lnTo>
                  <a:lnTo>
                    <a:pt x="599" y="703"/>
                  </a:lnTo>
                  <a:lnTo>
                    <a:pt x="521" y="710"/>
                  </a:lnTo>
                  <a:lnTo>
                    <a:pt x="394" y="732"/>
                  </a:lnTo>
                  <a:lnTo>
                    <a:pt x="356" y="725"/>
                  </a:lnTo>
                  <a:lnTo>
                    <a:pt x="336" y="700"/>
                  </a:lnTo>
                  <a:lnTo>
                    <a:pt x="336" y="639"/>
                  </a:lnTo>
                  <a:lnTo>
                    <a:pt x="336" y="552"/>
                  </a:lnTo>
                  <a:lnTo>
                    <a:pt x="390" y="486"/>
                  </a:lnTo>
                  <a:lnTo>
                    <a:pt x="471" y="389"/>
                  </a:lnTo>
                  <a:lnTo>
                    <a:pt x="541" y="303"/>
                  </a:lnTo>
                  <a:lnTo>
                    <a:pt x="588" y="238"/>
                  </a:lnTo>
                  <a:lnTo>
                    <a:pt x="611" y="181"/>
                  </a:lnTo>
                  <a:lnTo>
                    <a:pt x="599" y="148"/>
                  </a:lnTo>
                  <a:lnTo>
                    <a:pt x="568" y="108"/>
                  </a:lnTo>
                  <a:lnTo>
                    <a:pt x="521" y="97"/>
                  </a:lnTo>
                  <a:lnTo>
                    <a:pt x="471" y="97"/>
                  </a:lnTo>
                  <a:lnTo>
                    <a:pt x="359" y="97"/>
                  </a:lnTo>
                  <a:lnTo>
                    <a:pt x="193" y="126"/>
                  </a:lnTo>
                  <a:lnTo>
                    <a:pt x="70" y="137"/>
                  </a:lnTo>
                  <a:lnTo>
                    <a:pt x="20" y="126"/>
                  </a:lnTo>
                  <a:lnTo>
                    <a:pt x="0" y="108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8" name="Freeform 66"/>
            <p:cNvSpPr>
              <a:spLocks/>
            </p:cNvSpPr>
            <p:nvPr/>
          </p:nvSpPr>
          <p:spPr bwMode="auto">
            <a:xfrm>
              <a:off x="3469" y="2327"/>
              <a:ext cx="111" cy="81"/>
            </a:xfrm>
            <a:custGeom>
              <a:avLst/>
              <a:gdLst>
                <a:gd name="T0" fmla="*/ 811 w 996"/>
                <a:gd name="T1" fmla="*/ 300 h 722"/>
                <a:gd name="T2" fmla="*/ 827 w 996"/>
                <a:gd name="T3" fmla="*/ 206 h 722"/>
                <a:gd name="T4" fmla="*/ 884 w 996"/>
                <a:gd name="T5" fmla="*/ 170 h 722"/>
                <a:gd name="T6" fmla="*/ 954 w 996"/>
                <a:gd name="T7" fmla="*/ 163 h 722"/>
                <a:gd name="T8" fmla="*/ 996 w 996"/>
                <a:gd name="T9" fmla="*/ 206 h 722"/>
                <a:gd name="T10" fmla="*/ 977 w 996"/>
                <a:gd name="T11" fmla="*/ 288 h 722"/>
                <a:gd name="T12" fmla="*/ 939 w 996"/>
                <a:gd name="T13" fmla="*/ 400 h 722"/>
                <a:gd name="T14" fmla="*/ 861 w 996"/>
                <a:gd name="T15" fmla="*/ 527 h 722"/>
                <a:gd name="T16" fmla="*/ 764 w 996"/>
                <a:gd name="T17" fmla="*/ 635 h 722"/>
                <a:gd name="T18" fmla="*/ 683 w 996"/>
                <a:gd name="T19" fmla="*/ 693 h 722"/>
                <a:gd name="T20" fmla="*/ 595 w 996"/>
                <a:gd name="T21" fmla="*/ 722 h 722"/>
                <a:gd name="T22" fmla="*/ 509 w 996"/>
                <a:gd name="T23" fmla="*/ 711 h 722"/>
                <a:gd name="T24" fmla="*/ 444 w 996"/>
                <a:gd name="T25" fmla="*/ 678 h 722"/>
                <a:gd name="T26" fmla="*/ 420 w 996"/>
                <a:gd name="T27" fmla="*/ 624 h 722"/>
                <a:gd name="T28" fmla="*/ 394 w 996"/>
                <a:gd name="T29" fmla="*/ 531 h 722"/>
                <a:gd name="T30" fmla="*/ 363 w 996"/>
                <a:gd name="T31" fmla="*/ 358 h 722"/>
                <a:gd name="T32" fmla="*/ 339 w 996"/>
                <a:gd name="T33" fmla="*/ 239 h 722"/>
                <a:gd name="T34" fmla="*/ 339 w 996"/>
                <a:gd name="T35" fmla="*/ 98 h 722"/>
                <a:gd name="T36" fmla="*/ 324 w 996"/>
                <a:gd name="T37" fmla="*/ 73 h 722"/>
                <a:gd name="T38" fmla="*/ 278 w 996"/>
                <a:gd name="T39" fmla="*/ 66 h 722"/>
                <a:gd name="T40" fmla="*/ 224 w 996"/>
                <a:gd name="T41" fmla="*/ 105 h 722"/>
                <a:gd name="T42" fmla="*/ 174 w 996"/>
                <a:gd name="T43" fmla="*/ 170 h 722"/>
                <a:gd name="T44" fmla="*/ 115 w 996"/>
                <a:gd name="T45" fmla="*/ 206 h 722"/>
                <a:gd name="T46" fmla="*/ 27 w 996"/>
                <a:gd name="T47" fmla="*/ 206 h 722"/>
                <a:gd name="T48" fmla="*/ 0 w 996"/>
                <a:gd name="T49" fmla="*/ 184 h 722"/>
                <a:gd name="T50" fmla="*/ 0 w 996"/>
                <a:gd name="T51" fmla="*/ 149 h 722"/>
                <a:gd name="T52" fmla="*/ 39 w 996"/>
                <a:gd name="T53" fmla="*/ 115 h 722"/>
                <a:gd name="T54" fmla="*/ 81 w 996"/>
                <a:gd name="T55" fmla="*/ 127 h 722"/>
                <a:gd name="T56" fmla="*/ 120 w 996"/>
                <a:gd name="T57" fmla="*/ 119 h 722"/>
                <a:gd name="T58" fmla="*/ 190 w 996"/>
                <a:gd name="T59" fmla="*/ 73 h 722"/>
                <a:gd name="T60" fmla="*/ 258 w 996"/>
                <a:gd name="T61" fmla="*/ 22 h 722"/>
                <a:gd name="T62" fmla="*/ 324 w 996"/>
                <a:gd name="T63" fmla="*/ 8 h 722"/>
                <a:gd name="T64" fmla="*/ 417 w 996"/>
                <a:gd name="T65" fmla="*/ 0 h 722"/>
                <a:gd name="T66" fmla="*/ 420 w 996"/>
                <a:gd name="T67" fmla="*/ 40 h 722"/>
                <a:gd name="T68" fmla="*/ 398 w 996"/>
                <a:gd name="T69" fmla="*/ 83 h 722"/>
                <a:gd name="T70" fmla="*/ 394 w 996"/>
                <a:gd name="T71" fmla="*/ 195 h 722"/>
                <a:gd name="T72" fmla="*/ 420 w 996"/>
                <a:gd name="T73" fmla="*/ 343 h 722"/>
                <a:gd name="T74" fmla="*/ 464 w 996"/>
                <a:gd name="T75" fmla="*/ 487 h 722"/>
                <a:gd name="T76" fmla="*/ 501 w 996"/>
                <a:gd name="T77" fmla="*/ 573 h 722"/>
                <a:gd name="T78" fmla="*/ 560 w 996"/>
                <a:gd name="T79" fmla="*/ 614 h 722"/>
                <a:gd name="T80" fmla="*/ 618 w 996"/>
                <a:gd name="T81" fmla="*/ 614 h 722"/>
                <a:gd name="T82" fmla="*/ 676 w 996"/>
                <a:gd name="T83" fmla="*/ 573 h 722"/>
                <a:gd name="T84" fmla="*/ 753 w 996"/>
                <a:gd name="T85" fmla="*/ 483 h 722"/>
                <a:gd name="T86" fmla="*/ 803 w 996"/>
                <a:gd name="T87" fmla="*/ 354 h 722"/>
                <a:gd name="T88" fmla="*/ 811 w 996"/>
                <a:gd name="T89" fmla="*/ 30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6" h="722">
                  <a:moveTo>
                    <a:pt x="811" y="300"/>
                  </a:moveTo>
                  <a:lnTo>
                    <a:pt x="827" y="206"/>
                  </a:lnTo>
                  <a:lnTo>
                    <a:pt x="884" y="170"/>
                  </a:lnTo>
                  <a:lnTo>
                    <a:pt x="954" y="163"/>
                  </a:lnTo>
                  <a:lnTo>
                    <a:pt x="996" y="206"/>
                  </a:lnTo>
                  <a:lnTo>
                    <a:pt x="977" y="288"/>
                  </a:lnTo>
                  <a:lnTo>
                    <a:pt x="939" y="400"/>
                  </a:lnTo>
                  <a:lnTo>
                    <a:pt x="861" y="527"/>
                  </a:lnTo>
                  <a:lnTo>
                    <a:pt x="764" y="635"/>
                  </a:lnTo>
                  <a:lnTo>
                    <a:pt x="683" y="693"/>
                  </a:lnTo>
                  <a:lnTo>
                    <a:pt x="595" y="722"/>
                  </a:lnTo>
                  <a:lnTo>
                    <a:pt x="509" y="711"/>
                  </a:lnTo>
                  <a:lnTo>
                    <a:pt x="444" y="678"/>
                  </a:lnTo>
                  <a:lnTo>
                    <a:pt x="420" y="624"/>
                  </a:lnTo>
                  <a:lnTo>
                    <a:pt x="394" y="531"/>
                  </a:lnTo>
                  <a:lnTo>
                    <a:pt x="363" y="358"/>
                  </a:lnTo>
                  <a:lnTo>
                    <a:pt x="339" y="239"/>
                  </a:lnTo>
                  <a:lnTo>
                    <a:pt x="339" y="98"/>
                  </a:lnTo>
                  <a:lnTo>
                    <a:pt x="324" y="73"/>
                  </a:lnTo>
                  <a:lnTo>
                    <a:pt x="278" y="66"/>
                  </a:lnTo>
                  <a:lnTo>
                    <a:pt x="224" y="105"/>
                  </a:lnTo>
                  <a:lnTo>
                    <a:pt x="174" y="170"/>
                  </a:lnTo>
                  <a:lnTo>
                    <a:pt x="115" y="206"/>
                  </a:lnTo>
                  <a:lnTo>
                    <a:pt x="27" y="206"/>
                  </a:lnTo>
                  <a:lnTo>
                    <a:pt x="0" y="184"/>
                  </a:lnTo>
                  <a:lnTo>
                    <a:pt x="0" y="149"/>
                  </a:lnTo>
                  <a:lnTo>
                    <a:pt x="39" y="115"/>
                  </a:lnTo>
                  <a:lnTo>
                    <a:pt x="81" y="127"/>
                  </a:lnTo>
                  <a:lnTo>
                    <a:pt x="120" y="119"/>
                  </a:lnTo>
                  <a:lnTo>
                    <a:pt x="190" y="73"/>
                  </a:lnTo>
                  <a:lnTo>
                    <a:pt x="258" y="22"/>
                  </a:lnTo>
                  <a:lnTo>
                    <a:pt x="324" y="8"/>
                  </a:lnTo>
                  <a:lnTo>
                    <a:pt x="417" y="0"/>
                  </a:lnTo>
                  <a:lnTo>
                    <a:pt x="420" y="40"/>
                  </a:lnTo>
                  <a:lnTo>
                    <a:pt x="398" y="83"/>
                  </a:lnTo>
                  <a:lnTo>
                    <a:pt x="394" y="195"/>
                  </a:lnTo>
                  <a:lnTo>
                    <a:pt x="420" y="343"/>
                  </a:lnTo>
                  <a:lnTo>
                    <a:pt x="464" y="487"/>
                  </a:lnTo>
                  <a:lnTo>
                    <a:pt x="501" y="573"/>
                  </a:lnTo>
                  <a:lnTo>
                    <a:pt x="560" y="614"/>
                  </a:lnTo>
                  <a:lnTo>
                    <a:pt x="618" y="614"/>
                  </a:lnTo>
                  <a:lnTo>
                    <a:pt x="676" y="573"/>
                  </a:lnTo>
                  <a:lnTo>
                    <a:pt x="753" y="483"/>
                  </a:lnTo>
                  <a:lnTo>
                    <a:pt x="803" y="354"/>
                  </a:lnTo>
                  <a:lnTo>
                    <a:pt x="811" y="30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9" name="Freeform 67"/>
            <p:cNvSpPr>
              <a:spLocks/>
            </p:cNvSpPr>
            <p:nvPr/>
          </p:nvSpPr>
          <p:spPr bwMode="auto">
            <a:xfrm>
              <a:off x="3521" y="2146"/>
              <a:ext cx="78" cy="127"/>
            </a:xfrm>
            <a:custGeom>
              <a:avLst/>
              <a:gdLst>
                <a:gd name="T0" fmla="*/ 448 w 703"/>
                <a:gd name="T1" fmla="*/ 865 h 1140"/>
                <a:gd name="T2" fmla="*/ 563 w 703"/>
                <a:gd name="T3" fmla="*/ 974 h 1140"/>
                <a:gd name="T4" fmla="*/ 610 w 703"/>
                <a:gd name="T5" fmla="*/ 974 h 1140"/>
                <a:gd name="T6" fmla="*/ 687 w 703"/>
                <a:gd name="T7" fmla="*/ 1018 h 1140"/>
                <a:gd name="T8" fmla="*/ 703 w 703"/>
                <a:gd name="T9" fmla="*/ 1067 h 1140"/>
                <a:gd name="T10" fmla="*/ 679 w 703"/>
                <a:gd name="T11" fmla="*/ 1133 h 1140"/>
                <a:gd name="T12" fmla="*/ 617 w 703"/>
                <a:gd name="T13" fmla="*/ 1140 h 1140"/>
                <a:gd name="T14" fmla="*/ 540 w 703"/>
                <a:gd name="T15" fmla="*/ 1089 h 1140"/>
                <a:gd name="T16" fmla="*/ 385 w 703"/>
                <a:gd name="T17" fmla="*/ 952 h 1140"/>
                <a:gd name="T18" fmla="*/ 286 w 703"/>
                <a:gd name="T19" fmla="*/ 823 h 1140"/>
                <a:gd name="T20" fmla="*/ 239 w 703"/>
                <a:gd name="T21" fmla="*/ 721 h 1140"/>
                <a:gd name="T22" fmla="*/ 208 w 703"/>
                <a:gd name="T23" fmla="*/ 548 h 1140"/>
                <a:gd name="T24" fmla="*/ 208 w 703"/>
                <a:gd name="T25" fmla="*/ 324 h 1140"/>
                <a:gd name="T26" fmla="*/ 200 w 703"/>
                <a:gd name="T27" fmla="*/ 267 h 1140"/>
                <a:gd name="T28" fmla="*/ 155 w 703"/>
                <a:gd name="T29" fmla="*/ 224 h 1140"/>
                <a:gd name="T30" fmla="*/ 23 w 703"/>
                <a:gd name="T31" fmla="*/ 231 h 1140"/>
                <a:gd name="T32" fmla="*/ 0 w 703"/>
                <a:gd name="T33" fmla="*/ 209 h 1140"/>
                <a:gd name="T34" fmla="*/ 30 w 703"/>
                <a:gd name="T35" fmla="*/ 195 h 1140"/>
                <a:gd name="T36" fmla="*/ 124 w 703"/>
                <a:gd name="T37" fmla="*/ 188 h 1140"/>
                <a:gd name="T38" fmla="*/ 139 w 703"/>
                <a:gd name="T39" fmla="*/ 173 h 1140"/>
                <a:gd name="T40" fmla="*/ 7 w 703"/>
                <a:gd name="T41" fmla="*/ 101 h 1140"/>
                <a:gd name="T42" fmla="*/ 7 w 703"/>
                <a:gd name="T43" fmla="*/ 73 h 1140"/>
                <a:gd name="T44" fmla="*/ 30 w 703"/>
                <a:gd name="T45" fmla="*/ 65 h 1140"/>
                <a:gd name="T46" fmla="*/ 139 w 703"/>
                <a:gd name="T47" fmla="*/ 122 h 1140"/>
                <a:gd name="T48" fmla="*/ 162 w 703"/>
                <a:gd name="T49" fmla="*/ 115 h 1140"/>
                <a:gd name="T50" fmla="*/ 139 w 703"/>
                <a:gd name="T51" fmla="*/ 7 h 1140"/>
                <a:gd name="T52" fmla="*/ 155 w 703"/>
                <a:gd name="T53" fmla="*/ 0 h 1140"/>
                <a:gd name="T54" fmla="*/ 170 w 703"/>
                <a:gd name="T55" fmla="*/ 7 h 1140"/>
                <a:gd name="T56" fmla="*/ 200 w 703"/>
                <a:gd name="T57" fmla="*/ 115 h 1140"/>
                <a:gd name="T58" fmla="*/ 223 w 703"/>
                <a:gd name="T59" fmla="*/ 122 h 1140"/>
                <a:gd name="T60" fmla="*/ 286 w 703"/>
                <a:gd name="T61" fmla="*/ 7 h 1140"/>
                <a:gd name="T62" fmla="*/ 301 w 703"/>
                <a:gd name="T63" fmla="*/ 7 h 1140"/>
                <a:gd name="T64" fmla="*/ 301 w 703"/>
                <a:gd name="T65" fmla="*/ 44 h 1140"/>
                <a:gd name="T66" fmla="*/ 262 w 703"/>
                <a:gd name="T67" fmla="*/ 137 h 1140"/>
                <a:gd name="T68" fmla="*/ 262 w 703"/>
                <a:gd name="T69" fmla="*/ 188 h 1140"/>
                <a:gd name="T70" fmla="*/ 278 w 703"/>
                <a:gd name="T71" fmla="*/ 253 h 1140"/>
                <a:gd name="T72" fmla="*/ 270 w 703"/>
                <a:gd name="T73" fmla="*/ 339 h 1140"/>
                <a:gd name="T74" fmla="*/ 278 w 703"/>
                <a:gd name="T75" fmla="*/ 497 h 1140"/>
                <a:gd name="T76" fmla="*/ 293 w 703"/>
                <a:gd name="T77" fmla="*/ 599 h 1140"/>
                <a:gd name="T78" fmla="*/ 332 w 703"/>
                <a:gd name="T79" fmla="*/ 714 h 1140"/>
                <a:gd name="T80" fmla="*/ 385 w 703"/>
                <a:gd name="T81" fmla="*/ 801 h 1140"/>
                <a:gd name="T82" fmla="*/ 448 w 703"/>
                <a:gd name="T83" fmla="*/ 865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3" h="1140">
                  <a:moveTo>
                    <a:pt x="448" y="865"/>
                  </a:moveTo>
                  <a:lnTo>
                    <a:pt x="563" y="974"/>
                  </a:lnTo>
                  <a:lnTo>
                    <a:pt x="610" y="974"/>
                  </a:lnTo>
                  <a:lnTo>
                    <a:pt x="687" y="1018"/>
                  </a:lnTo>
                  <a:lnTo>
                    <a:pt x="703" y="1067"/>
                  </a:lnTo>
                  <a:lnTo>
                    <a:pt x="679" y="1133"/>
                  </a:lnTo>
                  <a:lnTo>
                    <a:pt x="617" y="1140"/>
                  </a:lnTo>
                  <a:lnTo>
                    <a:pt x="540" y="1089"/>
                  </a:lnTo>
                  <a:lnTo>
                    <a:pt x="385" y="952"/>
                  </a:lnTo>
                  <a:lnTo>
                    <a:pt x="286" y="823"/>
                  </a:lnTo>
                  <a:lnTo>
                    <a:pt x="239" y="721"/>
                  </a:lnTo>
                  <a:lnTo>
                    <a:pt x="208" y="548"/>
                  </a:lnTo>
                  <a:lnTo>
                    <a:pt x="208" y="324"/>
                  </a:lnTo>
                  <a:lnTo>
                    <a:pt x="200" y="267"/>
                  </a:lnTo>
                  <a:lnTo>
                    <a:pt x="155" y="224"/>
                  </a:lnTo>
                  <a:lnTo>
                    <a:pt x="23" y="231"/>
                  </a:lnTo>
                  <a:lnTo>
                    <a:pt x="0" y="209"/>
                  </a:lnTo>
                  <a:lnTo>
                    <a:pt x="30" y="195"/>
                  </a:lnTo>
                  <a:lnTo>
                    <a:pt x="124" y="188"/>
                  </a:lnTo>
                  <a:lnTo>
                    <a:pt x="139" y="173"/>
                  </a:lnTo>
                  <a:lnTo>
                    <a:pt x="7" y="101"/>
                  </a:lnTo>
                  <a:lnTo>
                    <a:pt x="7" y="73"/>
                  </a:lnTo>
                  <a:lnTo>
                    <a:pt x="30" y="65"/>
                  </a:lnTo>
                  <a:lnTo>
                    <a:pt x="139" y="122"/>
                  </a:lnTo>
                  <a:lnTo>
                    <a:pt x="162" y="115"/>
                  </a:lnTo>
                  <a:lnTo>
                    <a:pt x="139" y="7"/>
                  </a:lnTo>
                  <a:lnTo>
                    <a:pt x="155" y="0"/>
                  </a:lnTo>
                  <a:lnTo>
                    <a:pt x="170" y="7"/>
                  </a:lnTo>
                  <a:lnTo>
                    <a:pt x="200" y="115"/>
                  </a:lnTo>
                  <a:lnTo>
                    <a:pt x="223" y="122"/>
                  </a:lnTo>
                  <a:lnTo>
                    <a:pt x="286" y="7"/>
                  </a:lnTo>
                  <a:lnTo>
                    <a:pt x="301" y="7"/>
                  </a:lnTo>
                  <a:lnTo>
                    <a:pt x="301" y="44"/>
                  </a:lnTo>
                  <a:lnTo>
                    <a:pt x="262" y="137"/>
                  </a:lnTo>
                  <a:lnTo>
                    <a:pt x="262" y="188"/>
                  </a:lnTo>
                  <a:lnTo>
                    <a:pt x="278" y="253"/>
                  </a:lnTo>
                  <a:lnTo>
                    <a:pt x="270" y="339"/>
                  </a:lnTo>
                  <a:lnTo>
                    <a:pt x="278" y="497"/>
                  </a:lnTo>
                  <a:lnTo>
                    <a:pt x="293" y="599"/>
                  </a:lnTo>
                  <a:lnTo>
                    <a:pt x="332" y="714"/>
                  </a:lnTo>
                  <a:lnTo>
                    <a:pt x="385" y="801"/>
                  </a:lnTo>
                  <a:lnTo>
                    <a:pt x="448" y="8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80" name="Freeform 68"/>
            <p:cNvSpPr>
              <a:spLocks/>
            </p:cNvSpPr>
            <p:nvPr/>
          </p:nvSpPr>
          <p:spPr bwMode="auto">
            <a:xfrm>
              <a:off x="3616" y="2157"/>
              <a:ext cx="102" cy="119"/>
            </a:xfrm>
            <a:custGeom>
              <a:avLst/>
              <a:gdLst>
                <a:gd name="T0" fmla="*/ 16 w 919"/>
                <a:gd name="T1" fmla="*/ 945 h 1067"/>
                <a:gd name="T2" fmla="*/ 0 w 919"/>
                <a:gd name="T3" fmla="*/ 994 h 1067"/>
                <a:gd name="T4" fmla="*/ 16 w 919"/>
                <a:gd name="T5" fmla="*/ 1067 h 1067"/>
                <a:gd name="T6" fmla="*/ 70 w 919"/>
                <a:gd name="T7" fmla="*/ 1067 h 1067"/>
                <a:gd name="T8" fmla="*/ 232 w 919"/>
                <a:gd name="T9" fmla="*/ 1038 h 1067"/>
                <a:gd name="T10" fmla="*/ 410 w 919"/>
                <a:gd name="T11" fmla="*/ 980 h 1067"/>
                <a:gd name="T12" fmla="*/ 556 w 919"/>
                <a:gd name="T13" fmla="*/ 887 h 1067"/>
                <a:gd name="T14" fmla="*/ 642 w 919"/>
                <a:gd name="T15" fmla="*/ 764 h 1067"/>
                <a:gd name="T16" fmla="*/ 718 w 919"/>
                <a:gd name="T17" fmla="*/ 555 h 1067"/>
                <a:gd name="T18" fmla="*/ 741 w 919"/>
                <a:gd name="T19" fmla="*/ 360 h 1067"/>
                <a:gd name="T20" fmla="*/ 741 w 919"/>
                <a:gd name="T21" fmla="*/ 267 h 1067"/>
                <a:gd name="T22" fmla="*/ 780 w 919"/>
                <a:gd name="T23" fmla="*/ 209 h 1067"/>
                <a:gd name="T24" fmla="*/ 849 w 919"/>
                <a:gd name="T25" fmla="*/ 187 h 1067"/>
                <a:gd name="T26" fmla="*/ 911 w 919"/>
                <a:gd name="T27" fmla="*/ 187 h 1067"/>
                <a:gd name="T28" fmla="*/ 919 w 919"/>
                <a:gd name="T29" fmla="*/ 158 h 1067"/>
                <a:gd name="T30" fmla="*/ 827 w 919"/>
                <a:gd name="T31" fmla="*/ 165 h 1067"/>
                <a:gd name="T32" fmla="*/ 811 w 919"/>
                <a:gd name="T33" fmla="*/ 144 h 1067"/>
                <a:gd name="T34" fmla="*/ 888 w 919"/>
                <a:gd name="T35" fmla="*/ 65 h 1067"/>
                <a:gd name="T36" fmla="*/ 872 w 919"/>
                <a:gd name="T37" fmla="*/ 43 h 1067"/>
                <a:gd name="T38" fmla="*/ 857 w 919"/>
                <a:gd name="T39" fmla="*/ 58 h 1067"/>
                <a:gd name="T40" fmla="*/ 796 w 919"/>
                <a:gd name="T41" fmla="*/ 115 h 1067"/>
                <a:gd name="T42" fmla="*/ 780 w 919"/>
                <a:gd name="T43" fmla="*/ 115 h 1067"/>
                <a:gd name="T44" fmla="*/ 780 w 919"/>
                <a:gd name="T45" fmla="*/ 14 h 1067"/>
                <a:gd name="T46" fmla="*/ 765 w 919"/>
                <a:gd name="T47" fmla="*/ 0 h 1067"/>
                <a:gd name="T48" fmla="*/ 741 w 919"/>
                <a:gd name="T49" fmla="*/ 7 h 1067"/>
                <a:gd name="T50" fmla="*/ 749 w 919"/>
                <a:gd name="T51" fmla="*/ 115 h 1067"/>
                <a:gd name="T52" fmla="*/ 734 w 919"/>
                <a:gd name="T53" fmla="*/ 122 h 1067"/>
                <a:gd name="T54" fmla="*/ 671 w 919"/>
                <a:gd name="T55" fmla="*/ 65 h 1067"/>
                <a:gd name="T56" fmla="*/ 626 w 919"/>
                <a:gd name="T57" fmla="*/ 58 h 1067"/>
                <a:gd name="T58" fmla="*/ 634 w 919"/>
                <a:gd name="T59" fmla="*/ 87 h 1067"/>
                <a:gd name="T60" fmla="*/ 703 w 919"/>
                <a:gd name="T61" fmla="*/ 151 h 1067"/>
                <a:gd name="T62" fmla="*/ 703 w 919"/>
                <a:gd name="T63" fmla="*/ 187 h 1067"/>
                <a:gd name="T64" fmla="*/ 679 w 919"/>
                <a:gd name="T65" fmla="*/ 260 h 1067"/>
                <a:gd name="T66" fmla="*/ 679 w 919"/>
                <a:gd name="T67" fmla="*/ 324 h 1067"/>
                <a:gd name="T68" fmla="*/ 679 w 919"/>
                <a:gd name="T69" fmla="*/ 433 h 1067"/>
                <a:gd name="T70" fmla="*/ 648 w 919"/>
                <a:gd name="T71" fmla="*/ 570 h 1067"/>
                <a:gd name="T72" fmla="*/ 618 w 919"/>
                <a:gd name="T73" fmla="*/ 656 h 1067"/>
                <a:gd name="T74" fmla="*/ 564 w 919"/>
                <a:gd name="T75" fmla="*/ 764 h 1067"/>
                <a:gd name="T76" fmla="*/ 502 w 919"/>
                <a:gd name="T77" fmla="*/ 850 h 1067"/>
                <a:gd name="T78" fmla="*/ 456 w 919"/>
                <a:gd name="T79" fmla="*/ 894 h 1067"/>
                <a:gd name="T80" fmla="*/ 332 w 919"/>
                <a:gd name="T81" fmla="*/ 930 h 1067"/>
                <a:gd name="T82" fmla="*/ 217 w 919"/>
                <a:gd name="T83" fmla="*/ 945 h 1067"/>
                <a:gd name="T84" fmla="*/ 100 w 919"/>
                <a:gd name="T85" fmla="*/ 959 h 1067"/>
                <a:gd name="T86" fmla="*/ 16 w 919"/>
                <a:gd name="T87" fmla="*/ 945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9" h="1067">
                  <a:moveTo>
                    <a:pt x="16" y="945"/>
                  </a:moveTo>
                  <a:lnTo>
                    <a:pt x="0" y="994"/>
                  </a:lnTo>
                  <a:lnTo>
                    <a:pt x="16" y="1067"/>
                  </a:lnTo>
                  <a:lnTo>
                    <a:pt x="70" y="1067"/>
                  </a:lnTo>
                  <a:lnTo>
                    <a:pt x="232" y="1038"/>
                  </a:lnTo>
                  <a:lnTo>
                    <a:pt x="410" y="980"/>
                  </a:lnTo>
                  <a:lnTo>
                    <a:pt x="556" y="887"/>
                  </a:lnTo>
                  <a:lnTo>
                    <a:pt x="642" y="764"/>
                  </a:lnTo>
                  <a:lnTo>
                    <a:pt x="718" y="555"/>
                  </a:lnTo>
                  <a:lnTo>
                    <a:pt x="741" y="360"/>
                  </a:lnTo>
                  <a:lnTo>
                    <a:pt x="741" y="267"/>
                  </a:lnTo>
                  <a:lnTo>
                    <a:pt x="780" y="209"/>
                  </a:lnTo>
                  <a:lnTo>
                    <a:pt x="849" y="187"/>
                  </a:lnTo>
                  <a:lnTo>
                    <a:pt x="911" y="187"/>
                  </a:lnTo>
                  <a:lnTo>
                    <a:pt x="919" y="158"/>
                  </a:lnTo>
                  <a:lnTo>
                    <a:pt x="827" y="165"/>
                  </a:lnTo>
                  <a:lnTo>
                    <a:pt x="811" y="144"/>
                  </a:lnTo>
                  <a:lnTo>
                    <a:pt x="888" y="65"/>
                  </a:lnTo>
                  <a:lnTo>
                    <a:pt x="872" y="43"/>
                  </a:lnTo>
                  <a:lnTo>
                    <a:pt x="857" y="58"/>
                  </a:lnTo>
                  <a:lnTo>
                    <a:pt x="796" y="115"/>
                  </a:lnTo>
                  <a:lnTo>
                    <a:pt x="780" y="115"/>
                  </a:lnTo>
                  <a:lnTo>
                    <a:pt x="780" y="14"/>
                  </a:lnTo>
                  <a:lnTo>
                    <a:pt x="765" y="0"/>
                  </a:lnTo>
                  <a:lnTo>
                    <a:pt x="741" y="7"/>
                  </a:lnTo>
                  <a:lnTo>
                    <a:pt x="749" y="115"/>
                  </a:lnTo>
                  <a:lnTo>
                    <a:pt x="734" y="122"/>
                  </a:lnTo>
                  <a:lnTo>
                    <a:pt x="671" y="65"/>
                  </a:lnTo>
                  <a:lnTo>
                    <a:pt x="626" y="58"/>
                  </a:lnTo>
                  <a:lnTo>
                    <a:pt x="634" y="87"/>
                  </a:lnTo>
                  <a:lnTo>
                    <a:pt x="703" y="151"/>
                  </a:lnTo>
                  <a:lnTo>
                    <a:pt x="703" y="187"/>
                  </a:lnTo>
                  <a:lnTo>
                    <a:pt x="679" y="260"/>
                  </a:lnTo>
                  <a:lnTo>
                    <a:pt x="679" y="324"/>
                  </a:lnTo>
                  <a:lnTo>
                    <a:pt x="679" y="433"/>
                  </a:lnTo>
                  <a:lnTo>
                    <a:pt x="648" y="570"/>
                  </a:lnTo>
                  <a:lnTo>
                    <a:pt x="618" y="656"/>
                  </a:lnTo>
                  <a:lnTo>
                    <a:pt x="564" y="764"/>
                  </a:lnTo>
                  <a:lnTo>
                    <a:pt x="502" y="850"/>
                  </a:lnTo>
                  <a:lnTo>
                    <a:pt x="456" y="894"/>
                  </a:lnTo>
                  <a:lnTo>
                    <a:pt x="332" y="930"/>
                  </a:lnTo>
                  <a:lnTo>
                    <a:pt x="217" y="945"/>
                  </a:lnTo>
                  <a:lnTo>
                    <a:pt x="100" y="959"/>
                  </a:lnTo>
                  <a:lnTo>
                    <a:pt x="16" y="94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7395" name="Text Box 83"/>
          <p:cNvSpPr txBox="1">
            <a:spLocks noChangeArrowheads="1"/>
          </p:cNvSpPr>
          <p:nvPr/>
        </p:nvSpPr>
        <p:spPr bwMode="auto">
          <a:xfrm>
            <a:off x="6119813" y="2286000"/>
            <a:ext cx="244316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Is sorted wrt </a:t>
            </a:r>
            <a:br>
              <a:rPr lang="en-US" altLang="x-none" i="0"/>
            </a:br>
            <a:r>
              <a:rPr lang="en-US" altLang="x-none" i="0"/>
              <a:t>first </a:t>
            </a:r>
            <a:r>
              <a:rPr lang="en-US" altLang="x-none"/>
              <a:t>i</a:t>
            </a:r>
            <a:r>
              <a:rPr lang="en-US" altLang="x-none" i="0"/>
              <a:t>+1 digits.</a:t>
            </a:r>
          </a:p>
        </p:txBody>
      </p:sp>
      <p:grpSp>
        <p:nvGrpSpPr>
          <p:cNvPr id="397396" name="Group 84"/>
          <p:cNvGrpSpPr>
            <a:grpSpLocks noChangeAspect="1"/>
          </p:cNvGrpSpPr>
          <p:nvPr/>
        </p:nvGrpSpPr>
        <p:grpSpPr bwMode="auto">
          <a:xfrm rot="2360341">
            <a:off x="6616700" y="1435100"/>
            <a:ext cx="1079500" cy="1079500"/>
            <a:chOff x="1224" y="1212"/>
            <a:chExt cx="3144" cy="3112"/>
          </a:xfrm>
        </p:grpSpPr>
        <p:sp>
          <p:nvSpPr>
            <p:cNvPr id="397397" name="Freeform 85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8" name="Freeform 86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7399" name="Group 87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397400" name="Freeform 8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1" name="Freeform 8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2" name="Freeform 9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3" name="Freeform 9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4" name="Freeform 9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5" name="Freeform 9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97407" name="Rectangle 95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RadixSort  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390532" name="Group 388"/>
          <p:cNvGraphicFramePr>
            <a:graphicFrameLocks noGrp="1"/>
          </p:cNvGraphicFramePr>
          <p:nvPr>
            <p:ph type="tbl" idx="1"/>
          </p:nvPr>
        </p:nvGraphicFramePr>
        <p:xfrm>
          <a:off x="1447800" y="1022350"/>
          <a:ext cx="7543800" cy="103505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412750"/>
                <a:gridCol w="381000"/>
              </a:tblGrid>
              <a:tr h="3778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94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90148" name="Text Box 4"/>
          <p:cNvSpPr txBox="1">
            <a:spLocks noChangeArrowheads="1"/>
          </p:cNvSpPr>
          <p:nvPr/>
        </p:nvSpPr>
        <p:spPr bwMode="auto">
          <a:xfrm>
            <a:off x="152400" y="2727325"/>
            <a:ext cx="658495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 </a:t>
            </a:r>
            <a:r>
              <a:rPr lang="en-US" altLang="x-none"/>
              <a:t>N</a:t>
            </a:r>
            <a:r>
              <a:rPr lang="en-US" altLang="x-none" i="0"/>
              <a:t> records each labeled with a digit </a:t>
            </a:r>
            <a:br>
              <a:rPr lang="en-US" altLang="x-none" i="0"/>
            </a:br>
            <a:r>
              <a:rPr lang="en-US" altLang="x-none" i="0"/>
              <a:t>           between 0&amp;(</a:t>
            </a:r>
            <a:r>
              <a:rPr lang="en-US" altLang="x-none"/>
              <a:t>k</a:t>
            </a:r>
            <a:r>
              <a:rPr lang="en-US" altLang="x-none" i="0"/>
              <a:t>-1).</a:t>
            </a:r>
            <a:br>
              <a:rPr lang="en-US" altLang="x-none" i="0"/>
            </a:br>
            <a:r>
              <a:rPr lang="en-US" altLang="x-none" i="0"/>
              <a:t>Output: Stable sort the numbers.</a:t>
            </a:r>
          </a:p>
        </p:txBody>
      </p:sp>
      <p:sp>
        <p:nvSpPr>
          <p:cNvPr id="390242" name="Text Box 98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390243" name="Text Box 99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grpSp>
        <p:nvGrpSpPr>
          <p:cNvPr id="390510" name="Group 366"/>
          <p:cNvGrpSpPr>
            <a:grpSpLocks/>
          </p:cNvGrpSpPr>
          <p:nvPr/>
        </p:nvGrpSpPr>
        <p:grpSpPr bwMode="auto">
          <a:xfrm>
            <a:off x="1470025" y="1536700"/>
            <a:ext cx="7504113" cy="549275"/>
            <a:chOff x="926" y="968"/>
            <a:chExt cx="4727" cy="346"/>
          </a:xfrm>
        </p:grpSpPr>
        <p:sp>
          <p:nvSpPr>
            <p:cNvPr id="390481" name="Text Box 337"/>
            <p:cNvSpPr txBox="1">
              <a:spLocks noChangeArrowheads="1"/>
            </p:cNvSpPr>
            <p:nvPr/>
          </p:nvSpPr>
          <p:spPr bwMode="auto">
            <a:xfrm>
              <a:off x="926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482" name="Text Box 338"/>
            <p:cNvSpPr txBox="1">
              <a:spLocks noChangeArrowheads="1"/>
            </p:cNvSpPr>
            <p:nvPr/>
          </p:nvSpPr>
          <p:spPr bwMode="auto">
            <a:xfrm>
              <a:off x="115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483" name="Text Box 339"/>
            <p:cNvSpPr txBox="1">
              <a:spLocks noChangeArrowheads="1"/>
            </p:cNvSpPr>
            <p:nvPr/>
          </p:nvSpPr>
          <p:spPr bwMode="auto">
            <a:xfrm>
              <a:off x="141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484" name="Text Box 340"/>
            <p:cNvSpPr txBox="1">
              <a:spLocks noChangeArrowheads="1"/>
            </p:cNvSpPr>
            <p:nvPr/>
          </p:nvSpPr>
          <p:spPr bwMode="auto">
            <a:xfrm>
              <a:off x="167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485" name="Text Box 341"/>
            <p:cNvSpPr txBox="1">
              <a:spLocks noChangeArrowheads="1"/>
            </p:cNvSpPr>
            <p:nvPr/>
          </p:nvSpPr>
          <p:spPr bwMode="auto">
            <a:xfrm>
              <a:off x="193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486" name="Text Box 342"/>
            <p:cNvSpPr txBox="1">
              <a:spLocks noChangeArrowheads="1"/>
            </p:cNvSpPr>
            <p:nvPr/>
          </p:nvSpPr>
          <p:spPr bwMode="auto">
            <a:xfrm>
              <a:off x="219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87" name="Text Box 343"/>
            <p:cNvSpPr txBox="1">
              <a:spLocks noChangeArrowheads="1"/>
            </p:cNvSpPr>
            <p:nvPr/>
          </p:nvSpPr>
          <p:spPr bwMode="auto">
            <a:xfrm>
              <a:off x="2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88" name="Text Box 344"/>
            <p:cNvSpPr txBox="1">
              <a:spLocks noChangeArrowheads="1"/>
            </p:cNvSpPr>
            <p:nvPr/>
          </p:nvSpPr>
          <p:spPr bwMode="auto">
            <a:xfrm>
              <a:off x="2674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89" name="Text Box 345"/>
            <p:cNvSpPr txBox="1">
              <a:spLocks noChangeArrowheads="1"/>
            </p:cNvSpPr>
            <p:nvPr/>
          </p:nvSpPr>
          <p:spPr bwMode="auto">
            <a:xfrm>
              <a:off x="2931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0" name="Text Box 346"/>
            <p:cNvSpPr txBox="1">
              <a:spLocks noChangeArrowheads="1"/>
            </p:cNvSpPr>
            <p:nvPr/>
          </p:nvSpPr>
          <p:spPr bwMode="auto">
            <a:xfrm>
              <a:off x="3188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1" name="Text Box 347"/>
            <p:cNvSpPr txBox="1">
              <a:spLocks noChangeArrowheads="1"/>
            </p:cNvSpPr>
            <p:nvPr/>
          </p:nvSpPr>
          <p:spPr bwMode="auto">
            <a:xfrm>
              <a:off x="3438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2" name="Text Box 348"/>
            <p:cNvSpPr txBox="1">
              <a:spLocks noChangeArrowheads="1"/>
            </p:cNvSpPr>
            <p:nvPr/>
          </p:nvSpPr>
          <p:spPr bwMode="auto">
            <a:xfrm>
              <a:off x="3681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3" name="Text Box 349"/>
            <p:cNvSpPr txBox="1">
              <a:spLocks noChangeArrowheads="1"/>
            </p:cNvSpPr>
            <p:nvPr/>
          </p:nvSpPr>
          <p:spPr bwMode="auto">
            <a:xfrm>
              <a:off x="39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4" name="Text Box 350"/>
            <p:cNvSpPr txBox="1">
              <a:spLocks noChangeArrowheads="1"/>
            </p:cNvSpPr>
            <p:nvPr/>
          </p:nvSpPr>
          <p:spPr bwMode="auto">
            <a:xfrm>
              <a:off x="4160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495" name="Text Box 351"/>
            <p:cNvSpPr txBox="1">
              <a:spLocks noChangeArrowheads="1"/>
            </p:cNvSpPr>
            <p:nvPr/>
          </p:nvSpPr>
          <p:spPr bwMode="auto">
            <a:xfrm>
              <a:off x="4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0496" name="Text Box 352"/>
            <p:cNvSpPr txBox="1">
              <a:spLocks noChangeArrowheads="1"/>
            </p:cNvSpPr>
            <p:nvPr/>
          </p:nvSpPr>
          <p:spPr bwMode="auto">
            <a:xfrm>
              <a:off x="466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0497" name="Text Box 353"/>
            <p:cNvSpPr txBox="1">
              <a:spLocks noChangeArrowheads="1"/>
            </p:cNvSpPr>
            <p:nvPr/>
          </p:nvSpPr>
          <p:spPr bwMode="auto">
            <a:xfrm>
              <a:off x="4924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0498" name="Text Box 354"/>
            <p:cNvSpPr txBox="1">
              <a:spLocks noChangeArrowheads="1"/>
            </p:cNvSpPr>
            <p:nvPr/>
          </p:nvSpPr>
          <p:spPr bwMode="auto">
            <a:xfrm>
              <a:off x="5174" y="968"/>
              <a:ext cx="11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 altLang="x-none" i="0"/>
            </a:p>
          </p:txBody>
        </p:sp>
        <p:sp>
          <p:nvSpPr>
            <p:cNvPr id="390499" name="Text Box 355"/>
            <p:cNvSpPr txBox="1">
              <a:spLocks noChangeArrowheads="1"/>
            </p:cNvSpPr>
            <p:nvPr/>
          </p:nvSpPr>
          <p:spPr bwMode="auto">
            <a:xfrm>
              <a:off x="5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0509" name="Text Box 365"/>
            <p:cNvSpPr txBox="1">
              <a:spLocks noChangeArrowheads="1"/>
            </p:cNvSpPr>
            <p:nvPr/>
          </p:nvSpPr>
          <p:spPr bwMode="auto">
            <a:xfrm>
              <a:off x="5172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</p:grpSp>
      <p:grpSp>
        <p:nvGrpSpPr>
          <p:cNvPr id="390511" name="Group 367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390512" name="Text Box 368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13" name="Text Box 369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514" name="Text Box 370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515" name="Text Box 371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16" name="Text Box 372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0517" name="Text Box 373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18" name="Text Box 374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19" name="Text Box 375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0520" name="Text Box 376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21" name="Text Box 377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522" name="Text Box 378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0523" name="Text Box 379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24" name="Text Box 380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0525" name="Text Box 381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26" name="Text Box 382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27" name="Text Box 383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0528" name="Text Box 384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0529" name="Text Box 385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0530" name="Text Box 386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sp>
        <p:nvSpPr>
          <p:cNvPr id="390533" name="Text Box 389"/>
          <p:cNvSpPr txBox="1">
            <a:spLocks noChangeArrowheads="1"/>
          </p:cNvSpPr>
          <p:nvPr/>
        </p:nvSpPr>
        <p:spPr bwMode="auto">
          <a:xfrm>
            <a:off x="136525" y="4632325"/>
            <a:ext cx="77374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Count to determine where records go.</a:t>
            </a:r>
            <a:br>
              <a:rPr lang="en-US" altLang="x-none" i="0"/>
            </a:br>
            <a:r>
              <a:rPr lang="en-US" altLang="x-none" i="0"/>
              <a:t>                  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0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0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0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0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533" grpId="0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sp>
        <p:nvSpPr>
          <p:cNvPr id="399364" name="Text Box 4"/>
          <p:cNvSpPr txBox="1">
            <a:spLocks noChangeArrowheads="1"/>
          </p:cNvSpPr>
          <p:nvPr/>
        </p:nvSpPr>
        <p:spPr bwMode="auto">
          <a:xfrm>
            <a:off x="204788" y="2971800"/>
            <a:ext cx="83423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Stable sort: If two records are the same for that digit, </a:t>
            </a:r>
            <a:br>
              <a:rPr lang="en-US" altLang="x-none" i="0"/>
            </a:br>
            <a:r>
              <a:rPr lang="en-US" altLang="x-none" i="0"/>
              <a:t>their order does not change. </a:t>
            </a:r>
          </a:p>
        </p:txBody>
      </p:sp>
      <p:grpSp>
        <p:nvGrpSpPr>
          <p:cNvPr id="399365" name="Group 5"/>
          <p:cNvGrpSpPr>
            <a:grpSpLocks/>
          </p:cNvGrpSpPr>
          <p:nvPr/>
        </p:nvGrpSpPr>
        <p:grpSpPr bwMode="auto">
          <a:xfrm>
            <a:off x="3657600" y="769938"/>
            <a:ext cx="1524000" cy="923925"/>
            <a:chOff x="2304" y="954"/>
            <a:chExt cx="960" cy="582"/>
          </a:xfrm>
        </p:grpSpPr>
        <p:sp>
          <p:nvSpPr>
            <p:cNvPr id="399366" name="Freeform 6"/>
            <p:cNvSpPr>
              <a:spLocks/>
            </p:cNvSpPr>
            <p:nvPr/>
          </p:nvSpPr>
          <p:spPr bwMode="auto">
            <a:xfrm rot="5400000">
              <a:off x="2541" y="717"/>
              <a:ext cx="246" cy="720"/>
            </a:xfrm>
            <a:custGeom>
              <a:avLst/>
              <a:gdLst>
                <a:gd name="T0" fmla="*/ 246 w 246"/>
                <a:gd name="T1" fmla="*/ 0 h 816"/>
                <a:gd name="T2" fmla="*/ 35 w 246"/>
                <a:gd name="T3" fmla="*/ 155 h 816"/>
                <a:gd name="T4" fmla="*/ 35 w 246"/>
                <a:gd name="T5" fmla="*/ 706 h 816"/>
                <a:gd name="T6" fmla="*/ 246 w 246"/>
                <a:gd name="T7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816">
                  <a:moveTo>
                    <a:pt x="246" y="0"/>
                  </a:moveTo>
                  <a:cubicBezTo>
                    <a:pt x="211" y="26"/>
                    <a:pt x="70" y="37"/>
                    <a:pt x="35" y="155"/>
                  </a:cubicBezTo>
                  <a:cubicBezTo>
                    <a:pt x="0" y="273"/>
                    <a:pt x="0" y="596"/>
                    <a:pt x="35" y="706"/>
                  </a:cubicBezTo>
                  <a:cubicBezTo>
                    <a:pt x="70" y="816"/>
                    <a:pt x="202" y="793"/>
                    <a:pt x="246" y="816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367" name="Freeform 7"/>
            <p:cNvSpPr>
              <a:spLocks/>
            </p:cNvSpPr>
            <p:nvPr/>
          </p:nvSpPr>
          <p:spPr bwMode="auto">
            <a:xfrm rot="5400000">
              <a:off x="2952" y="1224"/>
              <a:ext cx="144" cy="480"/>
            </a:xfrm>
            <a:custGeom>
              <a:avLst/>
              <a:gdLst>
                <a:gd name="T0" fmla="*/ 246 w 246"/>
                <a:gd name="T1" fmla="*/ 0 h 816"/>
                <a:gd name="T2" fmla="*/ 35 w 246"/>
                <a:gd name="T3" fmla="*/ 155 h 816"/>
                <a:gd name="T4" fmla="*/ 35 w 246"/>
                <a:gd name="T5" fmla="*/ 706 h 816"/>
                <a:gd name="T6" fmla="*/ 246 w 246"/>
                <a:gd name="T7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816">
                  <a:moveTo>
                    <a:pt x="246" y="0"/>
                  </a:moveTo>
                  <a:cubicBezTo>
                    <a:pt x="211" y="26"/>
                    <a:pt x="70" y="37"/>
                    <a:pt x="35" y="155"/>
                  </a:cubicBezTo>
                  <a:cubicBezTo>
                    <a:pt x="0" y="273"/>
                    <a:pt x="0" y="596"/>
                    <a:pt x="35" y="706"/>
                  </a:cubicBezTo>
                  <a:cubicBezTo>
                    <a:pt x="70" y="816"/>
                    <a:pt x="202" y="793"/>
                    <a:pt x="246" y="816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368" name="Text Box 8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399369" name="Text Box 9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grpSp>
        <p:nvGrpSpPr>
          <p:cNvPr id="399453" name="Group 93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399454" name="Text Box 94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55" name="Text Box 95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456" name="Text Box 96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457" name="Text Box 97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58" name="Text Box 98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9459" name="Text Box 99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0" name="Text Box 100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1" name="Text Box 101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9462" name="Text Box 102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3" name="Text Box 103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464" name="Text Box 104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465" name="Text Box 105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6" name="Text Box 106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467" name="Text Box 107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8" name="Text Box 108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69" name="Text Box 109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470" name="Text Box 110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471" name="Text Box 111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472" name="Text Box 112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sp>
        <p:nvSpPr>
          <p:cNvPr id="399512" name="Text Box 152"/>
          <p:cNvSpPr txBox="1">
            <a:spLocks noChangeArrowheads="1"/>
          </p:cNvSpPr>
          <p:nvPr/>
        </p:nvSpPr>
        <p:spPr bwMode="auto">
          <a:xfrm>
            <a:off x="228600" y="3962400"/>
            <a:ext cx="85074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Therefore,  the 4</a:t>
            </a:r>
            <a:r>
              <a:rPr lang="en-US" altLang="x-none" i="0" baseline="30000"/>
              <a:t>th</a:t>
            </a:r>
            <a:r>
              <a:rPr lang="en-US" altLang="x-none" i="0"/>
              <a:t> record in input with digit 1 must be </a:t>
            </a:r>
          </a:p>
        </p:txBody>
      </p:sp>
      <p:sp>
        <p:nvSpPr>
          <p:cNvPr id="399513" name="Oval 153"/>
          <p:cNvSpPr>
            <a:spLocks noChangeArrowheads="1"/>
          </p:cNvSpPr>
          <p:nvPr/>
        </p:nvSpPr>
        <p:spPr bwMode="auto">
          <a:xfrm>
            <a:off x="3798888" y="1068388"/>
            <a:ext cx="457200" cy="4572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99515" name="Rectangle 155"/>
          <p:cNvSpPr>
            <a:spLocks noChangeArrowheads="1"/>
          </p:cNvSpPr>
          <p:nvPr/>
        </p:nvSpPr>
        <p:spPr bwMode="auto">
          <a:xfrm>
            <a:off x="1981200" y="4419600"/>
            <a:ext cx="57150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4th record in output with digit 1.</a:t>
            </a:r>
          </a:p>
        </p:txBody>
      </p:sp>
      <p:sp>
        <p:nvSpPr>
          <p:cNvPr id="399516" name="Oval 156"/>
          <p:cNvSpPr>
            <a:spLocks noChangeArrowheads="1"/>
          </p:cNvSpPr>
          <p:nvPr/>
        </p:nvSpPr>
        <p:spPr bwMode="auto">
          <a:xfrm>
            <a:off x="4625975" y="1589088"/>
            <a:ext cx="457200" cy="4572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99517" name="Text Box 157"/>
          <p:cNvSpPr txBox="1">
            <a:spLocks noChangeArrowheads="1"/>
          </p:cNvSpPr>
          <p:nvPr/>
        </p:nvSpPr>
        <p:spPr bwMode="auto">
          <a:xfrm>
            <a:off x="228600" y="5013325"/>
            <a:ext cx="57880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It belongs in output index 8, because</a:t>
            </a:r>
          </a:p>
        </p:txBody>
      </p:sp>
      <p:sp>
        <p:nvSpPr>
          <p:cNvPr id="399518" name="Rectangle 158"/>
          <p:cNvSpPr>
            <a:spLocks noChangeArrowheads="1"/>
          </p:cNvSpPr>
          <p:nvPr/>
        </p:nvSpPr>
        <p:spPr bwMode="auto">
          <a:xfrm>
            <a:off x="1981200" y="5470525"/>
            <a:ext cx="35417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8 records go before it </a:t>
            </a:r>
          </a:p>
        </p:txBody>
      </p:sp>
      <p:sp>
        <p:nvSpPr>
          <p:cNvPr id="399519" name="Rectangle 159"/>
          <p:cNvSpPr>
            <a:spLocks noChangeArrowheads="1"/>
          </p:cNvSpPr>
          <p:nvPr/>
        </p:nvSpPr>
        <p:spPr bwMode="auto">
          <a:xfrm>
            <a:off x="1981200" y="5851525"/>
            <a:ext cx="54086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ie 5 records with a smaller digit &amp;</a:t>
            </a:r>
            <a:br>
              <a:rPr lang="en-US" altLang="x-none" i="0"/>
            </a:br>
            <a:r>
              <a:rPr lang="en-US" altLang="x-none" i="0"/>
              <a:t>    3 records with the same digit</a:t>
            </a:r>
          </a:p>
        </p:txBody>
      </p:sp>
      <p:grpSp>
        <p:nvGrpSpPr>
          <p:cNvPr id="399520" name="Group 160"/>
          <p:cNvGrpSpPr>
            <a:grpSpLocks/>
          </p:cNvGrpSpPr>
          <p:nvPr/>
        </p:nvGrpSpPr>
        <p:grpSpPr bwMode="auto">
          <a:xfrm>
            <a:off x="1470025" y="1536700"/>
            <a:ext cx="7504113" cy="549275"/>
            <a:chOff x="926" y="968"/>
            <a:chExt cx="4727" cy="346"/>
          </a:xfrm>
        </p:grpSpPr>
        <p:sp>
          <p:nvSpPr>
            <p:cNvPr id="399521" name="Text Box 161"/>
            <p:cNvSpPr txBox="1">
              <a:spLocks noChangeArrowheads="1"/>
            </p:cNvSpPr>
            <p:nvPr/>
          </p:nvSpPr>
          <p:spPr bwMode="auto">
            <a:xfrm>
              <a:off x="926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522" name="Text Box 162"/>
            <p:cNvSpPr txBox="1">
              <a:spLocks noChangeArrowheads="1"/>
            </p:cNvSpPr>
            <p:nvPr/>
          </p:nvSpPr>
          <p:spPr bwMode="auto">
            <a:xfrm>
              <a:off x="115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523" name="Text Box 163"/>
            <p:cNvSpPr txBox="1">
              <a:spLocks noChangeArrowheads="1"/>
            </p:cNvSpPr>
            <p:nvPr/>
          </p:nvSpPr>
          <p:spPr bwMode="auto">
            <a:xfrm>
              <a:off x="141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524" name="Text Box 164"/>
            <p:cNvSpPr txBox="1">
              <a:spLocks noChangeArrowheads="1"/>
            </p:cNvSpPr>
            <p:nvPr/>
          </p:nvSpPr>
          <p:spPr bwMode="auto">
            <a:xfrm>
              <a:off x="167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525" name="Text Box 165"/>
            <p:cNvSpPr txBox="1">
              <a:spLocks noChangeArrowheads="1"/>
            </p:cNvSpPr>
            <p:nvPr/>
          </p:nvSpPr>
          <p:spPr bwMode="auto">
            <a:xfrm>
              <a:off x="193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399526" name="Text Box 166"/>
            <p:cNvSpPr txBox="1">
              <a:spLocks noChangeArrowheads="1"/>
            </p:cNvSpPr>
            <p:nvPr/>
          </p:nvSpPr>
          <p:spPr bwMode="auto">
            <a:xfrm>
              <a:off x="2199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27" name="Text Box 167"/>
            <p:cNvSpPr txBox="1">
              <a:spLocks noChangeArrowheads="1"/>
            </p:cNvSpPr>
            <p:nvPr/>
          </p:nvSpPr>
          <p:spPr bwMode="auto">
            <a:xfrm>
              <a:off x="2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28" name="Text Box 168"/>
            <p:cNvSpPr txBox="1">
              <a:spLocks noChangeArrowheads="1"/>
            </p:cNvSpPr>
            <p:nvPr/>
          </p:nvSpPr>
          <p:spPr bwMode="auto">
            <a:xfrm>
              <a:off x="2674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29" name="Text Box 169"/>
            <p:cNvSpPr txBox="1">
              <a:spLocks noChangeArrowheads="1"/>
            </p:cNvSpPr>
            <p:nvPr/>
          </p:nvSpPr>
          <p:spPr bwMode="auto">
            <a:xfrm>
              <a:off x="2931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0" name="Text Box 170"/>
            <p:cNvSpPr txBox="1">
              <a:spLocks noChangeArrowheads="1"/>
            </p:cNvSpPr>
            <p:nvPr/>
          </p:nvSpPr>
          <p:spPr bwMode="auto">
            <a:xfrm>
              <a:off x="3188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1" name="Text Box 171"/>
            <p:cNvSpPr txBox="1">
              <a:spLocks noChangeArrowheads="1"/>
            </p:cNvSpPr>
            <p:nvPr/>
          </p:nvSpPr>
          <p:spPr bwMode="auto">
            <a:xfrm>
              <a:off x="3438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2" name="Text Box 172"/>
            <p:cNvSpPr txBox="1">
              <a:spLocks noChangeArrowheads="1"/>
            </p:cNvSpPr>
            <p:nvPr/>
          </p:nvSpPr>
          <p:spPr bwMode="auto">
            <a:xfrm>
              <a:off x="3681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3" name="Text Box 173"/>
            <p:cNvSpPr txBox="1">
              <a:spLocks noChangeArrowheads="1"/>
            </p:cNvSpPr>
            <p:nvPr/>
          </p:nvSpPr>
          <p:spPr bwMode="auto">
            <a:xfrm>
              <a:off x="39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4" name="Text Box 174"/>
            <p:cNvSpPr txBox="1">
              <a:spLocks noChangeArrowheads="1"/>
            </p:cNvSpPr>
            <p:nvPr/>
          </p:nvSpPr>
          <p:spPr bwMode="auto">
            <a:xfrm>
              <a:off x="4160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399535" name="Text Box 175"/>
            <p:cNvSpPr txBox="1">
              <a:spLocks noChangeArrowheads="1"/>
            </p:cNvSpPr>
            <p:nvPr/>
          </p:nvSpPr>
          <p:spPr bwMode="auto">
            <a:xfrm>
              <a:off x="4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536" name="Text Box 176"/>
            <p:cNvSpPr txBox="1">
              <a:spLocks noChangeArrowheads="1"/>
            </p:cNvSpPr>
            <p:nvPr/>
          </p:nvSpPr>
          <p:spPr bwMode="auto">
            <a:xfrm>
              <a:off x="466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537" name="Text Box 177"/>
            <p:cNvSpPr txBox="1">
              <a:spLocks noChangeArrowheads="1"/>
            </p:cNvSpPr>
            <p:nvPr/>
          </p:nvSpPr>
          <p:spPr bwMode="auto">
            <a:xfrm>
              <a:off x="4924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399538" name="Text Box 178"/>
            <p:cNvSpPr txBox="1">
              <a:spLocks noChangeArrowheads="1"/>
            </p:cNvSpPr>
            <p:nvPr/>
          </p:nvSpPr>
          <p:spPr bwMode="auto">
            <a:xfrm>
              <a:off x="5174" y="968"/>
              <a:ext cx="11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 altLang="x-none" i="0"/>
            </a:p>
          </p:txBody>
        </p:sp>
        <p:sp>
          <p:nvSpPr>
            <p:cNvPr id="399539" name="Text Box 179"/>
            <p:cNvSpPr txBox="1">
              <a:spLocks noChangeArrowheads="1"/>
            </p:cNvSpPr>
            <p:nvPr/>
          </p:nvSpPr>
          <p:spPr bwMode="auto">
            <a:xfrm>
              <a:off x="5417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399540" name="Text Box 180"/>
            <p:cNvSpPr txBox="1">
              <a:spLocks noChangeArrowheads="1"/>
            </p:cNvSpPr>
            <p:nvPr/>
          </p:nvSpPr>
          <p:spPr bwMode="auto">
            <a:xfrm>
              <a:off x="5172" y="9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</p:grpSp>
      <p:sp>
        <p:nvSpPr>
          <p:cNvPr id="399541" name="Line 181"/>
          <p:cNvSpPr>
            <a:spLocks noChangeShapeType="1"/>
          </p:cNvSpPr>
          <p:nvPr/>
        </p:nvSpPr>
        <p:spPr bwMode="auto">
          <a:xfrm flipV="1">
            <a:off x="4800600" y="2590800"/>
            <a:ext cx="0" cy="457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43" name="Oval 183"/>
          <p:cNvSpPr>
            <a:spLocks noChangeArrowheads="1"/>
          </p:cNvSpPr>
          <p:nvPr/>
        </p:nvSpPr>
        <p:spPr bwMode="auto">
          <a:xfrm>
            <a:off x="1371600" y="1524000"/>
            <a:ext cx="3505200" cy="6096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99549" name="Group 189"/>
          <p:cNvGrpSpPr>
            <a:grpSpLocks/>
          </p:cNvGrpSpPr>
          <p:nvPr/>
        </p:nvGrpSpPr>
        <p:grpSpPr bwMode="auto">
          <a:xfrm>
            <a:off x="1371600" y="1524000"/>
            <a:ext cx="3276600" cy="609600"/>
            <a:chOff x="864" y="960"/>
            <a:chExt cx="2064" cy="384"/>
          </a:xfrm>
        </p:grpSpPr>
        <p:sp>
          <p:nvSpPr>
            <p:cNvPr id="399547" name="Oval 187"/>
            <p:cNvSpPr>
              <a:spLocks noChangeArrowheads="1"/>
            </p:cNvSpPr>
            <p:nvPr/>
          </p:nvSpPr>
          <p:spPr bwMode="auto">
            <a:xfrm>
              <a:off x="864" y="960"/>
              <a:ext cx="1296" cy="384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8" name="Oval 188"/>
            <p:cNvSpPr>
              <a:spLocks noChangeArrowheads="1"/>
            </p:cNvSpPr>
            <p:nvPr/>
          </p:nvSpPr>
          <p:spPr bwMode="auto">
            <a:xfrm>
              <a:off x="2160" y="960"/>
              <a:ext cx="768" cy="384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550" name="Text Box 190"/>
          <p:cNvSpPr txBox="1">
            <a:spLocks noChangeArrowheads="1"/>
          </p:cNvSpPr>
          <p:nvPr/>
        </p:nvSpPr>
        <p:spPr bwMode="auto">
          <a:xfrm>
            <a:off x="7856538" y="5775325"/>
            <a:ext cx="121126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Count </a:t>
            </a:r>
            <a:br>
              <a:rPr lang="en-US" altLang="x-none" i="0">
                <a:solidFill>
                  <a:schemeClr val="hlink"/>
                </a:solidFill>
              </a:rPr>
            </a:br>
            <a:r>
              <a:rPr lang="en-US" altLang="x-none" i="0">
                <a:solidFill>
                  <a:schemeClr val="hlink"/>
                </a:solidFill>
              </a:rPr>
              <a:t>These</a:t>
            </a:r>
          </a:p>
        </p:txBody>
      </p:sp>
      <p:grpSp>
        <p:nvGrpSpPr>
          <p:cNvPr id="399719" name="Group 359"/>
          <p:cNvGrpSpPr>
            <a:grpSpLocks/>
          </p:cNvGrpSpPr>
          <p:nvPr/>
        </p:nvGrpSpPr>
        <p:grpSpPr bwMode="auto">
          <a:xfrm>
            <a:off x="76200" y="990600"/>
            <a:ext cx="8943975" cy="1638300"/>
            <a:chOff x="58" y="640"/>
            <a:chExt cx="5634" cy="1032"/>
          </a:xfrm>
        </p:grpSpPr>
        <p:sp>
          <p:nvSpPr>
            <p:cNvPr id="399370" name="Text Box 10"/>
            <p:cNvSpPr txBox="1">
              <a:spLocks noChangeArrowheads="1"/>
            </p:cNvSpPr>
            <p:nvPr/>
          </p:nvSpPr>
          <p:spPr bwMode="auto">
            <a:xfrm>
              <a:off x="58" y="1297"/>
              <a:ext cx="730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Index:</a:t>
              </a:r>
            </a:p>
          </p:txBody>
        </p:sp>
        <p:grpSp>
          <p:nvGrpSpPr>
            <p:cNvPr id="399542" name="Group 182"/>
            <p:cNvGrpSpPr>
              <a:grpSpLocks/>
            </p:cNvGrpSpPr>
            <p:nvPr/>
          </p:nvGrpSpPr>
          <p:grpSpPr bwMode="auto">
            <a:xfrm>
              <a:off x="945" y="1341"/>
              <a:ext cx="4747" cy="315"/>
              <a:chOff x="945" y="1341"/>
              <a:chExt cx="4747" cy="315"/>
            </a:xfrm>
          </p:grpSpPr>
          <p:sp>
            <p:nvSpPr>
              <p:cNvPr id="399473" name="Text Box 113"/>
              <p:cNvSpPr txBox="1">
                <a:spLocks noChangeArrowheads="1"/>
              </p:cNvSpPr>
              <p:nvPr/>
            </p:nvSpPr>
            <p:spPr bwMode="auto">
              <a:xfrm>
                <a:off x="3626" y="1341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11</a:t>
                </a:r>
              </a:p>
            </p:txBody>
          </p:sp>
          <p:sp>
            <p:nvSpPr>
              <p:cNvPr id="399474" name="Text Box 114"/>
              <p:cNvSpPr txBox="1">
                <a:spLocks noChangeArrowheads="1"/>
              </p:cNvSpPr>
              <p:nvPr/>
            </p:nvSpPr>
            <p:spPr bwMode="auto">
              <a:xfrm>
                <a:off x="3366" y="1341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10</a:t>
                </a:r>
              </a:p>
            </p:txBody>
          </p:sp>
          <p:sp>
            <p:nvSpPr>
              <p:cNvPr id="399475" name="Text Box 115"/>
              <p:cNvSpPr txBox="1">
                <a:spLocks noChangeArrowheads="1"/>
              </p:cNvSpPr>
              <p:nvPr/>
            </p:nvSpPr>
            <p:spPr bwMode="auto">
              <a:xfrm>
                <a:off x="3172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9</a:t>
                </a:r>
              </a:p>
            </p:txBody>
          </p:sp>
          <p:sp>
            <p:nvSpPr>
              <p:cNvPr id="399476" name="Text Box 116"/>
              <p:cNvSpPr txBox="1">
                <a:spLocks noChangeArrowheads="1"/>
              </p:cNvSpPr>
              <p:nvPr/>
            </p:nvSpPr>
            <p:spPr bwMode="auto">
              <a:xfrm>
                <a:off x="2926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8</a:t>
                </a:r>
              </a:p>
            </p:txBody>
          </p:sp>
          <p:sp>
            <p:nvSpPr>
              <p:cNvPr id="399477" name="Text Box 117"/>
              <p:cNvSpPr txBox="1">
                <a:spLocks noChangeArrowheads="1"/>
              </p:cNvSpPr>
              <p:nvPr/>
            </p:nvSpPr>
            <p:spPr bwMode="auto">
              <a:xfrm>
                <a:off x="2688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7</a:t>
                </a:r>
              </a:p>
            </p:txBody>
          </p:sp>
          <p:sp>
            <p:nvSpPr>
              <p:cNvPr id="399478" name="Text Box 118"/>
              <p:cNvSpPr txBox="1">
                <a:spLocks noChangeArrowheads="1"/>
              </p:cNvSpPr>
              <p:nvPr/>
            </p:nvSpPr>
            <p:spPr bwMode="auto">
              <a:xfrm>
                <a:off x="2420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6</a:t>
                </a:r>
              </a:p>
            </p:txBody>
          </p:sp>
          <p:sp>
            <p:nvSpPr>
              <p:cNvPr id="399479" name="Text Box 119"/>
              <p:cNvSpPr txBox="1">
                <a:spLocks noChangeArrowheads="1"/>
              </p:cNvSpPr>
              <p:nvPr/>
            </p:nvSpPr>
            <p:spPr bwMode="auto">
              <a:xfrm>
                <a:off x="2173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5</a:t>
                </a:r>
              </a:p>
            </p:txBody>
          </p:sp>
          <p:sp>
            <p:nvSpPr>
              <p:cNvPr id="399480" name="Text Box 120"/>
              <p:cNvSpPr txBox="1">
                <a:spLocks noChangeArrowheads="1"/>
              </p:cNvSpPr>
              <p:nvPr/>
            </p:nvSpPr>
            <p:spPr bwMode="auto">
              <a:xfrm>
                <a:off x="1900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4</a:t>
                </a:r>
              </a:p>
            </p:txBody>
          </p:sp>
          <p:sp>
            <p:nvSpPr>
              <p:cNvPr id="399481" name="Text Box 121"/>
              <p:cNvSpPr txBox="1">
                <a:spLocks noChangeArrowheads="1"/>
              </p:cNvSpPr>
              <p:nvPr/>
            </p:nvSpPr>
            <p:spPr bwMode="auto">
              <a:xfrm>
                <a:off x="1661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3</a:t>
                </a:r>
              </a:p>
            </p:txBody>
          </p:sp>
          <p:sp>
            <p:nvSpPr>
              <p:cNvPr id="399482" name="Text Box 122"/>
              <p:cNvSpPr txBox="1">
                <a:spLocks noChangeArrowheads="1"/>
              </p:cNvSpPr>
              <p:nvPr/>
            </p:nvSpPr>
            <p:spPr bwMode="auto">
              <a:xfrm>
                <a:off x="1422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2</a:t>
                </a:r>
              </a:p>
            </p:txBody>
          </p:sp>
          <p:sp>
            <p:nvSpPr>
              <p:cNvPr id="399483" name="Text Box 123"/>
              <p:cNvSpPr txBox="1">
                <a:spLocks noChangeArrowheads="1"/>
              </p:cNvSpPr>
              <p:nvPr/>
            </p:nvSpPr>
            <p:spPr bwMode="auto">
              <a:xfrm>
                <a:off x="1176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</a:t>
                </a:r>
              </a:p>
            </p:txBody>
          </p:sp>
          <p:sp>
            <p:nvSpPr>
              <p:cNvPr id="399484" name="Text Box 124"/>
              <p:cNvSpPr txBox="1">
                <a:spLocks noChangeArrowheads="1"/>
              </p:cNvSpPr>
              <p:nvPr/>
            </p:nvSpPr>
            <p:spPr bwMode="auto">
              <a:xfrm>
                <a:off x="945" y="1341"/>
                <a:ext cx="220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0</a:t>
                </a:r>
              </a:p>
            </p:txBody>
          </p:sp>
          <p:sp>
            <p:nvSpPr>
              <p:cNvPr id="399485" name="Text Box 125"/>
              <p:cNvSpPr txBox="1">
                <a:spLocks noChangeArrowheads="1"/>
              </p:cNvSpPr>
              <p:nvPr/>
            </p:nvSpPr>
            <p:spPr bwMode="auto">
              <a:xfrm>
                <a:off x="3872" y="1342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12</a:t>
                </a:r>
              </a:p>
            </p:txBody>
          </p:sp>
          <p:sp>
            <p:nvSpPr>
              <p:cNvPr id="399486" name="Text Box 126"/>
              <p:cNvSpPr txBox="1">
                <a:spLocks noChangeArrowheads="1"/>
              </p:cNvSpPr>
              <p:nvPr/>
            </p:nvSpPr>
            <p:spPr bwMode="auto">
              <a:xfrm>
                <a:off x="4133" y="1343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13</a:t>
                </a:r>
              </a:p>
            </p:txBody>
          </p:sp>
          <p:sp>
            <p:nvSpPr>
              <p:cNvPr id="399487" name="Text Box 127"/>
              <p:cNvSpPr txBox="1">
                <a:spLocks noChangeArrowheads="1"/>
              </p:cNvSpPr>
              <p:nvPr/>
            </p:nvSpPr>
            <p:spPr bwMode="auto">
              <a:xfrm>
                <a:off x="4380" y="1344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14</a:t>
                </a:r>
              </a:p>
            </p:txBody>
          </p:sp>
          <p:sp>
            <p:nvSpPr>
              <p:cNvPr id="399488" name="Text Box 128"/>
              <p:cNvSpPr txBox="1">
                <a:spLocks noChangeArrowheads="1"/>
              </p:cNvSpPr>
              <p:nvPr/>
            </p:nvSpPr>
            <p:spPr bwMode="auto">
              <a:xfrm>
                <a:off x="4627" y="1345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15</a:t>
                </a:r>
              </a:p>
            </p:txBody>
          </p:sp>
          <p:sp>
            <p:nvSpPr>
              <p:cNvPr id="399489" name="Text Box 129"/>
              <p:cNvSpPr txBox="1">
                <a:spLocks noChangeArrowheads="1"/>
              </p:cNvSpPr>
              <p:nvPr/>
            </p:nvSpPr>
            <p:spPr bwMode="auto">
              <a:xfrm>
                <a:off x="4874" y="1346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16</a:t>
                </a:r>
              </a:p>
            </p:txBody>
          </p:sp>
          <p:sp>
            <p:nvSpPr>
              <p:cNvPr id="399490" name="Text Box 130"/>
              <p:cNvSpPr txBox="1">
                <a:spLocks noChangeArrowheads="1"/>
              </p:cNvSpPr>
              <p:nvPr/>
            </p:nvSpPr>
            <p:spPr bwMode="auto">
              <a:xfrm>
                <a:off x="5121" y="1347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17</a:t>
                </a:r>
              </a:p>
            </p:txBody>
          </p:sp>
          <p:sp>
            <p:nvSpPr>
              <p:cNvPr id="399491" name="Text Box 131"/>
              <p:cNvSpPr txBox="1">
                <a:spLocks noChangeArrowheads="1"/>
              </p:cNvSpPr>
              <p:nvPr/>
            </p:nvSpPr>
            <p:spPr bwMode="auto">
              <a:xfrm>
                <a:off x="5368" y="1348"/>
                <a:ext cx="324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2600" i="0"/>
                  <a:t>18</a:t>
                </a:r>
              </a:p>
            </p:txBody>
          </p:sp>
        </p:grpSp>
        <p:grpSp>
          <p:nvGrpSpPr>
            <p:cNvPr id="399637" name="Group 277"/>
            <p:cNvGrpSpPr>
              <a:grpSpLocks/>
            </p:cNvGrpSpPr>
            <p:nvPr/>
          </p:nvGrpSpPr>
          <p:grpSpPr bwMode="auto">
            <a:xfrm>
              <a:off x="904" y="640"/>
              <a:ext cx="4752" cy="1032"/>
              <a:chOff x="624" y="2356"/>
              <a:chExt cx="4752" cy="1032"/>
            </a:xfrm>
          </p:grpSpPr>
          <p:sp>
            <p:nvSpPr>
              <p:cNvPr id="399638" name="Rectangle 278"/>
              <p:cNvSpPr>
                <a:spLocks noChangeArrowheads="1"/>
              </p:cNvSpPr>
              <p:nvPr/>
            </p:nvSpPr>
            <p:spPr bwMode="auto">
              <a:xfrm>
                <a:off x="5126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39" name="Rectangle 279"/>
              <p:cNvSpPr>
                <a:spLocks noChangeArrowheads="1"/>
              </p:cNvSpPr>
              <p:nvPr/>
            </p:nvSpPr>
            <p:spPr bwMode="auto">
              <a:xfrm>
                <a:off x="4876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0" name="Rectangle 280"/>
              <p:cNvSpPr>
                <a:spLocks noChangeArrowheads="1"/>
              </p:cNvSpPr>
              <p:nvPr/>
            </p:nvSpPr>
            <p:spPr bwMode="auto">
              <a:xfrm>
                <a:off x="4626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1" name="Rectangle 281"/>
              <p:cNvSpPr>
                <a:spLocks noChangeArrowheads="1"/>
              </p:cNvSpPr>
              <p:nvPr/>
            </p:nvSpPr>
            <p:spPr bwMode="auto">
              <a:xfrm>
                <a:off x="4376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2" name="Rectangle 282"/>
              <p:cNvSpPr>
                <a:spLocks noChangeArrowheads="1"/>
              </p:cNvSpPr>
              <p:nvPr/>
            </p:nvSpPr>
            <p:spPr bwMode="auto">
              <a:xfrm>
                <a:off x="4125" y="3040"/>
                <a:ext cx="251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3" name="Rectangle 283"/>
              <p:cNvSpPr>
                <a:spLocks noChangeArrowheads="1"/>
              </p:cNvSpPr>
              <p:nvPr/>
            </p:nvSpPr>
            <p:spPr bwMode="auto">
              <a:xfrm>
                <a:off x="387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4" name="Rectangle 284"/>
              <p:cNvSpPr>
                <a:spLocks noChangeArrowheads="1"/>
              </p:cNvSpPr>
              <p:nvPr/>
            </p:nvSpPr>
            <p:spPr bwMode="auto">
              <a:xfrm>
                <a:off x="362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5" name="Rectangle 285"/>
              <p:cNvSpPr>
                <a:spLocks noChangeArrowheads="1"/>
              </p:cNvSpPr>
              <p:nvPr/>
            </p:nvSpPr>
            <p:spPr bwMode="auto">
              <a:xfrm>
                <a:off x="337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46" name="Rectangle 286"/>
              <p:cNvSpPr>
                <a:spLocks noChangeArrowheads="1"/>
              </p:cNvSpPr>
              <p:nvPr/>
            </p:nvSpPr>
            <p:spPr bwMode="auto">
              <a:xfrm>
                <a:off x="312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47" name="Rectangle 287"/>
              <p:cNvSpPr>
                <a:spLocks noChangeArrowheads="1"/>
              </p:cNvSpPr>
              <p:nvPr/>
            </p:nvSpPr>
            <p:spPr bwMode="auto">
              <a:xfrm>
                <a:off x="287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48" name="Rectangle 288"/>
              <p:cNvSpPr>
                <a:spLocks noChangeArrowheads="1"/>
              </p:cNvSpPr>
              <p:nvPr/>
            </p:nvSpPr>
            <p:spPr bwMode="auto">
              <a:xfrm>
                <a:off x="262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49" name="Rectangle 289"/>
              <p:cNvSpPr>
                <a:spLocks noChangeArrowheads="1"/>
              </p:cNvSpPr>
              <p:nvPr/>
            </p:nvSpPr>
            <p:spPr bwMode="auto">
              <a:xfrm>
                <a:off x="237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0" name="Rectangle 290"/>
              <p:cNvSpPr>
                <a:spLocks noChangeArrowheads="1"/>
              </p:cNvSpPr>
              <p:nvPr/>
            </p:nvSpPr>
            <p:spPr bwMode="auto">
              <a:xfrm>
                <a:off x="212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1" name="Rectangle 291"/>
              <p:cNvSpPr>
                <a:spLocks noChangeArrowheads="1"/>
              </p:cNvSpPr>
              <p:nvPr/>
            </p:nvSpPr>
            <p:spPr bwMode="auto">
              <a:xfrm>
                <a:off x="1875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2" name="Rectangle 292"/>
              <p:cNvSpPr>
                <a:spLocks noChangeArrowheads="1"/>
              </p:cNvSpPr>
              <p:nvPr/>
            </p:nvSpPr>
            <p:spPr bwMode="auto">
              <a:xfrm>
                <a:off x="1624" y="3040"/>
                <a:ext cx="251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3" name="Rectangle 293"/>
              <p:cNvSpPr>
                <a:spLocks noChangeArrowheads="1"/>
              </p:cNvSpPr>
              <p:nvPr/>
            </p:nvSpPr>
            <p:spPr bwMode="auto">
              <a:xfrm>
                <a:off x="1374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4" name="Rectangle 294"/>
              <p:cNvSpPr>
                <a:spLocks noChangeArrowheads="1"/>
              </p:cNvSpPr>
              <p:nvPr/>
            </p:nvSpPr>
            <p:spPr bwMode="auto">
              <a:xfrm>
                <a:off x="1124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5" name="Rectangle 295"/>
              <p:cNvSpPr>
                <a:spLocks noChangeArrowheads="1"/>
              </p:cNvSpPr>
              <p:nvPr/>
            </p:nvSpPr>
            <p:spPr bwMode="auto">
              <a:xfrm>
                <a:off x="874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6" name="Rectangle 296"/>
              <p:cNvSpPr>
                <a:spLocks noChangeArrowheads="1"/>
              </p:cNvSpPr>
              <p:nvPr/>
            </p:nvSpPr>
            <p:spPr bwMode="auto">
              <a:xfrm>
                <a:off x="624" y="3040"/>
                <a:ext cx="250" cy="3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sz="1400" i="0"/>
              </a:p>
            </p:txBody>
          </p:sp>
          <p:sp>
            <p:nvSpPr>
              <p:cNvPr id="399657" name="Rectangle 297"/>
              <p:cNvSpPr>
                <a:spLocks noChangeArrowheads="1"/>
              </p:cNvSpPr>
              <p:nvPr/>
            </p:nvSpPr>
            <p:spPr bwMode="auto">
              <a:xfrm>
                <a:off x="5126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58" name="Rectangle 298"/>
              <p:cNvSpPr>
                <a:spLocks noChangeArrowheads="1"/>
              </p:cNvSpPr>
              <p:nvPr/>
            </p:nvSpPr>
            <p:spPr bwMode="auto">
              <a:xfrm>
                <a:off x="4876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59" name="Rectangle 299"/>
              <p:cNvSpPr>
                <a:spLocks noChangeArrowheads="1"/>
              </p:cNvSpPr>
              <p:nvPr/>
            </p:nvSpPr>
            <p:spPr bwMode="auto">
              <a:xfrm>
                <a:off x="4626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0" name="Rectangle 300"/>
              <p:cNvSpPr>
                <a:spLocks noChangeArrowheads="1"/>
              </p:cNvSpPr>
              <p:nvPr/>
            </p:nvSpPr>
            <p:spPr bwMode="auto">
              <a:xfrm>
                <a:off x="4376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1" name="Rectangle 301"/>
              <p:cNvSpPr>
                <a:spLocks noChangeArrowheads="1"/>
              </p:cNvSpPr>
              <p:nvPr/>
            </p:nvSpPr>
            <p:spPr bwMode="auto">
              <a:xfrm>
                <a:off x="4125" y="2688"/>
                <a:ext cx="251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2" name="Rectangle 302"/>
              <p:cNvSpPr>
                <a:spLocks noChangeArrowheads="1"/>
              </p:cNvSpPr>
              <p:nvPr/>
            </p:nvSpPr>
            <p:spPr bwMode="auto">
              <a:xfrm>
                <a:off x="387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3" name="Rectangle 303"/>
              <p:cNvSpPr>
                <a:spLocks noChangeArrowheads="1"/>
              </p:cNvSpPr>
              <p:nvPr/>
            </p:nvSpPr>
            <p:spPr bwMode="auto">
              <a:xfrm>
                <a:off x="362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4" name="Rectangle 304"/>
              <p:cNvSpPr>
                <a:spLocks noChangeArrowheads="1"/>
              </p:cNvSpPr>
              <p:nvPr/>
            </p:nvSpPr>
            <p:spPr bwMode="auto">
              <a:xfrm>
                <a:off x="337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5" name="Rectangle 305"/>
              <p:cNvSpPr>
                <a:spLocks noChangeArrowheads="1"/>
              </p:cNvSpPr>
              <p:nvPr/>
            </p:nvSpPr>
            <p:spPr bwMode="auto">
              <a:xfrm>
                <a:off x="312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6" name="Rectangle 306"/>
              <p:cNvSpPr>
                <a:spLocks noChangeArrowheads="1"/>
              </p:cNvSpPr>
              <p:nvPr/>
            </p:nvSpPr>
            <p:spPr bwMode="auto">
              <a:xfrm>
                <a:off x="287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7" name="Rectangle 307"/>
              <p:cNvSpPr>
                <a:spLocks noChangeArrowheads="1"/>
              </p:cNvSpPr>
              <p:nvPr/>
            </p:nvSpPr>
            <p:spPr bwMode="auto">
              <a:xfrm>
                <a:off x="262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8" name="Rectangle 308"/>
              <p:cNvSpPr>
                <a:spLocks noChangeArrowheads="1"/>
              </p:cNvSpPr>
              <p:nvPr/>
            </p:nvSpPr>
            <p:spPr bwMode="auto">
              <a:xfrm>
                <a:off x="237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69" name="Rectangle 309"/>
              <p:cNvSpPr>
                <a:spLocks noChangeArrowheads="1"/>
              </p:cNvSpPr>
              <p:nvPr/>
            </p:nvSpPr>
            <p:spPr bwMode="auto">
              <a:xfrm>
                <a:off x="212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0" name="Rectangle 310"/>
              <p:cNvSpPr>
                <a:spLocks noChangeArrowheads="1"/>
              </p:cNvSpPr>
              <p:nvPr/>
            </p:nvSpPr>
            <p:spPr bwMode="auto">
              <a:xfrm>
                <a:off x="1875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1" name="Rectangle 311"/>
              <p:cNvSpPr>
                <a:spLocks noChangeArrowheads="1"/>
              </p:cNvSpPr>
              <p:nvPr/>
            </p:nvSpPr>
            <p:spPr bwMode="auto">
              <a:xfrm>
                <a:off x="1624" y="2688"/>
                <a:ext cx="251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2" name="Rectangle 312"/>
              <p:cNvSpPr>
                <a:spLocks noChangeArrowheads="1"/>
              </p:cNvSpPr>
              <p:nvPr/>
            </p:nvSpPr>
            <p:spPr bwMode="auto">
              <a:xfrm>
                <a:off x="1374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3" name="Rectangle 313"/>
              <p:cNvSpPr>
                <a:spLocks noChangeArrowheads="1"/>
              </p:cNvSpPr>
              <p:nvPr/>
            </p:nvSpPr>
            <p:spPr bwMode="auto">
              <a:xfrm>
                <a:off x="1124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4" name="Rectangle 314"/>
              <p:cNvSpPr>
                <a:spLocks noChangeArrowheads="1"/>
              </p:cNvSpPr>
              <p:nvPr/>
            </p:nvSpPr>
            <p:spPr bwMode="auto">
              <a:xfrm>
                <a:off x="874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5" name="Rectangle 315"/>
              <p:cNvSpPr>
                <a:spLocks noChangeArrowheads="1"/>
              </p:cNvSpPr>
              <p:nvPr/>
            </p:nvSpPr>
            <p:spPr bwMode="auto">
              <a:xfrm>
                <a:off x="624" y="2688"/>
                <a:ext cx="250" cy="3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6" name="Rectangle 316"/>
              <p:cNvSpPr>
                <a:spLocks noChangeArrowheads="1"/>
              </p:cNvSpPr>
              <p:nvPr/>
            </p:nvSpPr>
            <p:spPr bwMode="auto">
              <a:xfrm>
                <a:off x="5126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7" name="Rectangle 317"/>
              <p:cNvSpPr>
                <a:spLocks noChangeArrowheads="1"/>
              </p:cNvSpPr>
              <p:nvPr/>
            </p:nvSpPr>
            <p:spPr bwMode="auto">
              <a:xfrm>
                <a:off x="4876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8" name="Rectangle 318"/>
              <p:cNvSpPr>
                <a:spLocks noChangeArrowheads="1"/>
              </p:cNvSpPr>
              <p:nvPr/>
            </p:nvSpPr>
            <p:spPr bwMode="auto">
              <a:xfrm>
                <a:off x="4626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79" name="Rectangle 319"/>
              <p:cNvSpPr>
                <a:spLocks noChangeArrowheads="1"/>
              </p:cNvSpPr>
              <p:nvPr/>
            </p:nvSpPr>
            <p:spPr bwMode="auto">
              <a:xfrm>
                <a:off x="4376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0" name="Rectangle 320"/>
              <p:cNvSpPr>
                <a:spLocks noChangeArrowheads="1"/>
              </p:cNvSpPr>
              <p:nvPr/>
            </p:nvSpPr>
            <p:spPr bwMode="auto">
              <a:xfrm>
                <a:off x="4125" y="2356"/>
                <a:ext cx="251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1" name="Rectangle 321"/>
              <p:cNvSpPr>
                <a:spLocks noChangeArrowheads="1"/>
              </p:cNvSpPr>
              <p:nvPr/>
            </p:nvSpPr>
            <p:spPr bwMode="auto">
              <a:xfrm>
                <a:off x="387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2" name="Rectangle 322"/>
              <p:cNvSpPr>
                <a:spLocks noChangeArrowheads="1"/>
              </p:cNvSpPr>
              <p:nvPr/>
            </p:nvSpPr>
            <p:spPr bwMode="auto">
              <a:xfrm>
                <a:off x="362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3" name="Rectangle 323"/>
              <p:cNvSpPr>
                <a:spLocks noChangeArrowheads="1"/>
              </p:cNvSpPr>
              <p:nvPr/>
            </p:nvSpPr>
            <p:spPr bwMode="auto">
              <a:xfrm>
                <a:off x="337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4" name="Rectangle 324"/>
              <p:cNvSpPr>
                <a:spLocks noChangeArrowheads="1"/>
              </p:cNvSpPr>
              <p:nvPr/>
            </p:nvSpPr>
            <p:spPr bwMode="auto">
              <a:xfrm>
                <a:off x="312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5" name="Rectangle 325"/>
              <p:cNvSpPr>
                <a:spLocks noChangeArrowheads="1"/>
              </p:cNvSpPr>
              <p:nvPr/>
            </p:nvSpPr>
            <p:spPr bwMode="auto">
              <a:xfrm>
                <a:off x="287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6" name="Rectangle 326"/>
              <p:cNvSpPr>
                <a:spLocks noChangeArrowheads="1"/>
              </p:cNvSpPr>
              <p:nvPr/>
            </p:nvSpPr>
            <p:spPr bwMode="auto">
              <a:xfrm>
                <a:off x="262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7" name="Rectangle 327"/>
              <p:cNvSpPr>
                <a:spLocks noChangeArrowheads="1"/>
              </p:cNvSpPr>
              <p:nvPr/>
            </p:nvSpPr>
            <p:spPr bwMode="auto">
              <a:xfrm>
                <a:off x="237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8" name="Rectangle 328"/>
              <p:cNvSpPr>
                <a:spLocks noChangeArrowheads="1"/>
              </p:cNvSpPr>
              <p:nvPr/>
            </p:nvSpPr>
            <p:spPr bwMode="auto">
              <a:xfrm>
                <a:off x="212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89" name="Rectangle 329"/>
              <p:cNvSpPr>
                <a:spLocks noChangeArrowheads="1"/>
              </p:cNvSpPr>
              <p:nvPr/>
            </p:nvSpPr>
            <p:spPr bwMode="auto">
              <a:xfrm>
                <a:off x="1875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0" name="Rectangle 330"/>
              <p:cNvSpPr>
                <a:spLocks noChangeArrowheads="1"/>
              </p:cNvSpPr>
              <p:nvPr/>
            </p:nvSpPr>
            <p:spPr bwMode="auto">
              <a:xfrm>
                <a:off x="1624" y="2356"/>
                <a:ext cx="251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1" name="Rectangle 331"/>
              <p:cNvSpPr>
                <a:spLocks noChangeArrowheads="1"/>
              </p:cNvSpPr>
              <p:nvPr/>
            </p:nvSpPr>
            <p:spPr bwMode="auto">
              <a:xfrm>
                <a:off x="1374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2" name="Rectangle 332"/>
              <p:cNvSpPr>
                <a:spLocks noChangeArrowheads="1"/>
              </p:cNvSpPr>
              <p:nvPr/>
            </p:nvSpPr>
            <p:spPr bwMode="auto">
              <a:xfrm>
                <a:off x="1124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3" name="Rectangle 333"/>
              <p:cNvSpPr>
                <a:spLocks noChangeArrowheads="1"/>
              </p:cNvSpPr>
              <p:nvPr/>
            </p:nvSpPr>
            <p:spPr bwMode="auto">
              <a:xfrm>
                <a:off x="874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4" name="Rectangle 334"/>
              <p:cNvSpPr>
                <a:spLocks noChangeArrowheads="1"/>
              </p:cNvSpPr>
              <p:nvPr/>
            </p:nvSpPr>
            <p:spPr bwMode="auto">
              <a:xfrm>
                <a:off x="624" y="2356"/>
                <a:ext cx="250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en-US" altLang="x-none" i="0"/>
              </a:p>
            </p:txBody>
          </p:sp>
          <p:sp>
            <p:nvSpPr>
              <p:cNvPr id="399695" name="Line 335"/>
              <p:cNvSpPr>
                <a:spLocks noChangeShapeType="1"/>
              </p:cNvSpPr>
              <p:nvPr/>
            </p:nvSpPr>
            <p:spPr bwMode="auto">
              <a:xfrm>
                <a:off x="624" y="2356"/>
                <a:ext cx="47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696" name="Line 336"/>
              <p:cNvSpPr>
                <a:spLocks noChangeShapeType="1"/>
              </p:cNvSpPr>
              <p:nvPr/>
            </p:nvSpPr>
            <p:spPr bwMode="auto">
              <a:xfrm>
                <a:off x="624" y="2688"/>
                <a:ext cx="47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697" name="Line 337"/>
              <p:cNvSpPr>
                <a:spLocks noChangeShapeType="1"/>
              </p:cNvSpPr>
              <p:nvPr/>
            </p:nvSpPr>
            <p:spPr bwMode="auto">
              <a:xfrm>
                <a:off x="624" y="3040"/>
                <a:ext cx="47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698" name="Line 338"/>
              <p:cNvSpPr>
                <a:spLocks noChangeShapeType="1"/>
              </p:cNvSpPr>
              <p:nvPr/>
            </p:nvSpPr>
            <p:spPr bwMode="auto">
              <a:xfrm>
                <a:off x="624" y="3388"/>
                <a:ext cx="47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699" name="Line 339"/>
              <p:cNvSpPr>
                <a:spLocks noChangeShapeType="1"/>
              </p:cNvSpPr>
              <p:nvPr/>
            </p:nvSpPr>
            <p:spPr bwMode="auto">
              <a:xfrm>
                <a:off x="624" y="2356"/>
                <a:ext cx="0" cy="1032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0" name="Line 340"/>
              <p:cNvSpPr>
                <a:spLocks noChangeShapeType="1"/>
              </p:cNvSpPr>
              <p:nvPr/>
            </p:nvSpPr>
            <p:spPr bwMode="auto">
              <a:xfrm>
                <a:off x="874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1" name="Line 341"/>
              <p:cNvSpPr>
                <a:spLocks noChangeShapeType="1"/>
              </p:cNvSpPr>
              <p:nvPr/>
            </p:nvSpPr>
            <p:spPr bwMode="auto">
              <a:xfrm>
                <a:off x="1124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2" name="Line 342"/>
              <p:cNvSpPr>
                <a:spLocks noChangeShapeType="1"/>
              </p:cNvSpPr>
              <p:nvPr/>
            </p:nvSpPr>
            <p:spPr bwMode="auto">
              <a:xfrm>
                <a:off x="1374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3" name="Line 343"/>
              <p:cNvSpPr>
                <a:spLocks noChangeShapeType="1"/>
              </p:cNvSpPr>
              <p:nvPr/>
            </p:nvSpPr>
            <p:spPr bwMode="auto">
              <a:xfrm>
                <a:off x="1624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4" name="Line 344"/>
              <p:cNvSpPr>
                <a:spLocks noChangeShapeType="1"/>
              </p:cNvSpPr>
              <p:nvPr/>
            </p:nvSpPr>
            <p:spPr bwMode="auto">
              <a:xfrm>
                <a:off x="187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5" name="Line 345"/>
              <p:cNvSpPr>
                <a:spLocks noChangeShapeType="1"/>
              </p:cNvSpPr>
              <p:nvPr/>
            </p:nvSpPr>
            <p:spPr bwMode="auto">
              <a:xfrm>
                <a:off x="212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6" name="Line 346"/>
              <p:cNvSpPr>
                <a:spLocks noChangeShapeType="1"/>
              </p:cNvSpPr>
              <p:nvPr/>
            </p:nvSpPr>
            <p:spPr bwMode="auto">
              <a:xfrm>
                <a:off x="237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7" name="Line 347"/>
              <p:cNvSpPr>
                <a:spLocks noChangeShapeType="1"/>
              </p:cNvSpPr>
              <p:nvPr/>
            </p:nvSpPr>
            <p:spPr bwMode="auto">
              <a:xfrm>
                <a:off x="262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8" name="Line 348"/>
              <p:cNvSpPr>
                <a:spLocks noChangeShapeType="1"/>
              </p:cNvSpPr>
              <p:nvPr/>
            </p:nvSpPr>
            <p:spPr bwMode="auto">
              <a:xfrm>
                <a:off x="287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09" name="Line 349"/>
              <p:cNvSpPr>
                <a:spLocks noChangeShapeType="1"/>
              </p:cNvSpPr>
              <p:nvPr/>
            </p:nvSpPr>
            <p:spPr bwMode="auto">
              <a:xfrm>
                <a:off x="312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0" name="Line 350"/>
              <p:cNvSpPr>
                <a:spLocks noChangeShapeType="1"/>
              </p:cNvSpPr>
              <p:nvPr/>
            </p:nvSpPr>
            <p:spPr bwMode="auto">
              <a:xfrm>
                <a:off x="337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1" name="Line 351"/>
              <p:cNvSpPr>
                <a:spLocks noChangeShapeType="1"/>
              </p:cNvSpPr>
              <p:nvPr/>
            </p:nvSpPr>
            <p:spPr bwMode="auto">
              <a:xfrm>
                <a:off x="362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2" name="Line 352"/>
              <p:cNvSpPr>
                <a:spLocks noChangeShapeType="1"/>
              </p:cNvSpPr>
              <p:nvPr/>
            </p:nvSpPr>
            <p:spPr bwMode="auto">
              <a:xfrm>
                <a:off x="387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3" name="Line 353"/>
              <p:cNvSpPr>
                <a:spLocks noChangeShapeType="1"/>
              </p:cNvSpPr>
              <p:nvPr/>
            </p:nvSpPr>
            <p:spPr bwMode="auto">
              <a:xfrm>
                <a:off x="4125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4" name="Line 354"/>
              <p:cNvSpPr>
                <a:spLocks noChangeShapeType="1"/>
              </p:cNvSpPr>
              <p:nvPr/>
            </p:nvSpPr>
            <p:spPr bwMode="auto">
              <a:xfrm>
                <a:off x="4376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5" name="Line 355"/>
              <p:cNvSpPr>
                <a:spLocks noChangeShapeType="1"/>
              </p:cNvSpPr>
              <p:nvPr/>
            </p:nvSpPr>
            <p:spPr bwMode="auto">
              <a:xfrm>
                <a:off x="4626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6" name="Line 356"/>
              <p:cNvSpPr>
                <a:spLocks noChangeShapeType="1"/>
              </p:cNvSpPr>
              <p:nvPr/>
            </p:nvSpPr>
            <p:spPr bwMode="auto">
              <a:xfrm>
                <a:off x="4876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7" name="Line 357"/>
              <p:cNvSpPr>
                <a:spLocks noChangeShapeType="1"/>
              </p:cNvSpPr>
              <p:nvPr/>
            </p:nvSpPr>
            <p:spPr bwMode="auto">
              <a:xfrm>
                <a:off x="5126" y="2356"/>
                <a:ext cx="0" cy="10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18" name="Line 358"/>
              <p:cNvSpPr>
                <a:spLocks noChangeShapeType="1"/>
              </p:cNvSpPr>
              <p:nvPr/>
            </p:nvSpPr>
            <p:spPr bwMode="auto">
              <a:xfrm>
                <a:off x="5376" y="2356"/>
                <a:ext cx="0" cy="1032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99720" name="Group 360"/>
          <p:cNvGrpSpPr>
            <a:grpSpLocks/>
          </p:cNvGrpSpPr>
          <p:nvPr/>
        </p:nvGrpSpPr>
        <p:grpSpPr bwMode="auto">
          <a:xfrm>
            <a:off x="1422400" y="1009650"/>
            <a:ext cx="7543800" cy="1035050"/>
            <a:chOff x="912" y="836"/>
            <a:chExt cx="4752" cy="652"/>
          </a:xfrm>
        </p:grpSpPr>
        <p:sp>
          <p:nvSpPr>
            <p:cNvPr id="399721" name="Rectangle 361"/>
            <p:cNvSpPr>
              <a:spLocks noChangeArrowheads="1"/>
            </p:cNvSpPr>
            <p:nvPr/>
          </p:nvSpPr>
          <p:spPr bwMode="auto">
            <a:xfrm>
              <a:off x="5424" y="1162"/>
              <a:ext cx="24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2" name="Rectangle 362"/>
            <p:cNvSpPr>
              <a:spLocks noChangeArrowheads="1"/>
            </p:cNvSpPr>
            <p:nvPr/>
          </p:nvSpPr>
          <p:spPr bwMode="auto">
            <a:xfrm>
              <a:off x="5164" y="1162"/>
              <a:ext cx="26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3" name="Rectangle 363"/>
            <p:cNvSpPr>
              <a:spLocks noChangeArrowheads="1"/>
            </p:cNvSpPr>
            <p:nvPr/>
          </p:nvSpPr>
          <p:spPr bwMode="auto">
            <a:xfrm>
              <a:off x="4914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4" name="Rectangle 364"/>
            <p:cNvSpPr>
              <a:spLocks noChangeArrowheads="1"/>
            </p:cNvSpPr>
            <p:nvPr/>
          </p:nvSpPr>
          <p:spPr bwMode="auto">
            <a:xfrm>
              <a:off x="4664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5" name="Rectangle 365"/>
            <p:cNvSpPr>
              <a:spLocks noChangeArrowheads="1"/>
            </p:cNvSpPr>
            <p:nvPr/>
          </p:nvSpPr>
          <p:spPr bwMode="auto">
            <a:xfrm>
              <a:off x="4413" y="1162"/>
              <a:ext cx="25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6" name="Rectangle 366"/>
            <p:cNvSpPr>
              <a:spLocks noChangeArrowheads="1"/>
            </p:cNvSpPr>
            <p:nvPr/>
          </p:nvSpPr>
          <p:spPr bwMode="auto">
            <a:xfrm>
              <a:off x="416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7" name="Rectangle 367"/>
            <p:cNvSpPr>
              <a:spLocks noChangeArrowheads="1"/>
            </p:cNvSpPr>
            <p:nvPr/>
          </p:nvSpPr>
          <p:spPr bwMode="auto">
            <a:xfrm>
              <a:off x="391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8" name="Rectangle 368"/>
            <p:cNvSpPr>
              <a:spLocks noChangeArrowheads="1"/>
            </p:cNvSpPr>
            <p:nvPr/>
          </p:nvSpPr>
          <p:spPr bwMode="auto">
            <a:xfrm>
              <a:off x="366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29" name="Rectangle 369"/>
            <p:cNvSpPr>
              <a:spLocks noChangeArrowheads="1"/>
            </p:cNvSpPr>
            <p:nvPr/>
          </p:nvSpPr>
          <p:spPr bwMode="auto">
            <a:xfrm>
              <a:off x="341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0" name="Rectangle 370"/>
            <p:cNvSpPr>
              <a:spLocks noChangeArrowheads="1"/>
            </p:cNvSpPr>
            <p:nvPr/>
          </p:nvSpPr>
          <p:spPr bwMode="auto">
            <a:xfrm>
              <a:off x="316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1" name="Rectangle 371"/>
            <p:cNvSpPr>
              <a:spLocks noChangeArrowheads="1"/>
            </p:cNvSpPr>
            <p:nvPr/>
          </p:nvSpPr>
          <p:spPr bwMode="auto">
            <a:xfrm>
              <a:off x="291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2" name="Rectangle 372"/>
            <p:cNvSpPr>
              <a:spLocks noChangeArrowheads="1"/>
            </p:cNvSpPr>
            <p:nvPr/>
          </p:nvSpPr>
          <p:spPr bwMode="auto">
            <a:xfrm>
              <a:off x="266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3" name="Rectangle 373"/>
            <p:cNvSpPr>
              <a:spLocks noChangeArrowheads="1"/>
            </p:cNvSpPr>
            <p:nvPr/>
          </p:nvSpPr>
          <p:spPr bwMode="auto">
            <a:xfrm>
              <a:off x="241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4" name="Rectangle 374"/>
            <p:cNvSpPr>
              <a:spLocks noChangeArrowheads="1"/>
            </p:cNvSpPr>
            <p:nvPr/>
          </p:nvSpPr>
          <p:spPr bwMode="auto">
            <a:xfrm>
              <a:off x="2163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5" name="Rectangle 375"/>
            <p:cNvSpPr>
              <a:spLocks noChangeArrowheads="1"/>
            </p:cNvSpPr>
            <p:nvPr/>
          </p:nvSpPr>
          <p:spPr bwMode="auto">
            <a:xfrm>
              <a:off x="1912" y="1162"/>
              <a:ext cx="25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6" name="Rectangle 376"/>
            <p:cNvSpPr>
              <a:spLocks noChangeArrowheads="1"/>
            </p:cNvSpPr>
            <p:nvPr/>
          </p:nvSpPr>
          <p:spPr bwMode="auto">
            <a:xfrm>
              <a:off x="1662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7" name="Rectangle 377"/>
            <p:cNvSpPr>
              <a:spLocks noChangeArrowheads="1"/>
            </p:cNvSpPr>
            <p:nvPr/>
          </p:nvSpPr>
          <p:spPr bwMode="auto">
            <a:xfrm>
              <a:off x="1412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8" name="Rectangle 378"/>
            <p:cNvSpPr>
              <a:spLocks noChangeArrowheads="1"/>
            </p:cNvSpPr>
            <p:nvPr/>
          </p:nvSpPr>
          <p:spPr bwMode="auto">
            <a:xfrm>
              <a:off x="1162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39" name="Rectangle 379"/>
            <p:cNvSpPr>
              <a:spLocks noChangeArrowheads="1"/>
            </p:cNvSpPr>
            <p:nvPr/>
          </p:nvSpPr>
          <p:spPr bwMode="auto">
            <a:xfrm>
              <a:off x="912" y="1162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sz="1400" i="0"/>
            </a:p>
          </p:txBody>
        </p:sp>
        <p:sp>
          <p:nvSpPr>
            <p:cNvPr id="399740" name="Rectangle 380"/>
            <p:cNvSpPr>
              <a:spLocks noChangeArrowheads="1"/>
            </p:cNvSpPr>
            <p:nvPr/>
          </p:nvSpPr>
          <p:spPr bwMode="auto">
            <a:xfrm>
              <a:off x="5424" y="836"/>
              <a:ext cx="24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1" name="Rectangle 381"/>
            <p:cNvSpPr>
              <a:spLocks noChangeArrowheads="1"/>
            </p:cNvSpPr>
            <p:nvPr/>
          </p:nvSpPr>
          <p:spPr bwMode="auto">
            <a:xfrm>
              <a:off x="5164" y="836"/>
              <a:ext cx="26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2" name="Rectangle 382"/>
            <p:cNvSpPr>
              <a:spLocks noChangeArrowheads="1"/>
            </p:cNvSpPr>
            <p:nvPr/>
          </p:nvSpPr>
          <p:spPr bwMode="auto">
            <a:xfrm>
              <a:off x="4914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3" name="Rectangle 383"/>
            <p:cNvSpPr>
              <a:spLocks noChangeArrowheads="1"/>
            </p:cNvSpPr>
            <p:nvPr/>
          </p:nvSpPr>
          <p:spPr bwMode="auto">
            <a:xfrm>
              <a:off x="4664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4" name="Rectangle 384"/>
            <p:cNvSpPr>
              <a:spLocks noChangeArrowheads="1"/>
            </p:cNvSpPr>
            <p:nvPr/>
          </p:nvSpPr>
          <p:spPr bwMode="auto">
            <a:xfrm>
              <a:off x="4413" y="836"/>
              <a:ext cx="25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5" name="Rectangle 385"/>
            <p:cNvSpPr>
              <a:spLocks noChangeArrowheads="1"/>
            </p:cNvSpPr>
            <p:nvPr/>
          </p:nvSpPr>
          <p:spPr bwMode="auto">
            <a:xfrm>
              <a:off x="416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6" name="Rectangle 386"/>
            <p:cNvSpPr>
              <a:spLocks noChangeArrowheads="1"/>
            </p:cNvSpPr>
            <p:nvPr/>
          </p:nvSpPr>
          <p:spPr bwMode="auto">
            <a:xfrm>
              <a:off x="391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7" name="Rectangle 387"/>
            <p:cNvSpPr>
              <a:spLocks noChangeArrowheads="1"/>
            </p:cNvSpPr>
            <p:nvPr/>
          </p:nvSpPr>
          <p:spPr bwMode="auto">
            <a:xfrm>
              <a:off x="366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8" name="Rectangle 388"/>
            <p:cNvSpPr>
              <a:spLocks noChangeArrowheads="1"/>
            </p:cNvSpPr>
            <p:nvPr/>
          </p:nvSpPr>
          <p:spPr bwMode="auto">
            <a:xfrm>
              <a:off x="341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49" name="Rectangle 389"/>
            <p:cNvSpPr>
              <a:spLocks noChangeArrowheads="1"/>
            </p:cNvSpPr>
            <p:nvPr/>
          </p:nvSpPr>
          <p:spPr bwMode="auto">
            <a:xfrm>
              <a:off x="316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0" name="Rectangle 390"/>
            <p:cNvSpPr>
              <a:spLocks noChangeArrowheads="1"/>
            </p:cNvSpPr>
            <p:nvPr/>
          </p:nvSpPr>
          <p:spPr bwMode="auto">
            <a:xfrm>
              <a:off x="291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1" name="Rectangle 391"/>
            <p:cNvSpPr>
              <a:spLocks noChangeArrowheads="1"/>
            </p:cNvSpPr>
            <p:nvPr/>
          </p:nvSpPr>
          <p:spPr bwMode="auto">
            <a:xfrm>
              <a:off x="266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2" name="Rectangle 392"/>
            <p:cNvSpPr>
              <a:spLocks noChangeArrowheads="1"/>
            </p:cNvSpPr>
            <p:nvPr/>
          </p:nvSpPr>
          <p:spPr bwMode="auto">
            <a:xfrm>
              <a:off x="241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3" name="Rectangle 393"/>
            <p:cNvSpPr>
              <a:spLocks noChangeArrowheads="1"/>
            </p:cNvSpPr>
            <p:nvPr/>
          </p:nvSpPr>
          <p:spPr bwMode="auto">
            <a:xfrm>
              <a:off x="2163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4" name="Rectangle 394"/>
            <p:cNvSpPr>
              <a:spLocks noChangeArrowheads="1"/>
            </p:cNvSpPr>
            <p:nvPr/>
          </p:nvSpPr>
          <p:spPr bwMode="auto">
            <a:xfrm>
              <a:off x="1912" y="836"/>
              <a:ext cx="251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5" name="Rectangle 395"/>
            <p:cNvSpPr>
              <a:spLocks noChangeArrowheads="1"/>
            </p:cNvSpPr>
            <p:nvPr/>
          </p:nvSpPr>
          <p:spPr bwMode="auto">
            <a:xfrm>
              <a:off x="1662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6" name="Rectangle 396"/>
            <p:cNvSpPr>
              <a:spLocks noChangeArrowheads="1"/>
            </p:cNvSpPr>
            <p:nvPr/>
          </p:nvSpPr>
          <p:spPr bwMode="auto">
            <a:xfrm>
              <a:off x="1412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7" name="Rectangle 397"/>
            <p:cNvSpPr>
              <a:spLocks noChangeArrowheads="1"/>
            </p:cNvSpPr>
            <p:nvPr/>
          </p:nvSpPr>
          <p:spPr bwMode="auto">
            <a:xfrm>
              <a:off x="1162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8" name="Rectangle 398"/>
            <p:cNvSpPr>
              <a:spLocks noChangeArrowheads="1"/>
            </p:cNvSpPr>
            <p:nvPr/>
          </p:nvSpPr>
          <p:spPr bwMode="auto">
            <a:xfrm>
              <a:off x="912" y="836"/>
              <a:ext cx="250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en-US" altLang="x-none" i="0"/>
            </a:p>
          </p:txBody>
        </p:sp>
        <p:sp>
          <p:nvSpPr>
            <p:cNvPr id="399759" name="Line 399"/>
            <p:cNvSpPr>
              <a:spLocks noChangeShapeType="1"/>
            </p:cNvSpPr>
            <p:nvPr/>
          </p:nvSpPr>
          <p:spPr bwMode="auto">
            <a:xfrm>
              <a:off x="912" y="836"/>
              <a:ext cx="47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0" name="Line 400"/>
            <p:cNvSpPr>
              <a:spLocks noChangeShapeType="1"/>
            </p:cNvSpPr>
            <p:nvPr/>
          </p:nvSpPr>
          <p:spPr bwMode="auto">
            <a:xfrm>
              <a:off x="912" y="1162"/>
              <a:ext cx="47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1" name="Line 401"/>
            <p:cNvSpPr>
              <a:spLocks noChangeShapeType="1"/>
            </p:cNvSpPr>
            <p:nvPr/>
          </p:nvSpPr>
          <p:spPr bwMode="auto">
            <a:xfrm>
              <a:off x="912" y="1488"/>
              <a:ext cx="47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2" name="Line 402"/>
            <p:cNvSpPr>
              <a:spLocks noChangeShapeType="1"/>
            </p:cNvSpPr>
            <p:nvPr/>
          </p:nvSpPr>
          <p:spPr bwMode="auto">
            <a:xfrm>
              <a:off x="912" y="836"/>
              <a:ext cx="0" cy="652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3" name="Line 403"/>
            <p:cNvSpPr>
              <a:spLocks noChangeShapeType="1"/>
            </p:cNvSpPr>
            <p:nvPr/>
          </p:nvSpPr>
          <p:spPr bwMode="auto">
            <a:xfrm>
              <a:off x="1162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4" name="Line 404"/>
            <p:cNvSpPr>
              <a:spLocks noChangeShapeType="1"/>
            </p:cNvSpPr>
            <p:nvPr/>
          </p:nvSpPr>
          <p:spPr bwMode="auto">
            <a:xfrm>
              <a:off x="1412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5" name="Line 405"/>
            <p:cNvSpPr>
              <a:spLocks noChangeShapeType="1"/>
            </p:cNvSpPr>
            <p:nvPr/>
          </p:nvSpPr>
          <p:spPr bwMode="auto">
            <a:xfrm>
              <a:off x="1662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6" name="Line 406"/>
            <p:cNvSpPr>
              <a:spLocks noChangeShapeType="1"/>
            </p:cNvSpPr>
            <p:nvPr/>
          </p:nvSpPr>
          <p:spPr bwMode="auto">
            <a:xfrm>
              <a:off x="1912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7" name="Line 407"/>
            <p:cNvSpPr>
              <a:spLocks noChangeShapeType="1"/>
            </p:cNvSpPr>
            <p:nvPr/>
          </p:nvSpPr>
          <p:spPr bwMode="auto">
            <a:xfrm>
              <a:off x="216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8" name="Line 408"/>
            <p:cNvSpPr>
              <a:spLocks noChangeShapeType="1"/>
            </p:cNvSpPr>
            <p:nvPr/>
          </p:nvSpPr>
          <p:spPr bwMode="auto">
            <a:xfrm>
              <a:off x="241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9" name="Line 409"/>
            <p:cNvSpPr>
              <a:spLocks noChangeShapeType="1"/>
            </p:cNvSpPr>
            <p:nvPr/>
          </p:nvSpPr>
          <p:spPr bwMode="auto">
            <a:xfrm>
              <a:off x="266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0" name="Line 410"/>
            <p:cNvSpPr>
              <a:spLocks noChangeShapeType="1"/>
            </p:cNvSpPr>
            <p:nvPr/>
          </p:nvSpPr>
          <p:spPr bwMode="auto">
            <a:xfrm>
              <a:off x="291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1" name="Line 411"/>
            <p:cNvSpPr>
              <a:spLocks noChangeShapeType="1"/>
            </p:cNvSpPr>
            <p:nvPr/>
          </p:nvSpPr>
          <p:spPr bwMode="auto">
            <a:xfrm>
              <a:off x="316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2" name="Line 412"/>
            <p:cNvSpPr>
              <a:spLocks noChangeShapeType="1"/>
            </p:cNvSpPr>
            <p:nvPr/>
          </p:nvSpPr>
          <p:spPr bwMode="auto">
            <a:xfrm>
              <a:off x="341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3" name="Line 413"/>
            <p:cNvSpPr>
              <a:spLocks noChangeShapeType="1"/>
            </p:cNvSpPr>
            <p:nvPr/>
          </p:nvSpPr>
          <p:spPr bwMode="auto">
            <a:xfrm>
              <a:off x="366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4" name="Line 414"/>
            <p:cNvSpPr>
              <a:spLocks noChangeShapeType="1"/>
            </p:cNvSpPr>
            <p:nvPr/>
          </p:nvSpPr>
          <p:spPr bwMode="auto">
            <a:xfrm>
              <a:off x="391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5" name="Line 415"/>
            <p:cNvSpPr>
              <a:spLocks noChangeShapeType="1"/>
            </p:cNvSpPr>
            <p:nvPr/>
          </p:nvSpPr>
          <p:spPr bwMode="auto">
            <a:xfrm>
              <a:off x="416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6" name="Line 416"/>
            <p:cNvSpPr>
              <a:spLocks noChangeShapeType="1"/>
            </p:cNvSpPr>
            <p:nvPr/>
          </p:nvSpPr>
          <p:spPr bwMode="auto">
            <a:xfrm>
              <a:off x="4413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7" name="Line 417"/>
            <p:cNvSpPr>
              <a:spLocks noChangeShapeType="1"/>
            </p:cNvSpPr>
            <p:nvPr/>
          </p:nvSpPr>
          <p:spPr bwMode="auto">
            <a:xfrm>
              <a:off x="4664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8" name="Line 418"/>
            <p:cNvSpPr>
              <a:spLocks noChangeShapeType="1"/>
            </p:cNvSpPr>
            <p:nvPr/>
          </p:nvSpPr>
          <p:spPr bwMode="auto">
            <a:xfrm>
              <a:off x="4914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9" name="Line 419"/>
            <p:cNvSpPr>
              <a:spLocks noChangeShapeType="1"/>
            </p:cNvSpPr>
            <p:nvPr/>
          </p:nvSpPr>
          <p:spPr bwMode="auto">
            <a:xfrm>
              <a:off x="5164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0" name="Line 420"/>
            <p:cNvSpPr>
              <a:spLocks noChangeShapeType="1"/>
            </p:cNvSpPr>
            <p:nvPr/>
          </p:nvSpPr>
          <p:spPr bwMode="auto">
            <a:xfrm>
              <a:off x="5424" y="836"/>
              <a:ext cx="0" cy="6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1" name="Line 421"/>
            <p:cNvSpPr>
              <a:spLocks noChangeShapeType="1"/>
            </p:cNvSpPr>
            <p:nvPr/>
          </p:nvSpPr>
          <p:spPr bwMode="auto">
            <a:xfrm>
              <a:off x="5664" y="836"/>
              <a:ext cx="0" cy="652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9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9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9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9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9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9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9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9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9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9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9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9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9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9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9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9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9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9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9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9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99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99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99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99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9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99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64" grpId="0"/>
      <p:bldP spid="399512" grpId="0"/>
      <p:bldP spid="399513" grpId="0" animBg="1"/>
      <p:bldP spid="399515" grpId="0"/>
      <p:bldP spid="399516" grpId="0" animBg="1"/>
      <p:bldP spid="399517" grpId="0"/>
      <p:bldP spid="399518" grpId="0"/>
      <p:bldP spid="399519" grpId="0"/>
      <p:bldP spid="399541" grpId="0" animBg="1"/>
      <p:bldP spid="399543" grpId="0" animBg="1"/>
      <p:bldP spid="399543" grpId="1" animBg="1"/>
      <p:bldP spid="399550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3462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695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3459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3460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3461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3544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3545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3546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3547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3548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3549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3550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3551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3552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3553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3554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3555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3556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3557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3558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3559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3560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3561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3562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3563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3564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3565" name="Text Box 109"/>
          <p:cNvSpPr txBox="1">
            <a:spLocks noChangeArrowheads="1"/>
          </p:cNvSpPr>
          <p:nvPr/>
        </p:nvSpPr>
        <p:spPr bwMode="auto">
          <a:xfrm>
            <a:off x="393700" y="3810000"/>
            <a:ext cx="3944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3567" name="Group 111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3568" name="Text Box 112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69" name="Text Box 113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3570" name="Text Box 114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3571" name="Text Box 115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72" name="Text Box 116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3573" name="Text Box 117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74" name="Text Box 118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75" name="Text Box 119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3576" name="Text Box 120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77" name="Text Box 121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3578" name="Text Box 122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3579" name="Text Box 123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80" name="Text Box 124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3581" name="Text Box 125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82" name="Text Box 126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83" name="Text Box 127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3584" name="Text Box 128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3585" name="Text Box 129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3586" name="Text Box 130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3587" name="Group 131"/>
          <p:cNvGraphicFramePr>
            <a:graphicFrameLocks noGrp="1"/>
          </p:cNvGraphicFramePr>
          <p:nvPr/>
        </p:nvGraphicFramePr>
        <p:xfrm>
          <a:off x="4483100" y="3400425"/>
          <a:ext cx="2819400" cy="1552575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3609" name="Text Box 153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3610" name="Text Box 154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3611" name="Text Box 155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3612" name="Text Box 156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grpSp>
        <p:nvGrpSpPr>
          <p:cNvPr id="403613" name="Group 157"/>
          <p:cNvGrpSpPr>
            <a:grpSpLocks/>
          </p:cNvGrpSpPr>
          <p:nvPr/>
        </p:nvGrpSpPr>
        <p:grpSpPr bwMode="auto">
          <a:xfrm>
            <a:off x="4660900" y="3860800"/>
            <a:ext cx="2470150" cy="558800"/>
            <a:chOff x="2936" y="2432"/>
            <a:chExt cx="1556" cy="352"/>
          </a:xfrm>
        </p:grpSpPr>
        <p:sp>
          <p:nvSpPr>
            <p:cNvPr id="403614" name="Text Box 158"/>
            <p:cNvSpPr txBox="1">
              <a:spLocks noChangeArrowheads="1"/>
            </p:cNvSpPr>
            <p:nvPr/>
          </p:nvSpPr>
          <p:spPr bwMode="auto">
            <a:xfrm>
              <a:off x="4256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2</a:t>
              </a:r>
            </a:p>
          </p:txBody>
        </p:sp>
        <p:sp>
          <p:nvSpPr>
            <p:cNvPr id="403615" name="Text Box 159"/>
            <p:cNvSpPr txBox="1">
              <a:spLocks noChangeArrowheads="1"/>
            </p:cNvSpPr>
            <p:nvPr/>
          </p:nvSpPr>
          <p:spPr bwMode="auto">
            <a:xfrm>
              <a:off x="3832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3</a:t>
              </a:r>
            </a:p>
          </p:txBody>
        </p:sp>
        <p:sp>
          <p:nvSpPr>
            <p:cNvPr id="403616" name="Text Box 160"/>
            <p:cNvSpPr txBox="1">
              <a:spLocks noChangeArrowheads="1"/>
            </p:cNvSpPr>
            <p:nvPr/>
          </p:nvSpPr>
          <p:spPr bwMode="auto">
            <a:xfrm>
              <a:off x="3391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9</a:t>
              </a:r>
            </a:p>
          </p:txBody>
        </p:sp>
        <p:sp>
          <p:nvSpPr>
            <p:cNvPr id="403617" name="Text Box 161"/>
            <p:cNvSpPr txBox="1">
              <a:spLocks noChangeArrowheads="1"/>
            </p:cNvSpPr>
            <p:nvPr/>
          </p:nvSpPr>
          <p:spPr bwMode="auto">
            <a:xfrm>
              <a:off x="2936" y="243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5</a:t>
              </a:r>
            </a:p>
          </p:txBody>
        </p:sp>
      </p:grpSp>
      <p:sp>
        <p:nvSpPr>
          <p:cNvPr id="403618" name="Text Box 162"/>
          <p:cNvSpPr txBox="1">
            <a:spLocks noChangeArrowheads="1"/>
          </p:cNvSpPr>
          <p:nvPr/>
        </p:nvSpPr>
        <p:spPr bwMode="auto">
          <a:xfrm>
            <a:off x="533400" y="5148263"/>
            <a:ext cx="6997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N</a:t>
            </a:r>
            <a:r>
              <a:rPr lang="en-US" altLang="x-none" i="0"/>
              <a:t> records, </a:t>
            </a:r>
            <a:r>
              <a:rPr lang="en-US" altLang="x-none"/>
              <a:t>k</a:t>
            </a:r>
            <a:r>
              <a:rPr lang="en-US" altLang="x-none" i="0"/>
              <a:t> different values. Time to count?</a:t>
            </a:r>
          </a:p>
        </p:txBody>
      </p:sp>
      <p:sp>
        <p:nvSpPr>
          <p:cNvPr id="403619" name="Text Box 163"/>
          <p:cNvSpPr txBox="1">
            <a:spLocks noChangeArrowheads="1"/>
          </p:cNvSpPr>
          <p:nvPr/>
        </p:nvSpPr>
        <p:spPr bwMode="auto">
          <a:xfrm>
            <a:off x="8148638" y="5562600"/>
            <a:ext cx="9953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(N)</a:t>
            </a:r>
          </a:p>
        </p:txBody>
      </p:sp>
      <p:sp>
        <p:nvSpPr>
          <p:cNvPr id="403624" name="Text Box 168"/>
          <p:cNvSpPr txBox="1">
            <a:spLocks noChangeArrowheads="1"/>
          </p:cNvSpPr>
          <p:nvPr/>
        </p:nvSpPr>
        <p:spPr bwMode="auto">
          <a:xfrm>
            <a:off x="7640638" y="5105400"/>
            <a:ext cx="15033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(N</a:t>
            </a:r>
            <a:r>
              <a:rPr lang="en-US" altLang="x-none" i="0">
                <a:ea typeface="Arial" charset="0"/>
                <a:cs typeface="Arial" charset="0"/>
              </a:rPr>
              <a:t>×</a:t>
            </a:r>
            <a:r>
              <a:rPr lang="en-US" altLang="x-none" i="0"/>
              <a:t> k)</a:t>
            </a:r>
          </a:p>
        </p:txBody>
      </p:sp>
      <p:grpSp>
        <p:nvGrpSpPr>
          <p:cNvPr id="403626" name="Group 170"/>
          <p:cNvGrpSpPr>
            <a:grpSpLocks/>
          </p:cNvGrpSpPr>
          <p:nvPr/>
        </p:nvGrpSpPr>
        <p:grpSpPr bwMode="auto">
          <a:xfrm>
            <a:off x="1943100" y="5791200"/>
            <a:ext cx="1181100" cy="1066800"/>
            <a:chOff x="1224" y="2539"/>
            <a:chExt cx="2280" cy="1785"/>
          </a:xfrm>
        </p:grpSpPr>
        <p:sp>
          <p:nvSpPr>
            <p:cNvPr id="403627" name="Freeform 171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3628" name="Group 172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03629" name="Group 173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03630" name="Freeform 174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1" name="Freeform 175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2" name="Freeform 176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3" name="Freeform 177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4" name="Freeform 178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5" name="Freeform 179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3636" name="Group 180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03637" name="Freeform 181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8" name="Freeform 182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9" name="Freeform 183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03640" name="Text Box 184"/>
          <p:cNvSpPr txBox="1">
            <a:spLocks noChangeArrowheads="1"/>
          </p:cNvSpPr>
          <p:nvPr/>
        </p:nvSpPr>
        <p:spPr bwMode="auto">
          <a:xfrm>
            <a:off x="3057525" y="5715000"/>
            <a:ext cx="52498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We have counted # of each value</a:t>
            </a:r>
            <a:br>
              <a:rPr lang="en-US" altLang="x-none" i="0"/>
            </a:br>
            <a:r>
              <a:rPr lang="en-US" altLang="x-none" i="0"/>
              <a:t>in the first </a:t>
            </a:r>
            <a:r>
              <a:rPr lang="en-US" altLang="x-none"/>
              <a:t>i</a:t>
            </a:r>
            <a:r>
              <a:rPr lang="en-US" altLang="x-none" i="0"/>
              <a:t> values.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3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3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3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3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3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3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3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3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3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3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618" grpId="0"/>
      <p:bldP spid="403624" grpId="0" build="allAtOnce"/>
      <p:bldP spid="403640" grpId="0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4486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695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4485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4568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4569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4570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4571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4572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4573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4574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4575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4576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4577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4578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4579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4580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4581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4582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4583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4584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4585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4586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4587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4588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4589" name="Text Box 109"/>
          <p:cNvSpPr txBox="1">
            <a:spLocks noChangeArrowheads="1"/>
          </p:cNvSpPr>
          <p:nvPr/>
        </p:nvSpPr>
        <p:spPr bwMode="auto">
          <a:xfrm>
            <a:off x="393700" y="3810000"/>
            <a:ext cx="3944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4590" name="Text Box 110"/>
          <p:cNvSpPr txBox="1">
            <a:spLocks noChangeArrowheads="1"/>
          </p:cNvSpPr>
          <p:nvPr/>
        </p:nvSpPr>
        <p:spPr bwMode="auto">
          <a:xfrm>
            <a:off x="76200" y="4314825"/>
            <a:ext cx="42545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&lt;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4591" name="Group 111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4592" name="Text Box 112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593" name="Text Box 113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4594" name="Text Box 114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4595" name="Text Box 115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596" name="Text Box 116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4597" name="Text Box 117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598" name="Text Box 118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599" name="Text Box 119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4600" name="Text Box 120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601" name="Text Box 121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4602" name="Text Box 122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4603" name="Text Box 123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604" name="Text Box 124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4605" name="Text Box 125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606" name="Text Box 126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607" name="Text Box 127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4608" name="Text Box 128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4609" name="Text Box 129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4610" name="Text Box 130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4611" name="Group 131"/>
          <p:cNvGraphicFramePr>
            <a:graphicFrameLocks noGrp="1"/>
          </p:cNvGraphicFramePr>
          <p:nvPr/>
        </p:nvGraphicFramePr>
        <p:xfrm>
          <a:off x="4483100" y="3400425"/>
          <a:ext cx="2819400" cy="1552575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4633" name="Text Box 153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4634" name="Text Box 154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4635" name="Text Box 155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4636" name="Text Box 156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grpSp>
        <p:nvGrpSpPr>
          <p:cNvPr id="404637" name="Group 157"/>
          <p:cNvGrpSpPr>
            <a:grpSpLocks/>
          </p:cNvGrpSpPr>
          <p:nvPr/>
        </p:nvGrpSpPr>
        <p:grpSpPr bwMode="auto">
          <a:xfrm>
            <a:off x="4660900" y="3860800"/>
            <a:ext cx="2470150" cy="558800"/>
            <a:chOff x="2936" y="2432"/>
            <a:chExt cx="1556" cy="352"/>
          </a:xfrm>
        </p:grpSpPr>
        <p:sp>
          <p:nvSpPr>
            <p:cNvPr id="404638" name="Text Box 158"/>
            <p:cNvSpPr txBox="1">
              <a:spLocks noChangeArrowheads="1"/>
            </p:cNvSpPr>
            <p:nvPr/>
          </p:nvSpPr>
          <p:spPr bwMode="auto">
            <a:xfrm>
              <a:off x="4256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2</a:t>
              </a:r>
            </a:p>
          </p:txBody>
        </p:sp>
        <p:sp>
          <p:nvSpPr>
            <p:cNvPr id="404639" name="Text Box 159"/>
            <p:cNvSpPr txBox="1">
              <a:spLocks noChangeArrowheads="1"/>
            </p:cNvSpPr>
            <p:nvPr/>
          </p:nvSpPr>
          <p:spPr bwMode="auto">
            <a:xfrm>
              <a:off x="3832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3</a:t>
              </a:r>
            </a:p>
          </p:txBody>
        </p:sp>
        <p:sp>
          <p:nvSpPr>
            <p:cNvPr id="404640" name="Text Box 160"/>
            <p:cNvSpPr txBox="1">
              <a:spLocks noChangeArrowheads="1"/>
            </p:cNvSpPr>
            <p:nvPr/>
          </p:nvSpPr>
          <p:spPr bwMode="auto">
            <a:xfrm>
              <a:off x="3391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9</a:t>
              </a:r>
            </a:p>
          </p:txBody>
        </p:sp>
        <p:sp>
          <p:nvSpPr>
            <p:cNvPr id="404641" name="Text Box 161"/>
            <p:cNvSpPr txBox="1">
              <a:spLocks noChangeArrowheads="1"/>
            </p:cNvSpPr>
            <p:nvPr/>
          </p:nvSpPr>
          <p:spPr bwMode="auto">
            <a:xfrm>
              <a:off x="2936" y="243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5</a:t>
              </a:r>
            </a:p>
          </p:txBody>
        </p:sp>
      </p:grpSp>
      <p:sp>
        <p:nvSpPr>
          <p:cNvPr id="404644" name="Text Box 164"/>
          <p:cNvSpPr txBox="1">
            <a:spLocks noChangeArrowheads="1"/>
          </p:cNvSpPr>
          <p:nvPr/>
        </p:nvSpPr>
        <p:spPr bwMode="auto">
          <a:xfrm>
            <a:off x="6673850" y="43942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4645" name="Text Box 165"/>
          <p:cNvSpPr txBox="1">
            <a:spLocks noChangeArrowheads="1"/>
          </p:cNvSpPr>
          <p:nvPr/>
        </p:nvSpPr>
        <p:spPr bwMode="auto">
          <a:xfrm>
            <a:off x="6000750" y="43942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4646" name="Text Box 166"/>
          <p:cNvSpPr txBox="1">
            <a:spLocks noChangeArrowheads="1"/>
          </p:cNvSpPr>
          <p:nvPr/>
        </p:nvSpPr>
        <p:spPr bwMode="auto">
          <a:xfrm>
            <a:off x="5395913" y="43942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04647" name="Text Box 167"/>
          <p:cNvSpPr txBox="1">
            <a:spLocks noChangeArrowheads="1"/>
          </p:cNvSpPr>
          <p:nvPr/>
        </p:nvSpPr>
        <p:spPr bwMode="auto">
          <a:xfrm>
            <a:off x="4673600" y="44037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4652" name="Oval 172"/>
          <p:cNvSpPr>
            <a:spLocks noChangeArrowheads="1"/>
          </p:cNvSpPr>
          <p:nvPr/>
        </p:nvSpPr>
        <p:spPr bwMode="auto">
          <a:xfrm>
            <a:off x="4495800" y="3886200"/>
            <a:ext cx="685800" cy="533400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53" name="Oval 173"/>
          <p:cNvSpPr>
            <a:spLocks noChangeArrowheads="1"/>
          </p:cNvSpPr>
          <p:nvPr/>
        </p:nvSpPr>
        <p:spPr bwMode="auto">
          <a:xfrm>
            <a:off x="5181600" y="4419600"/>
            <a:ext cx="6858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54" name="Oval 174"/>
          <p:cNvSpPr>
            <a:spLocks noChangeArrowheads="1"/>
          </p:cNvSpPr>
          <p:nvPr/>
        </p:nvSpPr>
        <p:spPr bwMode="auto">
          <a:xfrm>
            <a:off x="5880100" y="4419600"/>
            <a:ext cx="6858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55" name="Oval 175"/>
          <p:cNvSpPr>
            <a:spLocks noChangeArrowheads="1"/>
          </p:cNvSpPr>
          <p:nvPr/>
        </p:nvSpPr>
        <p:spPr bwMode="auto">
          <a:xfrm>
            <a:off x="6578600" y="4419600"/>
            <a:ext cx="6858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57" name="Oval 177"/>
          <p:cNvSpPr>
            <a:spLocks noChangeArrowheads="1"/>
          </p:cNvSpPr>
          <p:nvPr/>
        </p:nvSpPr>
        <p:spPr bwMode="auto">
          <a:xfrm>
            <a:off x="4495800" y="4419600"/>
            <a:ext cx="6858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59" name="Oval 179"/>
          <p:cNvSpPr>
            <a:spLocks noChangeArrowheads="1"/>
          </p:cNvSpPr>
          <p:nvPr/>
        </p:nvSpPr>
        <p:spPr bwMode="auto">
          <a:xfrm>
            <a:off x="4495800" y="3886200"/>
            <a:ext cx="1371600" cy="533400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60" name="Text Box 180"/>
          <p:cNvSpPr txBox="1">
            <a:spLocks noChangeArrowheads="1"/>
          </p:cNvSpPr>
          <p:nvPr/>
        </p:nvSpPr>
        <p:spPr bwMode="auto">
          <a:xfrm>
            <a:off x="533400" y="5148263"/>
            <a:ext cx="6997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N</a:t>
            </a:r>
            <a:r>
              <a:rPr lang="en-US" altLang="x-none" i="0"/>
              <a:t> records, </a:t>
            </a:r>
            <a:r>
              <a:rPr lang="en-US" altLang="x-none"/>
              <a:t>k</a:t>
            </a:r>
            <a:r>
              <a:rPr lang="en-US" altLang="x-none" i="0"/>
              <a:t> different values. Time to count?</a:t>
            </a:r>
          </a:p>
        </p:txBody>
      </p:sp>
      <p:sp>
        <p:nvSpPr>
          <p:cNvPr id="404661" name="Text Box 181"/>
          <p:cNvSpPr txBox="1">
            <a:spLocks noChangeArrowheads="1"/>
          </p:cNvSpPr>
          <p:nvPr/>
        </p:nvSpPr>
        <p:spPr bwMode="auto">
          <a:xfrm>
            <a:off x="7851775" y="5105400"/>
            <a:ext cx="10175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k</a:t>
            </a:r>
            <a:r>
              <a:rPr lang="en-US" altLang="x-none" i="0" baseline="30000"/>
              <a:t>2</a:t>
            </a:r>
            <a:r>
              <a:rPr lang="en-US" altLang="x-none" i="0"/>
              <a:t>)</a:t>
            </a:r>
          </a:p>
        </p:txBody>
      </p:sp>
      <p:sp>
        <p:nvSpPr>
          <p:cNvPr id="404663" name="Oval 183"/>
          <p:cNvSpPr>
            <a:spLocks noChangeArrowheads="1"/>
          </p:cNvSpPr>
          <p:nvPr/>
        </p:nvSpPr>
        <p:spPr bwMode="auto">
          <a:xfrm>
            <a:off x="4495800" y="3886200"/>
            <a:ext cx="2057400" cy="533400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4664" name="Text Box 184"/>
          <p:cNvSpPr txBox="1">
            <a:spLocks noChangeArrowheads="1"/>
          </p:cNvSpPr>
          <p:nvPr/>
        </p:nvSpPr>
        <p:spPr bwMode="auto">
          <a:xfrm>
            <a:off x="7239000" y="5715000"/>
            <a:ext cx="17414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Too much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4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4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4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4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4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4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4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4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4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4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46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046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4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4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4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4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4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4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04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04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04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04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04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04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04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04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644" grpId="0"/>
      <p:bldP spid="404645" grpId="0"/>
      <p:bldP spid="404646" grpId="0"/>
      <p:bldP spid="404647" grpId="0"/>
      <p:bldP spid="404652" grpId="0" animBg="1"/>
      <p:bldP spid="404652" grpId="1" animBg="1"/>
      <p:bldP spid="404653" grpId="0" animBg="1"/>
      <p:bldP spid="404653" grpId="1" animBg="1"/>
      <p:bldP spid="404654" grpId="0" animBg="1"/>
      <p:bldP spid="404654" grpId="1" animBg="1"/>
      <p:bldP spid="404655" grpId="0" animBg="1"/>
      <p:bldP spid="404657" grpId="0" animBg="1"/>
      <p:bldP spid="404657" grpId="1" animBg="1"/>
      <p:bldP spid="404659" grpId="0" animBg="1"/>
      <p:bldP spid="404659" grpId="1" animBg="1"/>
      <p:bldP spid="404660" grpId="0"/>
      <p:bldP spid="404661" grpId="0"/>
      <p:bldP spid="404663" grpId="0" animBg="1"/>
      <p:bldP spid="40466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44" name="Rectangle 8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  <a:ln/>
        </p:spPr>
        <p:txBody>
          <a:bodyPr>
            <a:normAutofit/>
          </a:bodyPr>
          <a:lstStyle/>
          <a:p>
            <a:r>
              <a:rPr lang="en-US" altLang="x-none"/>
              <a:t>Iterative Algorithms </a:t>
            </a:r>
            <a:br>
              <a:rPr lang="en-US" altLang="x-none"/>
            </a:br>
            <a:r>
              <a:rPr lang="en-US" altLang="x-none"/>
              <a:t>Loop Invariants </a:t>
            </a:r>
          </a:p>
        </p:txBody>
      </p:sp>
      <p:sp>
        <p:nvSpPr>
          <p:cNvPr id="551945" name="Text Box 9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“loop-invariant: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      m is max in A[1,i]”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grpSp>
        <p:nvGrpSpPr>
          <p:cNvPr id="551949" name="Group 13"/>
          <p:cNvGrpSpPr>
            <a:grpSpLocks/>
          </p:cNvGrpSpPr>
          <p:nvPr/>
        </p:nvGrpSpPr>
        <p:grpSpPr bwMode="auto">
          <a:xfrm>
            <a:off x="1524000" y="1371600"/>
            <a:ext cx="7483475" cy="3309938"/>
            <a:chOff x="960" y="864"/>
            <a:chExt cx="4714" cy="2085"/>
          </a:xfrm>
        </p:grpSpPr>
        <p:grpSp>
          <p:nvGrpSpPr>
            <p:cNvPr id="551938" name="Group 2"/>
            <p:cNvGrpSpPr>
              <a:grpSpLocks/>
            </p:cNvGrpSpPr>
            <p:nvPr/>
          </p:nvGrpSpPr>
          <p:grpSpPr bwMode="auto">
            <a:xfrm>
              <a:off x="2736" y="1728"/>
              <a:ext cx="2938" cy="1221"/>
              <a:chOff x="2736" y="1728"/>
              <a:chExt cx="2938" cy="1221"/>
            </a:xfrm>
          </p:grpSpPr>
          <p:sp>
            <p:nvSpPr>
              <p:cNvPr id="551939" name="Text Box 3"/>
              <p:cNvSpPr txBox="1">
                <a:spLocks noChangeArrowheads="1"/>
              </p:cNvSpPr>
              <p:nvPr/>
            </p:nvSpPr>
            <p:spPr bwMode="auto">
              <a:xfrm>
                <a:off x="3552" y="1728"/>
                <a:ext cx="844" cy="4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3600" i="0" u="sng">
                    <a:solidFill>
                      <a:schemeClr val="tx2"/>
                    </a:solidFill>
                  </a:rPr>
                  <a:t>Step 0</a:t>
                </a:r>
                <a:endParaRPr lang="en-CA" altLang="x-none" sz="3600" i="0" u="sng">
                  <a:solidFill>
                    <a:schemeClr val="tx2"/>
                  </a:solidFill>
                </a:endParaRPr>
              </a:p>
            </p:txBody>
          </p:sp>
          <p:sp>
            <p:nvSpPr>
              <p:cNvPr id="551940" name="Text Box 4"/>
              <p:cNvSpPr txBox="1">
                <a:spLocks noChangeArrowheads="1"/>
              </p:cNvSpPr>
              <p:nvPr/>
            </p:nvSpPr>
            <p:spPr bwMode="auto">
              <a:xfrm>
                <a:off x="2736" y="2353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x-none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2"/>
                    </a:solidFill>
                  </a:rPr>
                  <a:t>   cod</a:t>
                </a:r>
                <a:r>
                  <a:rPr lang="en-US" altLang="x-none" sz="2800" i="0">
                    <a:solidFill>
                      <a:schemeClr val="accent2"/>
                    </a:solidFill>
                  </a:rPr>
                  <a:t>eA</a:t>
                </a:r>
                <a:endParaRPr lang="en-CA" altLang="x-none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51941" name="Text Box 5"/>
              <p:cNvSpPr txBox="1">
                <a:spLocks noChangeArrowheads="1"/>
              </p:cNvSpPr>
              <p:nvPr/>
            </p:nvSpPr>
            <p:spPr bwMode="auto">
              <a:xfrm>
                <a:off x="4547" y="2461"/>
                <a:ext cx="1127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&lt;loop-inv&gt;</a:t>
                </a:r>
              </a:p>
            </p:txBody>
          </p:sp>
          <p:sp>
            <p:nvSpPr>
              <p:cNvPr id="551942" name="AutoShape 6"/>
              <p:cNvSpPr>
                <a:spLocks noChangeArrowheads="1"/>
              </p:cNvSpPr>
              <p:nvPr/>
            </p:nvSpPr>
            <p:spPr bwMode="auto">
              <a:xfrm>
                <a:off x="4032" y="2496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551948" name="Group 12"/>
            <p:cNvGrpSpPr>
              <a:grpSpLocks/>
            </p:cNvGrpSpPr>
            <p:nvPr/>
          </p:nvGrpSpPr>
          <p:grpSpPr bwMode="auto">
            <a:xfrm>
              <a:off x="960" y="864"/>
              <a:ext cx="816" cy="1008"/>
              <a:chOff x="960" y="864"/>
              <a:chExt cx="816" cy="1008"/>
            </a:xfrm>
          </p:grpSpPr>
          <p:sp>
            <p:nvSpPr>
              <p:cNvPr id="551943" name="Freeform 7"/>
              <p:cNvSpPr>
                <a:spLocks/>
              </p:cNvSpPr>
              <p:nvPr/>
            </p:nvSpPr>
            <p:spPr bwMode="auto">
              <a:xfrm>
                <a:off x="1440" y="864"/>
                <a:ext cx="336" cy="1008"/>
              </a:xfrm>
              <a:custGeom>
                <a:avLst/>
                <a:gdLst>
                  <a:gd name="T0" fmla="*/ 0 w 490"/>
                  <a:gd name="T1" fmla="*/ 0 h 653"/>
                  <a:gd name="T2" fmla="*/ 317 w 490"/>
                  <a:gd name="T3" fmla="*/ 182 h 653"/>
                  <a:gd name="T4" fmla="*/ 490 w 490"/>
                  <a:gd name="T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46" name="Freeform 10"/>
              <p:cNvSpPr>
                <a:spLocks/>
              </p:cNvSpPr>
              <p:nvPr/>
            </p:nvSpPr>
            <p:spPr bwMode="auto">
              <a:xfrm>
                <a:off x="960" y="1344"/>
                <a:ext cx="816" cy="528"/>
              </a:xfrm>
              <a:custGeom>
                <a:avLst/>
                <a:gdLst>
                  <a:gd name="T0" fmla="*/ 0 w 490"/>
                  <a:gd name="T1" fmla="*/ 0 h 653"/>
                  <a:gd name="T2" fmla="*/ 317 w 490"/>
                  <a:gd name="T3" fmla="*/ 182 h 653"/>
                  <a:gd name="T4" fmla="*/ 490 w 490"/>
                  <a:gd name="T5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1947" name="Text Box 11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1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1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5510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695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5507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5508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5509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5592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5593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5594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5595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5596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5597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5598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5599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5600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5601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5602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5603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5604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5605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5606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5607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5608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5609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5610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5611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5612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5613" name="Text Box 109"/>
          <p:cNvSpPr txBox="1">
            <a:spLocks noChangeArrowheads="1"/>
          </p:cNvSpPr>
          <p:nvPr/>
        </p:nvSpPr>
        <p:spPr bwMode="auto">
          <a:xfrm>
            <a:off x="393700" y="3810000"/>
            <a:ext cx="3944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5614" name="Text Box 110"/>
          <p:cNvSpPr txBox="1">
            <a:spLocks noChangeArrowheads="1"/>
          </p:cNvSpPr>
          <p:nvPr/>
        </p:nvSpPr>
        <p:spPr bwMode="auto">
          <a:xfrm>
            <a:off x="76200" y="4314825"/>
            <a:ext cx="42545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&lt;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5615" name="Group 111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5616" name="Text Box 112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17" name="Text Box 113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5618" name="Text Box 114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5619" name="Text Box 115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20" name="Text Box 116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5621" name="Text Box 117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22" name="Text Box 118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23" name="Text Box 119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5624" name="Text Box 120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25" name="Text Box 121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5626" name="Text Box 122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5627" name="Text Box 123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28" name="Text Box 124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5629" name="Text Box 125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30" name="Text Box 126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31" name="Text Box 127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5632" name="Text Box 128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5633" name="Text Box 129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5634" name="Text Box 130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5635" name="Group 131"/>
          <p:cNvGraphicFramePr>
            <a:graphicFrameLocks noGrp="1"/>
          </p:cNvGraphicFramePr>
          <p:nvPr/>
        </p:nvGraphicFramePr>
        <p:xfrm>
          <a:off x="4483100" y="3400425"/>
          <a:ext cx="2819400" cy="1552575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5657" name="Text Box 153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5658" name="Text Box 154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5659" name="Text Box 155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5660" name="Text Box 156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grpSp>
        <p:nvGrpSpPr>
          <p:cNvPr id="405661" name="Group 157"/>
          <p:cNvGrpSpPr>
            <a:grpSpLocks/>
          </p:cNvGrpSpPr>
          <p:nvPr/>
        </p:nvGrpSpPr>
        <p:grpSpPr bwMode="auto">
          <a:xfrm>
            <a:off x="4660900" y="3860800"/>
            <a:ext cx="2470150" cy="558800"/>
            <a:chOff x="2936" y="2432"/>
            <a:chExt cx="1556" cy="352"/>
          </a:xfrm>
        </p:grpSpPr>
        <p:sp>
          <p:nvSpPr>
            <p:cNvPr id="405662" name="Text Box 158"/>
            <p:cNvSpPr txBox="1">
              <a:spLocks noChangeArrowheads="1"/>
            </p:cNvSpPr>
            <p:nvPr/>
          </p:nvSpPr>
          <p:spPr bwMode="auto">
            <a:xfrm>
              <a:off x="4256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2</a:t>
              </a:r>
            </a:p>
          </p:txBody>
        </p:sp>
        <p:sp>
          <p:nvSpPr>
            <p:cNvPr id="405663" name="Text Box 159"/>
            <p:cNvSpPr txBox="1">
              <a:spLocks noChangeArrowheads="1"/>
            </p:cNvSpPr>
            <p:nvPr/>
          </p:nvSpPr>
          <p:spPr bwMode="auto">
            <a:xfrm>
              <a:off x="3832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3</a:t>
              </a:r>
            </a:p>
          </p:txBody>
        </p:sp>
        <p:sp>
          <p:nvSpPr>
            <p:cNvPr id="405664" name="Text Box 160"/>
            <p:cNvSpPr txBox="1">
              <a:spLocks noChangeArrowheads="1"/>
            </p:cNvSpPr>
            <p:nvPr/>
          </p:nvSpPr>
          <p:spPr bwMode="auto">
            <a:xfrm>
              <a:off x="3391" y="243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9</a:t>
              </a:r>
            </a:p>
          </p:txBody>
        </p:sp>
        <p:sp>
          <p:nvSpPr>
            <p:cNvPr id="405665" name="Text Box 161"/>
            <p:cNvSpPr txBox="1">
              <a:spLocks noChangeArrowheads="1"/>
            </p:cNvSpPr>
            <p:nvPr/>
          </p:nvSpPr>
          <p:spPr bwMode="auto">
            <a:xfrm>
              <a:off x="2936" y="243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5</a:t>
              </a:r>
            </a:p>
          </p:txBody>
        </p:sp>
      </p:grpSp>
      <p:sp>
        <p:nvSpPr>
          <p:cNvPr id="405666" name="Text Box 162"/>
          <p:cNvSpPr txBox="1">
            <a:spLocks noChangeArrowheads="1"/>
          </p:cNvSpPr>
          <p:nvPr/>
        </p:nvSpPr>
        <p:spPr bwMode="auto">
          <a:xfrm>
            <a:off x="6673850" y="43942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5667" name="Text Box 163"/>
          <p:cNvSpPr txBox="1">
            <a:spLocks noChangeArrowheads="1"/>
          </p:cNvSpPr>
          <p:nvPr/>
        </p:nvSpPr>
        <p:spPr bwMode="auto">
          <a:xfrm>
            <a:off x="6000750" y="43942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5668" name="Text Box 164"/>
          <p:cNvSpPr txBox="1">
            <a:spLocks noChangeArrowheads="1"/>
          </p:cNvSpPr>
          <p:nvPr/>
        </p:nvSpPr>
        <p:spPr bwMode="auto">
          <a:xfrm>
            <a:off x="5395913" y="43942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05669" name="Text Box 165"/>
          <p:cNvSpPr txBox="1">
            <a:spLocks noChangeArrowheads="1"/>
          </p:cNvSpPr>
          <p:nvPr/>
        </p:nvSpPr>
        <p:spPr bwMode="auto">
          <a:xfrm>
            <a:off x="4673600" y="44037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grpSp>
        <p:nvGrpSpPr>
          <p:cNvPr id="405680" name="Group 176"/>
          <p:cNvGrpSpPr>
            <a:grpSpLocks/>
          </p:cNvGrpSpPr>
          <p:nvPr/>
        </p:nvGrpSpPr>
        <p:grpSpPr bwMode="auto">
          <a:xfrm>
            <a:off x="4322763" y="5029200"/>
            <a:ext cx="1773237" cy="1463675"/>
            <a:chOff x="1155" y="864"/>
            <a:chExt cx="1117" cy="922"/>
          </a:xfrm>
        </p:grpSpPr>
        <p:grpSp>
          <p:nvGrpSpPr>
            <p:cNvPr id="405681" name="Group 177"/>
            <p:cNvGrpSpPr>
              <a:grpSpLocks/>
            </p:cNvGrpSpPr>
            <p:nvPr/>
          </p:nvGrpSpPr>
          <p:grpSpPr bwMode="auto">
            <a:xfrm>
              <a:off x="1224" y="864"/>
              <a:ext cx="744" cy="672"/>
              <a:chOff x="1224" y="2539"/>
              <a:chExt cx="2280" cy="1785"/>
            </a:xfrm>
          </p:grpSpPr>
          <p:sp>
            <p:nvSpPr>
              <p:cNvPr id="405682" name="Freeform 17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5683" name="Group 17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05684" name="Group 18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05685" name="Freeform 18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86" name="Freeform 18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87" name="Freeform 18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88" name="Freeform 18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89" name="Freeform 18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90" name="Freeform 18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05691" name="Group 18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05692" name="Freeform 18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93" name="Freeform 18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694" name="Freeform 19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05695" name="Text Box 191"/>
            <p:cNvSpPr txBox="1">
              <a:spLocks noChangeArrowheads="1"/>
            </p:cNvSpPr>
            <p:nvPr/>
          </p:nvSpPr>
          <p:spPr bwMode="auto">
            <a:xfrm>
              <a:off x="1155" y="1440"/>
              <a:ext cx="111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i="0"/>
                <a:t>Computed</a:t>
              </a:r>
            </a:p>
          </p:txBody>
        </p:sp>
      </p:grpSp>
      <p:sp>
        <p:nvSpPr>
          <p:cNvPr id="405696" name="Oval 192"/>
          <p:cNvSpPr>
            <a:spLocks noChangeArrowheads="1"/>
          </p:cNvSpPr>
          <p:nvPr/>
        </p:nvSpPr>
        <p:spPr bwMode="auto">
          <a:xfrm>
            <a:off x="4495800" y="4419600"/>
            <a:ext cx="2057400" cy="533400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405697" name="Group 193"/>
          <p:cNvGrpSpPr>
            <a:grpSpLocks noChangeAspect="1"/>
          </p:cNvGrpSpPr>
          <p:nvPr/>
        </p:nvGrpSpPr>
        <p:grpSpPr bwMode="auto">
          <a:xfrm rot="2360341">
            <a:off x="6400800" y="5029200"/>
            <a:ext cx="1079500" cy="1079500"/>
            <a:chOff x="1224" y="1212"/>
            <a:chExt cx="3144" cy="3112"/>
          </a:xfrm>
        </p:grpSpPr>
        <p:sp>
          <p:nvSpPr>
            <p:cNvPr id="405698" name="Freeform 194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9" name="Freeform 195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5700" name="Group 196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05701" name="Freeform 19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2" name="Freeform 19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3" name="Freeform 19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4" name="Freeform 20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5" name="Freeform 20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6" name="Freeform 20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05711" name="Group 207"/>
          <p:cNvGrpSpPr>
            <a:grpSpLocks/>
          </p:cNvGrpSpPr>
          <p:nvPr/>
        </p:nvGrpSpPr>
        <p:grpSpPr bwMode="auto">
          <a:xfrm>
            <a:off x="5943600" y="3886200"/>
            <a:ext cx="1295400" cy="1066800"/>
            <a:chOff x="3744" y="2448"/>
            <a:chExt cx="816" cy="672"/>
          </a:xfrm>
        </p:grpSpPr>
        <p:sp>
          <p:nvSpPr>
            <p:cNvPr id="405707" name="Oval 203"/>
            <p:cNvSpPr>
              <a:spLocks noChangeArrowheads="1"/>
            </p:cNvSpPr>
            <p:nvPr/>
          </p:nvSpPr>
          <p:spPr bwMode="auto">
            <a:xfrm>
              <a:off x="3744" y="2448"/>
              <a:ext cx="384" cy="672"/>
            </a:xfrm>
            <a:prstGeom prst="ellipse">
              <a:avLst/>
            </a:prstGeom>
            <a:noFill/>
            <a:ln w="254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5708" name="Oval 204"/>
            <p:cNvSpPr>
              <a:spLocks noChangeArrowheads="1"/>
            </p:cNvSpPr>
            <p:nvPr/>
          </p:nvSpPr>
          <p:spPr bwMode="auto">
            <a:xfrm>
              <a:off x="4176" y="2784"/>
              <a:ext cx="384" cy="336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5709" name="Text Box 205"/>
          <p:cNvSpPr txBox="1">
            <a:spLocks noChangeArrowheads="1"/>
          </p:cNvSpPr>
          <p:nvPr/>
        </p:nvSpPr>
        <p:spPr bwMode="auto">
          <a:xfrm>
            <a:off x="533400" y="6384925"/>
            <a:ext cx="69977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N</a:t>
            </a:r>
            <a:r>
              <a:rPr lang="en-US" altLang="x-none" i="0"/>
              <a:t> records, </a:t>
            </a:r>
            <a:r>
              <a:rPr lang="en-US" altLang="x-none"/>
              <a:t>k</a:t>
            </a:r>
            <a:r>
              <a:rPr lang="en-US" altLang="x-none" i="0"/>
              <a:t> different values. Time to count?</a:t>
            </a:r>
          </a:p>
        </p:txBody>
      </p:sp>
      <p:sp>
        <p:nvSpPr>
          <p:cNvPr id="405710" name="Text Box 206"/>
          <p:cNvSpPr txBox="1">
            <a:spLocks noChangeArrowheads="1"/>
          </p:cNvSpPr>
          <p:nvPr/>
        </p:nvSpPr>
        <p:spPr bwMode="auto">
          <a:xfrm>
            <a:off x="7851775" y="6342063"/>
            <a:ext cx="8905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k</a:t>
            </a:r>
            <a:r>
              <a:rPr lang="en-US" altLang="x-none" i="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5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5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5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5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5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5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5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5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696" grpId="0" animBg="1"/>
      <p:bldP spid="405709" grpId="0"/>
      <p:bldP spid="405710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6534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695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6531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6532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6533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6616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6617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6618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6619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6620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6621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6622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6623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6624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6625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6626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6627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6628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6629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6630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6631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6632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6633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6634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6635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6636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sp>
        <p:nvSpPr>
          <p:cNvPr id="406638" name="Text Box 110"/>
          <p:cNvSpPr txBox="1">
            <a:spLocks noChangeArrowheads="1"/>
          </p:cNvSpPr>
          <p:nvPr/>
        </p:nvSpPr>
        <p:spPr bwMode="auto">
          <a:xfrm>
            <a:off x="76200" y="3832225"/>
            <a:ext cx="42545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# of records with digit &lt;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6639" name="Group 111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6640" name="Text Box 112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41" name="Text Box 113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6642" name="Text Box 114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6643" name="Text Box 115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44" name="Text Box 116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6645" name="Text Box 117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46" name="Text Box 118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47" name="Text Box 119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6648" name="Text Box 120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49" name="Text Box 121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6650" name="Text Box 122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6651" name="Text Box 123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52" name="Text Box 124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6653" name="Text Box 125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54" name="Text Box 126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55" name="Text Box 127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6656" name="Text Box 128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6657" name="Text Box 129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6658" name="Text Box 130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6726" name="Group 198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6681" name="Text Box 153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6682" name="Text Box 154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6683" name="Text Box 155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6684" name="Text Box 156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6690" name="Text Box 162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6691" name="Text Box 163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6692" name="Text Box 164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06693" name="Text Box 165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grpSp>
        <p:nvGrpSpPr>
          <p:cNvPr id="406761" name="Group 233"/>
          <p:cNvGrpSpPr>
            <a:grpSpLocks/>
          </p:cNvGrpSpPr>
          <p:nvPr/>
        </p:nvGrpSpPr>
        <p:grpSpPr bwMode="auto">
          <a:xfrm>
            <a:off x="76200" y="1536700"/>
            <a:ext cx="8897938" cy="3736975"/>
            <a:chOff x="48" y="968"/>
            <a:chExt cx="5605" cy="2354"/>
          </a:xfrm>
        </p:grpSpPr>
        <p:sp>
          <p:nvSpPr>
            <p:cNvPr id="406727" name="Text Box 199"/>
            <p:cNvSpPr txBox="1">
              <a:spLocks noChangeArrowheads="1"/>
            </p:cNvSpPr>
            <p:nvPr/>
          </p:nvSpPr>
          <p:spPr bwMode="auto">
            <a:xfrm>
              <a:off x="48" y="2688"/>
              <a:ext cx="2412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Location of first record </a:t>
              </a:r>
              <a:br>
                <a:rPr lang="en-US" altLang="x-none" i="0"/>
              </a:br>
              <a:r>
                <a:rPr lang="en-US" altLang="x-none" i="0"/>
                <a:t>with digit </a:t>
              </a:r>
              <a:r>
                <a:rPr lang="en-US" altLang="x-none"/>
                <a:t>v</a:t>
              </a:r>
              <a:r>
                <a:rPr lang="en-US" altLang="x-none" i="0"/>
                <a:t>.</a:t>
              </a:r>
            </a:p>
          </p:txBody>
        </p:sp>
        <p:sp>
          <p:nvSpPr>
            <p:cNvPr id="406736" name="Line 208"/>
            <p:cNvSpPr>
              <a:spLocks noChangeShapeType="1"/>
            </p:cNvSpPr>
            <p:nvPr/>
          </p:nvSpPr>
          <p:spPr bwMode="auto">
            <a:xfrm flipH="1" flipV="1">
              <a:off x="1104" y="1680"/>
              <a:ext cx="1920" cy="864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737" name="Line 209"/>
            <p:cNvSpPr>
              <a:spLocks noChangeShapeType="1"/>
            </p:cNvSpPr>
            <p:nvPr/>
          </p:nvSpPr>
          <p:spPr bwMode="auto">
            <a:xfrm flipH="1" flipV="1">
              <a:off x="2304" y="1680"/>
              <a:ext cx="1200" cy="91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738" name="Line 210"/>
            <p:cNvSpPr>
              <a:spLocks noChangeShapeType="1"/>
            </p:cNvSpPr>
            <p:nvPr/>
          </p:nvSpPr>
          <p:spPr bwMode="auto">
            <a:xfrm flipV="1">
              <a:off x="3936" y="1632"/>
              <a:ext cx="576" cy="91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6739" name="Line 211"/>
            <p:cNvSpPr>
              <a:spLocks noChangeShapeType="1"/>
            </p:cNvSpPr>
            <p:nvPr/>
          </p:nvSpPr>
          <p:spPr bwMode="auto">
            <a:xfrm flipV="1">
              <a:off x="4464" y="1632"/>
              <a:ext cx="816" cy="91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6740" name="Group 212"/>
            <p:cNvGrpSpPr>
              <a:grpSpLocks/>
            </p:cNvGrpSpPr>
            <p:nvPr/>
          </p:nvGrpSpPr>
          <p:grpSpPr bwMode="auto">
            <a:xfrm>
              <a:off x="926" y="968"/>
              <a:ext cx="4727" cy="346"/>
              <a:chOff x="926" y="968"/>
              <a:chExt cx="4727" cy="346"/>
            </a:xfrm>
          </p:grpSpPr>
          <p:sp>
            <p:nvSpPr>
              <p:cNvPr id="406741" name="Text Box 213"/>
              <p:cNvSpPr txBox="1">
                <a:spLocks noChangeArrowheads="1"/>
              </p:cNvSpPr>
              <p:nvPr/>
            </p:nvSpPr>
            <p:spPr bwMode="auto">
              <a:xfrm>
                <a:off x="926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0</a:t>
                </a:r>
              </a:p>
            </p:txBody>
          </p:sp>
          <p:sp>
            <p:nvSpPr>
              <p:cNvPr id="406742" name="Text Box 214"/>
              <p:cNvSpPr txBox="1">
                <a:spLocks noChangeArrowheads="1"/>
              </p:cNvSpPr>
              <p:nvPr/>
            </p:nvSpPr>
            <p:spPr bwMode="auto">
              <a:xfrm>
                <a:off x="1159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0</a:t>
                </a:r>
              </a:p>
            </p:txBody>
          </p:sp>
          <p:sp>
            <p:nvSpPr>
              <p:cNvPr id="406743" name="Text Box 215"/>
              <p:cNvSpPr txBox="1">
                <a:spLocks noChangeArrowheads="1"/>
              </p:cNvSpPr>
              <p:nvPr/>
            </p:nvSpPr>
            <p:spPr bwMode="auto">
              <a:xfrm>
                <a:off x="1419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0</a:t>
                </a:r>
              </a:p>
            </p:txBody>
          </p:sp>
          <p:sp>
            <p:nvSpPr>
              <p:cNvPr id="406744" name="Text Box 216"/>
              <p:cNvSpPr txBox="1">
                <a:spLocks noChangeArrowheads="1"/>
              </p:cNvSpPr>
              <p:nvPr/>
            </p:nvSpPr>
            <p:spPr bwMode="auto">
              <a:xfrm>
                <a:off x="1679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0</a:t>
                </a:r>
              </a:p>
            </p:txBody>
          </p:sp>
          <p:sp>
            <p:nvSpPr>
              <p:cNvPr id="406745" name="Text Box 217"/>
              <p:cNvSpPr txBox="1">
                <a:spLocks noChangeArrowheads="1"/>
              </p:cNvSpPr>
              <p:nvPr/>
            </p:nvSpPr>
            <p:spPr bwMode="auto">
              <a:xfrm>
                <a:off x="1939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0</a:t>
                </a:r>
              </a:p>
            </p:txBody>
          </p:sp>
          <p:sp>
            <p:nvSpPr>
              <p:cNvPr id="406746" name="Text Box 218"/>
              <p:cNvSpPr txBox="1">
                <a:spLocks noChangeArrowheads="1"/>
              </p:cNvSpPr>
              <p:nvPr/>
            </p:nvSpPr>
            <p:spPr bwMode="auto">
              <a:xfrm>
                <a:off x="2199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47" name="Text Box 219"/>
              <p:cNvSpPr txBox="1">
                <a:spLocks noChangeArrowheads="1"/>
              </p:cNvSpPr>
              <p:nvPr/>
            </p:nvSpPr>
            <p:spPr bwMode="auto">
              <a:xfrm>
                <a:off x="2417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48" name="Text Box 220"/>
              <p:cNvSpPr txBox="1">
                <a:spLocks noChangeArrowheads="1"/>
              </p:cNvSpPr>
              <p:nvPr/>
            </p:nvSpPr>
            <p:spPr bwMode="auto">
              <a:xfrm>
                <a:off x="2674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49" name="Text Box 221"/>
              <p:cNvSpPr txBox="1">
                <a:spLocks noChangeArrowheads="1"/>
              </p:cNvSpPr>
              <p:nvPr/>
            </p:nvSpPr>
            <p:spPr bwMode="auto">
              <a:xfrm>
                <a:off x="2931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0" name="Text Box 222"/>
              <p:cNvSpPr txBox="1">
                <a:spLocks noChangeArrowheads="1"/>
              </p:cNvSpPr>
              <p:nvPr/>
            </p:nvSpPr>
            <p:spPr bwMode="auto">
              <a:xfrm>
                <a:off x="3188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1" name="Text Box 223"/>
              <p:cNvSpPr txBox="1">
                <a:spLocks noChangeArrowheads="1"/>
              </p:cNvSpPr>
              <p:nvPr/>
            </p:nvSpPr>
            <p:spPr bwMode="auto">
              <a:xfrm>
                <a:off x="3438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2" name="Text Box 224"/>
              <p:cNvSpPr txBox="1">
                <a:spLocks noChangeArrowheads="1"/>
              </p:cNvSpPr>
              <p:nvPr/>
            </p:nvSpPr>
            <p:spPr bwMode="auto">
              <a:xfrm>
                <a:off x="3681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3" name="Text Box 225"/>
              <p:cNvSpPr txBox="1">
                <a:spLocks noChangeArrowheads="1"/>
              </p:cNvSpPr>
              <p:nvPr/>
            </p:nvSpPr>
            <p:spPr bwMode="auto">
              <a:xfrm>
                <a:off x="3917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4" name="Text Box 226"/>
              <p:cNvSpPr txBox="1">
                <a:spLocks noChangeArrowheads="1"/>
              </p:cNvSpPr>
              <p:nvPr/>
            </p:nvSpPr>
            <p:spPr bwMode="auto">
              <a:xfrm>
                <a:off x="4160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1</a:t>
                </a:r>
              </a:p>
            </p:txBody>
          </p:sp>
          <p:sp>
            <p:nvSpPr>
              <p:cNvPr id="406755" name="Text Box 227"/>
              <p:cNvSpPr txBox="1">
                <a:spLocks noChangeArrowheads="1"/>
              </p:cNvSpPr>
              <p:nvPr/>
            </p:nvSpPr>
            <p:spPr bwMode="auto">
              <a:xfrm>
                <a:off x="4417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2</a:t>
                </a:r>
              </a:p>
            </p:txBody>
          </p:sp>
          <p:sp>
            <p:nvSpPr>
              <p:cNvPr id="406756" name="Text Box 228"/>
              <p:cNvSpPr txBox="1">
                <a:spLocks noChangeArrowheads="1"/>
              </p:cNvSpPr>
              <p:nvPr/>
            </p:nvSpPr>
            <p:spPr bwMode="auto">
              <a:xfrm>
                <a:off x="4667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2</a:t>
                </a:r>
              </a:p>
            </p:txBody>
          </p:sp>
          <p:sp>
            <p:nvSpPr>
              <p:cNvPr id="406757" name="Text Box 229"/>
              <p:cNvSpPr txBox="1">
                <a:spLocks noChangeArrowheads="1"/>
              </p:cNvSpPr>
              <p:nvPr/>
            </p:nvSpPr>
            <p:spPr bwMode="auto">
              <a:xfrm>
                <a:off x="4924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2</a:t>
                </a:r>
              </a:p>
            </p:txBody>
          </p:sp>
          <p:sp>
            <p:nvSpPr>
              <p:cNvPr id="406758" name="Text Box 230"/>
              <p:cNvSpPr txBox="1">
                <a:spLocks noChangeArrowheads="1"/>
              </p:cNvSpPr>
              <p:nvPr/>
            </p:nvSpPr>
            <p:spPr bwMode="auto">
              <a:xfrm>
                <a:off x="5174" y="968"/>
                <a:ext cx="11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 altLang="x-none" i="0"/>
              </a:p>
            </p:txBody>
          </p:sp>
          <p:sp>
            <p:nvSpPr>
              <p:cNvPr id="406759" name="Text Box 231"/>
              <p:cNvSpPr txBox="1">
                <a:spLocks noChangeArrowheads="1"/>
              </p:cNvSpPr>
              <p:nvPr/>
            </p:nvSpPr>
            <p:spPr bwMode="auto">
              <a:xfrm>
                <a:off x="5417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3</a:t>
                </a:r>
              </a:p>
            </p:txBody>
          </p:sp>
          <p:sp>
            <p:nvSpPr>
              <p:cNvPr id="406760" name="Text Box 232"/>
              <p:cNvSpPr txBox="1">
                <a:spLocks noChangeArrowheads="1"/>
              </p:cNvSpPr>
              <p:nvPr/>
            </p:nvSpPr>
            <p:spPr bwMode="auto">
              <a:xfrm>
                <a:off x="5172" y="9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/>
                  <a:t>3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6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6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7558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7555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7556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7557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7640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7641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7642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7643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7644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7645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7646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7647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7648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7649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7650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7651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7652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7653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7654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7655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7656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7657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7658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7659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7660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7662" name="Group 110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7663" name="Text Box 111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64" name="Text Box 112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7665" name="Text Box 113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7666" name="Text Box 114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67" name="Text Box 115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7668" name="Text Box 116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69" name="Text Box 117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70" name="Text Box 118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7671" name="Text Box 119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72" name="Text Box 120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7673" name="Text Box 121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7674" name="Text Box 122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75" name="Text Box 123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7676" name="Text Box 124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77" name="Text Box 125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78" name="Text Box 126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7679" name="Text Box 127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7680" name="Text Box 128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7681" name="Text Box 129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7682" name="Group 130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7699" name="Text Box 147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7700" name="Text Box 148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7701" name="Text Box 149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7702" name="Text Box 150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7703" name="Text Box 151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7704" name="Text Box 152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7705" name="Text Box 153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07706" name="Text Box 154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7708" name="Text Box 156"/>
          <p:cNvSpPr txBox="1">
            <a:spLocks noChangeArrowheads="1"/>
          </p:cNvSpPr>
          <p:nvPr/>
        </p:nvSpPr>
        <p:spPr bwMode="auto">
          <a:xfrm>
            <a:off x="76200" y="3870325"/>
            <a:ext cx="382905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first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07709" name="Line 157"/>
          <p:cNvSpPr>
            <a:spLocks noChangeShapeType="1"/>
          </p:cNvSpPr>
          <p:nvPr/>
        </p:nvSpPr>
        <p:spPr bwMode="auto">
          <a:xfrm flipH="1" flipV="1">
            <a:off x="1752600" y="2667000"/>
            <a:ext cx="3048000" cy="13716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710" name="Line 158"/>
          <p:cNvSpPr>
            <a:spLocks noChangeShapeType="1"/>
          </p:cNvSpPr>
          <p:nvPr/>
        </p:nvSpPr>
        <p:spPr bwMode="auto">
          <a:xfrm flipH="1" flipV="1">
            <a:off x="3657600" y="2667000"/>
            <a:ext cx="1905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711" name="Line 159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712" name="Line 160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7734" name="Text Box 182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07735" name="Oval 183"/>
          <p:cNvSpPr>
            <a:spLocks noChangeArrowheads="1"/>
          </p:cNvSpPr>
          <p:nvPr/>
        </p:nvSpPr>
        <p:spPr bwMode="auto">
          <a:xfrm>
            <a:off x="1447800" y="9906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7736" name="Oval 184"/>
          <p:cNvSpPr>
            <a:spLocks noChangeArrowheads="1"/>
          </p:cNvSpPr>
          <p:nvPr/>
        </p:nvSpPr>
        <p:spPr bwMode="auto">
          <a:xfrm>
            <a:off x="3441700" y="15621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7737" name="Rectangle 185"/>
          <p:cNvSpPr>
            <a:spLocks noChangeArrowheads="1"/>
          </p:cNvSpPr>
          <p:nvPr/>
        </p:nvSpPr>
        <p:spPr bwMode="auto">
          <a:xfrm>
            <a:off x="3473450" y="15176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07738" name="Oval 186"/>
          <p:cNvSpPr>
            <a:spLocks noChangeArrowheads="1"/>
          </p:cNvSpPr>
          <p:nvPr/>
        </p:nvSpPr>
        <p:spPr bwMode="auto">
          <a:xfrm>
            <a:off x="1854200" y="10033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7739" name="Oval 187"/>
          <p:cNvSpPr>
            <a:spLocks noChangeArrowheads="1"/>
          </p:cNvSpPr>
          <p:nvPr/>
        </p:nvSpPr>
        <p:spPr bwMode="auto">
          <a:xfrm>
            <a:off x="1447800" y="15748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7740" name="Rectangle 188"/>
          <p:cNvSpPr>
            <a:spLocks noChangeArrowheads="1"/>
          </p:cNvSpPr>
          <p:nvPr/>
        </p:nvSpPr>
        <p:spPr bwMode="auto">
          <a:xfrm>
            <a:off x="146050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07741" name="Oval 189"/>
          <p:cNvSpPr>
            <a:spLocks noChangeArrowheads="1"/>
          </p:cNvSpPr>
          <p:nvPr/>
        </p:nvSpPr>
        <p:spPr bwMode="auto">
          <a:xfrm>
            <a:off x="2286000" y="9906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7742" name="Rectangle 190"/>
          <p:cNvSpPr>
            <a:spLocks noChangeArrowheads="1"/>
          </p:cNvSpPr>
          <p:nvPr/>
        </p:nvSpPr>
        <p:spPr bwMode="auto">
          <a:xfrm>
            <a:off x="1892300" y="1524000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77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77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7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7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7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7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7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7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07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07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7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7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7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7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7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7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07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07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734" grpId="0"/>
      <p:bldP spid="407735" grpId="0" animBg="1"/>
      <p:bldP spid="407735" grpId="1" animBg="1"/>
      <p:bldP spid="407736" grpId="0" animBg="1"/>
      <p:bldP spid="407736" grpId="1" animBg="1"/>
      <p:bldP spid="407737" grpId="0"/>
      <p:bldP spid="407738" grpId="0" animBg="1"/>
      <p:bldP spid="407738" grpId="1" animBg="1"/>
      <p:bldP spid="407739" grpId="0" animBg="1"/>
      <p:bldP spid="407739" grpId="1" animBg="1"/>
      <p:bldP spid="407740" grpId="0"/>
      <p:bldP spid="407741" grpId="0" animBg="1"/>
      <p:bldP spid="407742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8781" name="Group 205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409575"/>
                <a:gridCol w="3857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8579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8580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8581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8664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8665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8666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8667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8668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8669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8670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8671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8672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8673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8674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8675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8676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8677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8678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8679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8680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8681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8682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8683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8684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8685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8686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87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8688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8689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90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8691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92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93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8694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95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8696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8697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698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8699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700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701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8702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8703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8704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8705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8722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8723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8724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8725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8726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8727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8728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08729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8730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08731" name="Line 155"/>
          <p:cNvSpPr>
            <a:spLocks noChangeShapeType="1"/>
          </p:cNvSpPr>
          <p:nvPr/>
        </p:nvSpPr>
        <p:spPr bwMode="auto">
          <a:xfrm flipH="1" flipV="1">
            <a:off x="1752600" y="2667000"/>
            <a:ext cx="3048000" cy="13716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732" name="Line 156"/>
          <p:cNvSpPr>
            <a:spLocks noChangeShapeType="1"/>
          </p:cNvSpPr>
          <p:nvPr/>
        </p:nvSpPr>
        <p:spPr bwMode="auto">
          <a:xfrm flipH="1" flipV="1">
            <a:off x="3657600" y="2667000"/>
            <a:ext cx="1905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733" name="Line 157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8734" name="Line 158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08745" name="Group 169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08746" name="Freeform 17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8747" name="Group 17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08748" name="Group 17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08749" name="Freeform 17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0" name="Freeform 17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1" name="Freeform 17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2" name="Freeform 17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3" name="Freeform 17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4" name="Freeform 17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8755" name="Group 17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08756" name="Freeform 18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7" name="Freeform 18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8" name="Freeform 18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08760" name="Oval 184"/>
          <p:cNvSpPr>
            <a:spLocks noChangeArrowheads="1"/>
          </p:cNvSpPr>
          <p:nvPr/>
        </p:nvSpPr>
        <p:spPr bwMode="auto">
          <a:xfrm>
            <a:off x="1447800" y="990600"/>
            <a:ext cx="381000" cy="5334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08762" name="Rectangle 186"/>
          <p:cNvSpPr>
            <a:spLocks noChangeArrowheads="1"/>
          </p:cNvSpPr>
          <p:nvPr/>
        </p:nvSpPr>
        <p:spPr bwMode="auto">
          <a:xfrm>
            <a:off x="3429000" y="15176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08769" name="Group 193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08770" name="Freeform 194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771" name="Freeform 195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8772" name="Group 196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08773" name="Freeform 19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4" name="Freeform 19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5" name="Freeform 19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6" name="Freeform 20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7" name="Freeform 20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8" name="Freeform 20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08779" name="Text Box 203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08780" name="Line 204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8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8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8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8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8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8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8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8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760" grpId="0" animBg="1"/>
      <p:bldP spid="408760" grpId="1" animBg="1"/>
      <p:bldP spid="408762" grpId="0"/>
      <p:bldP spid="408780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09606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9603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09604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09605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09688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09689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09690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09691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09692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09693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09694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09695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09696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09697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09698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09699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09700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09701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09702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09703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09704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09705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09706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09707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09708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09709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09710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11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9712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9713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14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9715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16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17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09718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19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9720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9721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22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09723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24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25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9726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09727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09728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09729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9746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09747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09748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09749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9750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09751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09752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6</a:t>
            </a:r>
          </a:p>
        </p:txBody>
      </p:sp>
      <p:sp>
        <p:nvSpPr>
          <p:cNvPr id="409753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09754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09755" name="Line 155"/>
          <p:cNvSpPr>
            <a:spLocks noChangeShapeType="1"/>
          </p:cNvSpPr>
          <p:nvPr/>
        </p:nvSpPr>
        <p:spPr bwMode="auto">
          <a:xfrm flipH="1" flipV="1">
            <a:off x="1752600" y="2667000"/>
            <a:ext cx="3048000" cy="13716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57" name="Line 157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58" name="Line 158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09759" name="Group 159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09760" name="Freeform 16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761" name="Group 16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09762" name="Group 16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09763" name="Freeform 16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4" name="Freeform 16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5" name="Freeform 16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6" name="Freeform 16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7" name="Freeform 16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8" name="Freeform 16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9769" name="Group 16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09770" name="Freeform 17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71" name="Freeform 17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72" name="Freeform 17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09776" name="Line 176"/>
          <p:cNvSpPr>
            <a:spLocks noChangeShapeType="1"/>
          </p:cNvSpPr>
          <p:nvPr/>
        </p:nvSpPr>
        <p:spPr bwMode="auto">
          <a:xfrm flipH="1" flipV="1">
            <a:off x="4038600" y="2667000"/>
            <a:ext cx="1524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8" name="Line 198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9" name="Rectangle 199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grpSp>
        <p:nvGrpSpPr>
          <p:cNvPr id="409811" name="Group 211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09812" name="Freeform 2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3" name="Freeform 2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814" name="Group 2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09815" name="Freeform 2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6" name="Freeform 2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7" name="Freeform 2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8" name="Freeform 2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9" name="Freeform 2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0" name="Freeform 2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09821" name="Text Box 221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09822" name="Rectangle 222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09823" name="Line 223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799" grpId="0"/>
      <p:bldP spid="409823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0630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0627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0628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0629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0712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0713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0714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0715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0716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0717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0718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0719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0720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0721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0722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0723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0724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0725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0726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0727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0728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0729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0730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0731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0732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0733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0734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35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0736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0737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38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0739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0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1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0742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3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0744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0745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6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0747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8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49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0750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0751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0752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0753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0770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0771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0772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0773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0774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10775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0776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6</a:t>
            </a:r>
          </a:p>
        </p:txBody>
      </p:sp>
      <p:sp>
        <p:nvSpPr>
          <p:cNvPr id="410777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0778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0779" name="Line 155"/>
          <p:cNvSpPr>
            <a:spLocks noChangeShapeType="1"/>
          </p:cNvSpPr>
          <p:nvPr/>
        </p:nvSpPr>
        <p:spPr bwMode="auto">
          <a:xfrm flipH="1" flipV="1">
            <a:off x="2057400" y="2590800"/>
            <a:ext cx="27432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780" name="Line 156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781" name="Line 157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0782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0783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0784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0785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0786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87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88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89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90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91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0792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0793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94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95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0797" name="Line 173"/>
          <p:cNvSpPr>
            <a:spLocks noChangeShapeType="1"/>
          </p:cNvSpPr>
          <p:nvPr/>
        </p:nvSpPr>
        <p:spPr bwMode="auto">
          <a:xfrm flipH="1" flipV="1">
            <a:off x="4038600" y="2667000"/>
            <a:ext cx="1524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809" name="Line 185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810" name="Rectangle 186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0811" name="Rectangle 187"/>
          <p:cNvSpPr>
            <a:spLocks noChangeArrowheads="1"/>
          </p:cNvSpPr>
          <p:nvPr/>
        </p:nvSpPr>
        <p:spPr bwMode="auto">
          <a:xfrm>
            <a:off x="18986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grpSp>
        <p:nvGrpSpPr>
          <p:cNvPr id="410812" name="Group 188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0813" name="Freeform 18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4" name="Freeform 19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0815" name="Group 19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0816" name="Freeform 19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7" name="Freeform 19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8" name="Freeform 19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9" name="Freeform 19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0" name="Freeform 19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1" name="Freeform 19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0822" name="Text Box 198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0823" name="Rectangle 199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0824" name="Line 200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825" name="Line 201"/>
          <p:cNvSpPr>
            <a:spLocks noChangeShapeType="1"/>
          </p:cNvSpPr>
          <p:nvPr/>
        </p:nvSpPr>
        <p:spPr bwMode="auto">
          <a:xfrm>
            <a:off x="2286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0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0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0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0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811" grpId="0"/>
      <p:bldP spid="410825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1654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1651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1652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1653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1736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1737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1738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1739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1740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1741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1742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1743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1744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1745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1746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1747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1748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1749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1750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1751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1752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1753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1754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1755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1756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1757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1758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59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1760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1761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62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1763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64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65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1766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67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1768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1769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70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1771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72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73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1774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1775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1776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1777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1794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1795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1796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1797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1798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11799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1800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6</a:t>
            </a:r>
          </a:p>
        </p:txBody>
      </p:sp>
      <p:sp>
        <p:nvSpPr>
          <p:cNvPr id="411801" name="Text Box 153"/>
          <p:cNvSpPr txBox="1">
            <a:spLocks noChangeArrowheads="1"/>
          </p:cNvSpPr>
          <p:nvPr/>
        </p:nvSpPr>
        <p:spPr bwMode="auto">
          <a:xfrm>
            <a:off x="4672013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1802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1803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04" name="Line 156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05" name="Line 157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1806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1807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808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1809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1810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1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2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3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4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5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1816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1817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8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9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1820" name="Line 172"/>
          <p:cNvSpPr>
            <a:spLocks noChangeShapeType="1"/>
          </p:cNvSpPr>
          <p:nvPr/>
        </p:nvSpPr>
        <p:spPr bwMode="auto">
          <a:xfrm flipH="1" flipV="1">
            <a:off x="4038600" y="2667000"/>
            <a:ext cx="1524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21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22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1823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1824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1825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6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827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1828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9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0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1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2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3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1834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1835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1836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37" name="Line 189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38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1839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1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1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1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1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823" grpId="0"/>
      <p:bldP spid="411837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2678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2675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2676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2677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2760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2761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2762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2763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2764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2765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2766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2767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2768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2769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2770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2771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2772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2773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2774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2775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2776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2777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2778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2779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2780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2781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2782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83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2784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2785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86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2787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88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89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2790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91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2792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2793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94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2795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96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797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2798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2799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2800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2801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2818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2819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2820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2821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2822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12823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2824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7</a:t>
            </a:r>
          </a:p>
        </p:txBody>
      </p:sp>
      <p:sp>
        <p:nvSpPr>
          <p:cNvPr id="412825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2826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2827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28" name="Line 156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29" name="Line 157"/>
          <p:cNvSpPr>
            <a:spLocks noChangeShapeType="1"/>
          </p:cNvSpPr>
          <p:nvPr/>
        </p:nvSpPr>
        <p:spPr bwMode="auto">
          <a:xfrm flipV="1">
            <a:off x="70866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2830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2831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2832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2833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2834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5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6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7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8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9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2840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2841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42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43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2844" name="Line 172"/>
          <p:cNvSpPr>
            <a:spLocks noChangeShapeType="1"/>
          </p:cNvSpPr>
          <p:nvPr/>
        </p:nvSpPr>
        <p:spPr bwMode="auto">
          <a:xfrm flipH="1" flipV="1">
            <a:off x="4495800" y="2590800"/>
            <a:ext cx="10668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45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46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2847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2848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2849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50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2851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2852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3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4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5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6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7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2858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2859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2860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61" name="Line 189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62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2863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64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2865" name="Rectangle 193"/>
          <p:cNvSpPr>
            <a:spLocks noChangeArrowheads="1"/>
          </p:cNvSpPr>
          <p:nvPr/>
        </p:nvSpPr>
        <p:spPr bwMode="auto">
          <a:xfrm>
            <a:off x="82232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2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2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2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28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861" grpId="0" animBg="1"/>
      <p:bldP spid="412865" grpId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3702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3699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3700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3701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3784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3785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3786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3787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3788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3789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3790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3791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3792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3793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3794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3795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3796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3797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3798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3799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3800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3801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3802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3803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3804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3805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3806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07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3808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3809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10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3811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12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13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3814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15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3816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3817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18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3819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20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21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3822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3823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3824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3825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3842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3843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3844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3845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3846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18</a:t>
            </a:r>
          </a:p>
        </p:txBody>
      </p:sp>
      <p:sp>
        <p:nvSpPr>
          <p:cNvPr id="413847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3848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7</a:t>
            </a:r>
          </a:p>
        </p:txBody>
      </p:sp>
      <p:sp>
        <p:nvSpPr>
          <p:cNvPr id="413849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3850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3851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53" name="Line 157"/>
          <p:cNvSpPr>
            <a:spLocks noChangeShapeType="1"/>
          </p:cNvSpPr>
          <p:nvPr/>
        </p:nvSpPr>
        <p:spPr bwMode="auto">
          <a:xfrm flipV="1">
            <a:off x="7086600" y="2590800"/>
            <a:ext cx="16002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3854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3855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856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3857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3858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59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0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1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2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3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3864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3865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6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7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3868" name="Line 172"/>
          <p:cNvSpPr>
            <a:spLocks noChangeShapeType="1"/>
          </p:cNvSpPr>
          <p:nvPr/>
        </p:nvSpPr>
        <p:spPr bwMode="auto">
          <a:xfrm flipH="1" flipV="1">
            <a:off x="4495800" y="2590800"/>
            <a:ext cx="10668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69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70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3871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3872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3873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74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875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3876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7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8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9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0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1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3882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3883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3884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85" name="Line 189"/>
          <p:cNvSpPr>
            <a:spLocks noChangeShapeType="1"/>
          </p:cNvSpPr>
          <p:nvPr/>
        </p:nvSpPr>
        <p:spPr bwMode="auto">
          <a:xfrm>
            <a:off x="3429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86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3887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88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89" name="Rectangle 193"/>
          <p:cNvSpPr>
            <a:spLocks noChangeArrowheads="1"/>
          </p:cNvSpPr>
          <p:nvPr/>
        </p:nvSpPr>
        <p:spPr bwMode="auto">
          <a:xfrm>
            <a:off x="426720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3890" name="Rectangle 194"/>
          <p:cNvSpPr>
            <a:spLocks noChangeArrowheads="1"/>
          </p:cNvSpPr>
          <p:nvPr/>
        </p:nvSpPr>
        <p:spPr bwMode="auto">
          <a:xfrm>
            <a:off x="822960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3891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3892" name="Line 196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3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3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3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3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885" grpId="0" animBg="1"/>
      <p:bldP spid="413889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4726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4723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4724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4725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4808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4809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4810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4811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4812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4813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4814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4815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4816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4817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4818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4819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4820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4821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4822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4823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4824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4825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4826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4827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4828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4829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4830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31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4832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4833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34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4835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36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37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4838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39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4840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4841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42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4843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44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45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4846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4847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4848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4849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4866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4867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4868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4869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4870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18</a:t>
            </a:r>
          </a:p>
        </p:txBody>
      </p:sp>
      <p:sp>
        <p:nvSpPr>
          <p:cNvPr id="414871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4872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8</a:t>
            </a:r>
          </a:p>
        </p:txBody>
      </p:sp>
      <p:sp>
        <p:nvSpPr>
          <p:cNvPr id="414873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4874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4875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4878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4879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4880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4881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4882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3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4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5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6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7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4888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4889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90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91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4892" name="Line 172"/>
          <p:cNvSpPr>
            <a:spLocks noChangeShapeType="1"/>
          </p:cNvSpPr>
          <p:nvPr/>
        </p:nvSpPr>
        <p:spPr bwMode="auto">
          <a:xfrm flipH="1" flipV="1">
            <a:off x="4800600" y="2514600"/>
            <a:ext cx="762000" cy="1600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893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894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4895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4896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4897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98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4899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4900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1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2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3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4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5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4906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4907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4908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09" name="Line 189"/>
          <p:cNvSpPr>
            <a:spLocks noChangeShapeType="1"/>
          </p:cNvSpPr>
          <p:nvPr/>
        </p:nvSpPr>
        <p:spPr bwMode="auto">
          <a:xfrm>
            <a:off x="3822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0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4911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2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3" name="Rectangle 193"/>
          <p:cNvSpPr>
            <a:spLocks noChangeArrowheads="1"/>
          </p:cNvSpPr>
          <p:nvPr/>
        </p:nvSpPr>
        <p:spPr bwMode="auto">
          <a:xfrm>
            <a:off x="46418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4914" name="Rectangle 194"/>
          <p:cNvSpPr>
            <a:spLocks noChangeArrowheads="1"/>
          </p:cNvSpPr>
          <p:nvPr/>
        </p:nvSpPr>
        <p:spPr bwMode="auto">
          <a:xfrm>
            <a:off x="8235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4915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6" name="Rectangle 196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4917" name="Line 197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8" name="Line 198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919" name="Line 199"/>
          <p:cNvSpPr>
            <a:spLocks noChangeShapeType="1"/>
          </p:cNvSpPr>
          <p:nvPr/>
        </p:nvSpPr>
        <p:spPr bwMode="auto">
          <a:xfrm flipV="1">
            <a:off x="7086600" y="2590800"/>
            <a:ext cx="16002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4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4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4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4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909" grpId="0" animBg="1"/>
      <p:bldP spid="4149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Text Box 2"/>
          <p:cNvSpPr txBox="1">
            <a:spLocks noChangeArrowheads="1"/>
          </p:cNvSpPr>
          <p:nvPr/>
        </p:nvSpPr>
        <p:spPr bwMode="auto">
          <a:xfrm>
            <a:off x="4419600" y="2743200"/>
            <a:ext cx="1339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1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grpSp>
        <p:nvGrpSpPr>
          <p:cNvPr id="552963" name="Group 3"/>
          <p:cNvGrpSpPr>
            <a:grpSpLocks/>
          </p:cNvGrpSpPr>
          <p:nvPr/>
        </p:nvGrpSpPr>
        <p:grpSpPr bwMode="auto">
          <a:xfrm>
            <a:off x="4040188" y="3506788"/>
            <a:ext cx="4967287" cy="1406525"/>
            <a:chOff x="2545" y="2209"/>
            <a:chExt cx="3129" cy="886"/>
          </a:xfrm>
        </p:grpSpPr>
        <p:sp>
          <p:nvSpPr>
            <p:cNvPr id="552964" name="Text Box 4"/>
            <p:cNvSpPr txBox="1">
              <a:spLocks noChangeArrowheads="1"/>
            </p:cNvSpPr>
            <p:nvPr/>
          </p:nvSpPr>
          <p:spPr bwMode="auto">
            <a:xfrm>
              <a:off x="2545" y="2209"/>
              <a:ext cx="1636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  <a:ea typeface="Times New Roman" charset="0"/>
                  <a:cs typeface="Times New Roman" charset="0"/>
                </a:rPr>
                <a:t>  ¬</a:t>
              </a:r>
              <a:r>
                <a:rPr lang="en-CA" altLang="x-none" sz="2800" i="0">
                  <a:solidFill>
                    <a:schemeClr val="accent1"/>
                  </a:solidFill>
                </a:rPr>
                <a:t>&lt;exit Cond&gt;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      codeB</a:t>
              </a:r>
            </a:p>
          </p:txBody>
        </p:sp>
        <p:sp>
          <p:nvSpPr>
            <p:cNvPr id="552965" name="Text Box 5"/>
            <p:cNvSpPr txBox="1">
              <a:spLocks noChangeArrowheads="1"/>
            </p:cNvSpPr>
            <p:nvPr/>
          </p:nvSpPr>
          <p:spPr bwMode="auto">
            <a:xfrm>
              <a:off x="4547" y="2461"/>
              <a:ext cx="1127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&lt;loop-inv&gt;</a:t>
              </a:r>
            </a:p>
            <a:p>
              <a:pPr>
                <a:spcBef>
                  <a:spcPct val="0"/>
                </a:spcBef>
              </a:pPr>
              <a:endParaRPr lang="en-CA" altLang="x-none" sz="3200" i="0">
                <a:solidFill>
                  <a:srgbClr val="33CC33"/>
                </a:solidFill>
              </a:endParaRPr>
            </a:p>
          </p:txBody>
        </p:sp>
        <p:sp>
          <p:nvSpPr>
            <p:cNvPr id="552966" name="AutoShape 6"/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552967" name="Freeform 7"/>
          <p:cNvSpPr>
            <a:spLocks/>
          </p:cNvSpPr>
          <p:nvPr/>
        </p:nvSpPr>
        <p:spPr bwMode="auto">
          <a:xfrm>
            <a:off x="914400" y="3886200"/>
            <a:ext cx="1143000" cy="1092200"/>
          </a:xfrm>
          <a:custGeom>
            <a:avLst/>
            <a:gdLst>
              <a:gd name="T0" fmla="*/ 248 w 720"/>
              <a:gd name="T1" fmla="*/ 0 h 688"/>
              <a:gd name="T2" fmla="*/ 8 w 720"/>
              <a:gd name="T3" fmla="*/ 240 h 688"/>
              <a:gd name="T4" fmla="*/ 296 w 720"/>
              <a:gd name="T5" fmla="*/ 672 h 688"/>
              <a:gd name="T6" fmla="*/ 680 w 720"/>
              <a:gd name="T7" fmla="*/ 336 h 688"/>
              <a:gd name="T8" fmla="*/ 536 w 720"/>
              <a:gd name="T9" fmla="*/ 0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68" name="Rectangle 8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  <a:ln/>
        </p:spPr>
        <p:txBody>
          <a:bodyPr>
            <a:normAutofit/>
          </a:bodyPr>
          <a:lstStyle/>
          <a:p>
            <a:r>
              <a:rPr lang="en-US" altLang="x-none"/>
              <a:t>Iterative Algorithms </a:t>
            </a:r>
            <a:br>
              <a:rPr lang="en-US" altLang="x-none"/>
            </a:br>
            <a:r>
              <a:rPr lang="en-US" altLang="x-none"/>
              <a:t>Loop Invariants </a:t>
            </a:r>
          </a:p>
        </p:txBody>
      </p:sp>
      <p:sp>
        <p:nvSpPr>
          <p:cNvPr id="552969" name="Text Box 9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“loop-invariant: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      m is max in A[1,i]”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552970" name="Text Box 10"/>
          <p:cNvSpPr txBox="1">
            <a:spLocks noChangeArrowheads="1"/>
          </p:cNvSpPr>
          <p:nvPr/>
        </p:nvSpPr>
        <p:spPr bwMode="auto">
          <a:xfrm>
            <a:off x="5867400" y="2743200"/>
            <a:ext cx="1339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2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sp>
        <p:nvSpPr>
          <p:cNvPr id="552971" name="Freeform 11"/>
          <p:cNvSpPr>
            <a:spLocks/>
          </p:cNvSpPr>
          <p:nvPr/>
        </p:nvSpPr>
        <p:spPr bwMode="auto">
          <a:xfrm>
            <a:off x="1066800" y="3886200"/>
            <a:ext cx="1143000" cy="1092200"/>
          </a:xfrm>
          <a:custGeom>
            <a:avLst/>
            <a:gdLst>
              <a:gd name="T0" fmla="*/ 248 w 720"/>
              <a:gd name="T1" fmla="*/ 0 h 688"/>
              <a:gd name="T2" fmla="*/ 8 w 720"/>
              <a:gd name="T3" fmla="*/ 240 h 688"/>
              <a:gd name="T4" fmla="*/ 296 w 720"/>
              <a:gd name="T5" fmla="*/ 672 h 688"/>
              <a:gd name="T6" fmla="*/ 680 w 720"/>
              <a:gd name="T7" fmla="*/ 336 h 688"/>
              <a:gd name="T8" fmla="*/ 536 w 720"/>
              <a:gd name="T9" fmla="*/ 0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52972" name="Group 12"/>
          <p:cNvGrpSpPr>
            <a:grpSpLocks/>
          </p:cNvGrpSpPr>
          <p:nvPr/>
        </p:nvGrpSpPr>
        <p:grpSpPr bwMode="auto">
          <a:xfrm>
            <a:off x="1219200" y="3886200"/>
            <a:ext cx="1447800" cy="1092200"/>
            <a:chOff x="768" y="2448"/>
            <a:chExt cx="912" cy="688"/>
          </a:xfrm>
        </p:grpSpPr>
        <p:sp>
          <p:nvSpPr>
            <p:cNvPr id="552973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974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975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2976" name="Text Box 16"/>
          <p:cNvSpPr txBox="1">
            <a:spLocks noChangeArrowheads="1"/>
          </p:cNvSpPr>
          <p:nvPr/>
        </p:nvSpPr>
        <p:spPr bwMode="auto">
          <a:xfrm>
            <a:off x="7391400" y="2743200"/>
            <a:ext cx="12382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i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sp>
        <p:nvSpPr>
          <p:cNvPr id="552977" name="Text Box 17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2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2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2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2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52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52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2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2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2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2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2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2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2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2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2962" grpId="0"/>
      <p:bldP spid="552962" grpId="1"/>
      <p:bldP spid="552967" grpId="0" animBg="1"/>
      <p:bldP spid="552970" grpId="0"/>
      <p:bldP spid="552970" grpId="1"/>
      <p:bldP spid="552971" grpId="0" animBg="1"/>
      <p:bldP spid="552976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5750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5747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5748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5749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5832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5833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5834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5835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5836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5837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5838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5839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5840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5841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5842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5843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5844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5845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5846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5847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5848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5849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5850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5851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5852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5853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5854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55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5856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5857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58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5859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0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1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5862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3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5864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5865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6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5867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8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69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5870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5871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5872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5873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5890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5891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5892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5893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5894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18</a:t>
            </a:r>
          </a:p>
        </p:txBody>
      </p:sp>
      <p:sp>
        <p:nvSpPr>
          <p:cNvPr id="415895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5896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9</a:t>
            </a:r>
          </a:p>
        </p:txBody>
      </p:sp>
      <p:sp>
        <p:nvSpPr>
          <p:cNvPr id="415897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5898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5899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5902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5903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5904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5905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5906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07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08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09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10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11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5912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5913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14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15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5916" name="Line 172"/>
          <p:cNvSpPr>
            <a:spLocks noChangeShapeType="1"/>
          </p:cNvSpPr>
          <p:nvPr/>
        </p:nvSpPr>
        <p:spPr bwMode="auto">
          <a:xfrm flipH="1" flipV="1">
            <a:off x="5181600" y="2514600"/>
            <a:ext cx="3810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17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18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5919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5920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5921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22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5923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5924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5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6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7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8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9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5930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5931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5932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33" name="Line 189"/>
          <p:cNvSpPr>
            <a:spLocks noChangeShapeType="1"/>
          </p:cNvSpPr>
          <p:nvPr/>
        </p:nvSpPr>
        <p:spPr bwMode="auto">
          <a:xfrm>
            <a:off x="42545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34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5935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36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37" name="Rectangle 193"/>
          <p:cNvSpPr>
            <a:spLocks noChangeArrowheads="1"/>
          </p:cNvSpPr>
          <p:nvPr/>
        </p:nvSpPr>
        <p:spPr bwMode="auto">
          <a:xfrm>
            <a:off x="86169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5938" name="Rectangle 194"/>
          <p:cNvSpPr>
            <a:spLocks noChangeArrowheads="1"/>
          </p:cNvSpPr>
          <p:nvPr/>
        </p:nvSpPr>
        <p:spPr bwMode="auto">
          <a:xfrm>
            <a:off x="8210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5939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40" name="Rectangle 196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5941" name="Line 197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42" name="Line 198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43" name="Rectangle 199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5944" name="Line 200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5945" name="Line 201"/>
          <p:cNvSpPr>
            <a:spLocks noChangeShapeType="1"/>
          </p:cNvSpPr>
          <p:nvPr/>
        </p:nvSpPr>
        <p:spPr bwMode="auto">
          <a:xfrm flipV="1">
            <a:off x="7086600" y="2590800"/>
            <a:ext cx="16002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5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5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5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5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5933" grpId="0" animBg="1"/>
      <p:bldP spid="415937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6774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6771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6772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6773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6856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6857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6858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6859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6860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6861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6862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6863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6864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6865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6866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6867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6868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6869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6870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6871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6872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6873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6874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6875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6876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6877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6878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79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6880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6881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82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6883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84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85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6886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87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6888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6889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90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6891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92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93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6894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6895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6896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6897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6914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6915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6916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6917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6918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16919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6920" name="Text Box 152"/>
          <p:cNvSpPr txBox="1">
            <a:spLocks noChangeArrowheads="1"/>
          </p:cNvSpPr>
          <p:nvPr/>
        </p:nvSpPr>
        <p:spPr bwMode="auto">
          <a:xfrm>
            <a:off x="5395913" y="386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9</a:t>
            </a:r>
          </a:p>
        </p:txBody>
      </p:sp>
      <p:sp>
        <p:nvSpPr>
          <p:cNvPr id="416921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6922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6923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6926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6927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6928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6929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6930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1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2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3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4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5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6936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6937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8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9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6940" name="Line 172"/>
          <p:cNvSpPr>
            <a:spLocks noChangeShapeType="1"/>
          </p:cNvSpPr>
          <p:nvPr/>
        </p:nvSpPr>
        <p:spPr bwMode="auto">
          <a:xfrm flipH="1" flipV="1">
            <a:off x="5181600" y="2514600"/>
            <a:ext cx="3810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41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42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6943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6944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6945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46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6947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6948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49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0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1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2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3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6954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6955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6956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57" name="Line 189"/>
          <p:cNvSpPr>
            <a:spLocks noChangeShapeType="1"/>
          </p:cNvSpPr>
          <p:nvPr/>
        </p:nvSpPr>
        <p:spPr bwMode="auto">
          <a:xfrm>
            <a:off x="4648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58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6959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60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61" name="Rectangle 193"/>
          <p:cNvSpPr>
            <a:spLocks noChangeArrowheads="1"/>
          </p:cNvSpPr>
          <p:nvPr/>
        </p:nvSpPr>
        <p:spPr bwMode="auto">
          <a:xfrm>
            <a:off x="501650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6962" name="Rectangle 194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6963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64" name="Rectangle 196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6965" name="Line 197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66" name="Line 198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67" name="Rectangle 199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6969" name="Line 201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70" name="Rectangle 202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6971" name="Line 203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6972" name="Line 204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6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6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957" grpId="0" animBg="1"/>
      <p:bldP spid="416961" grpId="0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7798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7795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7796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7797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7880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7881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7882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7883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7884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7885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7886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7887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7888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7889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7890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7891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7892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7893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7894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7895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7896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7897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7898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7899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7900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7901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7902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03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7904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7905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06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7907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08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09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7910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11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7912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7913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14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7915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16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17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7918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7919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7920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7921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7938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7939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7940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7941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7942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17943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7944" name="Text Box 152"/>
          <p:cNvSpPr txBox="1">
            <a:spLocks noChangeArrowheads="1"/>
          </p:cNvSpPr>
          <p:nvPr/>
        </p:nvSpPr>
        <p:spPr bwMode="auto">
          <a:xfrm>
            <a:off x="5300663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10</a:t>
            </a:r>
          </a:p>
        </p:txBody>
      </p:sp>
      <p:sp>
        <p:nvSpPr>
          <p:cNvPr id="417945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7946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7947" name="Line 155"/>
          <p:cNvSpPr>
            <a:spLocks noChangeShapeType="1"/>
          </p:cNvSpPr>
          <p:nvPr/>
        </p:nvSpPr>
        <p:spPr bwMode="auto">
          <a:xfrm flipH="1" flipV="1">
            <a:off x="2438400" y="2514600"/>
            <a:ext cx="2362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7950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7951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7952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7953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7954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5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6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7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8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9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7960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7961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62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63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7964" name="Line 172"/>
          <p:cNvSpPr>
            <a:spLocks noChangeShapeType="1"/>
          </p:cNvSpPr>
          <p:nvPr/>
        </p:nvSpPr>
        <p:spPr bwMode="auto">
          <a:xfrm flipH="1" flipV="1">
            <a:off x="5562600" y="2514600"/>
            <a:ext cx="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65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66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7967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7968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7969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970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7971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7972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3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4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5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6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7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7978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7979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7980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81" name="Line 189"/>
          <p:cNvSpPr>
            <a:spLocks noChangeShapeType="1"/>
          </p:cNvSpPr>
          <p:nvPr/>
        </p:nvSpPr>
        <p:spPr bwMode="auto">
          <a:xfrm>
            <a:off x="5003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82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7983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84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85" name="Rectangle 193"/>
          <p:cNvSpPr>
            <a:spLocks noChangeArrowheads="1"/>
          </p:cNvSpPr>
          <p:nvPr/>
        </p:nvSpPr>
        <p:spPr bwMode="auto">
          <a:xfrm>
            <a:off x="22542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7987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88" name="Rectangle 196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7989" name="Line 197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0" name="Line 198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1" name="Rectangle 199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7992" name="Line 200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4" name="Line 202"/>
          <p:cNvSpPr>
            <a:spLocks noChangeShapeType="1"/>
          </p:cNvSpPr>
          <p:nvPr/>
        </p:nvSpPr>
        <p:spPr bwMode="auto">
          <a:xfrm>
            <a:off x="4622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5" name="Rectangle 203"/>
          <p:cNvSpPr>
            <a:spLocks noChangeArrowheads="1"/>
          </p:cNvSpPr>
          <p:nvPr/>
        </p:nvSpPr>
        <p:spPr bwMode="auto">
          <a:xfrm>
            <a:off x="50101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7996" name="Line 204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7" name="Line 205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7998" name="Rectangle 206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7999" name="Rectangle 207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7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7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7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7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981" grpId="0" animBg="1"/>
      <p:bldP spid="417985" grpId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8822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8819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8820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8821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8904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8905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8906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8907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8908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8909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8910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8911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8912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8913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8914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8915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8916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8917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8918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8919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8920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8921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8922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8923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8924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8925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8926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27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8928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8929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30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8931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32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33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8934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35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8936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8937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38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8939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40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41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8942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8943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8944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8945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8962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8963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8964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8965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8966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18967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18968" name="Text Box 152"/>
          <p:cNvSpPr txBox="1">
            <a:spLocks noChangeArrowheads="1"/>
          </p:cNvSpPr>
          <p:nvPr/>
        </p:nvSpPr>
        <p:spPr bwMode="auto">
          <a:xfrm>
            <a:off x="5300663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10</a:t>
            </a:r>
          </a:p>
        </p:txBody>
      </p:sp>
      <p:sp>
        <p:nvSpPr>
          <p:cNvPr id="418969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8970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8971" name="Line 155"/>
          <p:cNvSpPr>
            <a:spLocks noChangeShapeType="1"/>
          </p:cNvSpPr>
          <p:nvPr/>
        </p:nvSpPr>
        <p:spPr bwMode="auto">
          <a:xfrm flipH="1" flipV="1">
            <a:off x="2819400" y="2514600"/>
            <a:ext cx="1981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8974" name="Group 158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8975" name="Freeform 159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8976" name="Group 160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8977" name="Group 16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18978" name="Freeform 162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79" name="Freeform 163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0" name="Freeform 164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1" name="Freeform 165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2" name="Freeform 166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3" name="Freeform 167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18984" name="Group 168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18985" name="Freeform 169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6" name="Freeform 170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7" name="Freeform 171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18988" name="Line 172"/>
          <p:cNvSpPr>
            <a:spLocks noChangeShapeType="1"/>
          </p:cNvSpPr>
          <p:nvPr/>
        </p:nvSpPr>
        <p:spPr bwMode="auto">
          <a:xfrm flipH="1" flipV="1">
            <a:off x="5562600" y="2514600"/>
            <a:ext cx="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8989" name="Line 173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8990" name="Rectangle 174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8991" name="Rectangle 175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18992" name="Group 176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18993" name="Freeform 17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994" name="Freeform 17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8995" name="Group 17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18996" name="Freeform 18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7" name="Freeform 18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8" name="Freeform 18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9" name="Freeform 18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00" name="Freeform 18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01" name="Freeform 18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9002" name="Text Box 186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19003" name="Rectangle 187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19004" name="Line 188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05" name="Line 189"/>
          <p:cNvSpPr>
            <a:spLocks noChangeShapeType="1"/>
          </p:cNvSpPr>
          <p:nvPr/>
        </p:nvSpPr>
        <p:spPr bwMode="auto">
          <a:xfrm>
            <a:off x="54483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06" name="Rectangle 190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19007" name="Line 191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08" name="Line 192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09" name="Rectangle 193"/>
          <p:cNvSpPr>
            <a:spLocks noChangeArrowheads="1"/>
          </p:cNvSpPr>
          <p:nvPr/>
        </p:nvSpPr>
        <p:spPr bwMode="auto">
          <a:xfrm>
            <a:off x="70040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  <p:sp>
        <p:nvSpPr>
          <p:cNvPr id="419011" name="Line 195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12" name="Rectangle 196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9013" name="Line 197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14" name="Line 198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15" name="Rectangle 199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9016" name="Line 200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18" name="Line 202"/>
          <p:cNvSpPr>
            <a:spLocks noChangeShapeType="1"/>
          </p:cNvSpPr>
          <p:nvPr/>
        </p:nvSpPr>
        <p:spPr bwMode="auto">
          <a:xfrm>
            <a:off x="4622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19" name="Rectangle 203"/>
          <p:cNvSpPr>
            <a:spLocks noChangeArrowheads="1"/>
          </p:cNvSpPr>
          <p:nvPr/>
        </p:nvSpPr>
        <p:spPr bwMode="auto">
          <a:xfrm>
            <a:off x="50101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19020" name="Line 204"/>
          <p:cNvSpPr>
            <a:spLocks noChangeShapeType="1"/>
          </p:cNvSpPr>
          <p:nvPr/>
        </p:nvSpPr>
        <p:spPr bwMode="auto">
          <a:xfrm>
            <a:off x="5029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21" name="Line 205"/>
          <p:cNvSpPr>
            <a:spLocks noChangeShapeType="1"/>
          </p:cNvSpPr>
          <p:nvPr/>
        </p:nvSpPr>
        <p:spPr bwMode="auto">
          <a:xfrm flipV="1">
            <a:off x="6248400" y="2590800"/>
            <a:ext cx="914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22" name="Line 206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023" name="Rectangle 207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9024" name="Rectangle 208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19025" name="Rectangle 209"/>
          <p:cNvSpPr>
            <a:spLocks noChangeArrowheads="1"/>
          </p:cNvSpPr>
          <p:nvPr/>
        </p:nvSpPr>
        <p:spPr bwMode="auto">
          <a:xfrm>
            <a:off x="2241550" y="1533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9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9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9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9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005" grpId="0" animBg="1"/>
      <p:bldP spid="419009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19846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9843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19844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19845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19928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19929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19930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19931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19932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19933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19934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19935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19936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19937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19938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19939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19940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19941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19942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19943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19944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19945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19946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19947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19948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19949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19950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51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9952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9953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54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9955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56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57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19958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59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9960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9961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62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19963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64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65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9966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19967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19968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19969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9986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9987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19988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19989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19990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19991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15</a:t>
            </a:r>
          </a:p>
        </p:txBody>
      </p:sp>
      <p:sp>
        <p:nvSpPr>
          <p:cNvPr id="419992" name="Text Box 152"/>
          <p:cNvSpPr txBox="1">
            <a:spLocks noChangeArrowheads="1"/>
          </p:cNvSpPr>
          <p:nvPr/>
        </p:nvSpPr>
        <p:spPr bwMode="auto">
          <a:xfrm>
            <a:off x="5300663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10</a:t>
            </a:r>
          </a:p>
        </p:txBody>
      </p:sp>
      <p:sp>
        <p:nvSpPr>
          <p:cNvPr id="419993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19994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19995" name="Line 155"/>
          <p:cNvSpPr>
            <a:spLocks noChangeShapeType="1"/>
          </p:cNvSpPr>
          <p:nvPr/>
        </p:nvSpPr>
        <p:spPr bwMode="auto">
          <a:xfrm flipH="1" flipV="1">
            <a:off x="2819400" y="2514600"/>
            <a:ext cx="1981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9996" name="Group 156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19997" name="Freeform 15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9998" name="Group 15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19999" name="Group 15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20000" name="Freeform 16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1" name="Freeform 16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2" name="Freeform 16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3" name="Freeform 16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4" name="Freeform 16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5" name="Freeform 16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0006" name="Group 16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20007" name="Freeform 16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8" name="Freeform 16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9" name="Freeform 16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20010" name="Line 170"/>
          <p:cNvSpPr>
            <a:spLocks noChangeShapeType="1"/>
          </p:cNvSpPr>
          <p:nvPr/>
        </p:nvSpPr>
        <p:spPr bwMode="auto">
          <a:xfrm flipH="1" flipV="1">
            <a:off x="5562600" y="2514600"/>
            <a:ext cx="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11" name="Line 171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12" name="Rectangle 172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0013" name="Rectangle 173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20014" name="Group 174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20015" name="Freeform 175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6" name="Freeform 176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017" name="Group 177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20018" name="Freeform 17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19" name="Freeform 17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20" name="Freeform 18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21" name="Freeform 18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22" name="Freeform 18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23" name="Freeform 18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20024" name="Text Box 184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20025" name="Rectangle 185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20026" name="Line 186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27" name="Line 187"/>
          <p:cNvSpPr>
            <a:spLocks noChangeShapeType="1"/>
          </p:cNvSpPr>
          <p:nvPr/>
        </p:nvSpPr>
        <p:spPr bwMode="auto">
          <a:xfrm>
            <a:off x="5842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28" name="Rectangle 188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0029" name="Line 189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0" name="Line 190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1" name="Rectangle 191"/>
          <p:cNvSpPr>
            <a:spLocks noChangeArrowheads="1"/>
          </p:cNvSpPr>
          <p:nvPr/>
        </p:nvSpPr>
        <p:spPr bwMode="auto">
          <a:xfrm>
            <a:off x="54165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0032" name="Line 192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3" name="Rectangle 193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0034" name="Line 194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5" name="Line 195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6" name="Rectangle 196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0037" name="Line 197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8" name="Line 198"/>
          <p:cNvSpPr>
            <a:spLocks noChangeShapeType="1"/>
          </p:cNvSpPr>
          <p:nvPr/>
        </p:nvSpPr>
        <p:spPr bwMode="auto">
          <a:xfrm>
            <a:off x="4622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39" name="Rectangle 199"/>
          <p:cNvSpPr>
            <a:spLocks noChangeArrowheads="1"/>
          </p:cNvSpPr>
          <p:nvPr/>
        </p:nvSpPr>
        <p:spPr bwMode="auto">
          <a:xfrm>
            <a:off x="50101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0040" name="Line 200"/>
          <p:cNvSpPr>
            <a:spLocks noChangeShapeType="1"/>
          </p:cNvSpPr>
          <p:nvPr/>
        </p:nvSpPr>
        <p:spPr bwMode="auto">
          <a:xfrm>
            <a:off x="5029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1" name="Line 201"/>
          <p:cNvSpPr>
            <a:spLocks noChangeShapeType="1"/>
          </p:cNvSpPr>
          <p:nvPr/>
        </p:nvSpPr>
        <p:spPr bwMode="auto">
          <a:xfrm flipV="1">
            <a:off x="62484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2" name="Line 202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3" name="Rectangle 203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0044" name="Rectangle 204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0045" name="Rectangle 205"/>
          <p:cNvSpPr>
            <a:spLocks noChangeArrowheads="1"/>
          </p:cNvSpPr>
          <p:nvPr/>
        </p:nvSpPr>
        <p:spPr bwMode="auto">
          <a:xfrm>
            <a:off x="2241550" y="1533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0046" name="Line 206"/>
          <p:cNvSpPr>
            <a:spLocks noChangeShapeType="1"/>
          </p:cNvSpPr>
          <p:nvPr/>
        </p:nvSpPr>
        <p:spPr bwMode="auto">
          <a:xfrm>
            <a:off x="54356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7" name="Rectangle 207"/>
          <p:cNvSpPr>
            <a:spLocks noChangeArrowheads="1"/>
          </p:cNvSpPr>
          <p:nvPr/>
        </p:nvSpPr>
        <p:spPr bwMode="auto">
          <a:xfrm>
            <a:off x="703580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0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0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0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0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027" grpId="0" animBg="1"/>
      <p:bldP spid="420031" grpId="0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22918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22916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22917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23000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23001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23002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23003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23004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23005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23006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23007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23008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23009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23010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23011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23012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23013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23014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23015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23016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23017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23018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23019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23020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23021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23022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23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3024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3025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26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23027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28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29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23030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31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3032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3033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34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3035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36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37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3038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3039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3040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23041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3058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23059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23060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23061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23062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23063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15</a:t>
            </a:r>
          </a:p>
        </p:txBody>
      </p:sp>
      <p:sp>
        <p:nvSpPr>
          <p:cNvPr id="423064" name="Text Box 152"/>
          <p:cNvSpPr txBox="1">
            <a:spLocks noChangeArrowheads="1"/>
          </p:cNvSpPr>
          <p:nvPr/>
        </p:nvSpPr>
        <p:spPr bwMode="auto">
          <a:xfrm>
            <a:off x="5300663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10</a:t>
            </a:r>
          </a:p>
        </p:txBody>
      </p:sp>
      <p:sp>
        <p:nvSpPr>
          <p:cNvPr id="423065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23066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23067" name="Line 155"/>
          <p:cNvSpPr>
            <a:spLocks noChangeShapeType="1"/>
          </p:cNvSpPr>
          <p:nvPr/>
        </p:nvSpPr>
        <p:spPr bwMode="auto">
          <a:xfrm flipH="1" flipV="1">
            <a:off x="2819400" y="2514600"/>
            <a:ext cx="19812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23068" name="Group 156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23069" name="Freeform 15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3070" name="Group 15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23071" name="Group 15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23072" name="Freeform 16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3" name="Freeform 16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4" name="Freeform 16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5" name="Freeform 16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6" name="Freeform 16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7" name="Freeform 16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3078" name="Group 16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23079" name="Freeform 16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80" name="Freeform 16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81" name="Freeform 16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23082" name="Line 170"/>
          <p:cNvSpPr>
            <a:spLocks noChangeShapeType="1"/>
          </p:cNvSpPr>
          <p:nvPr/>
        </p:nvSpPr>
        <p:spPr bwMode="auto">
          <a:xfrm flipV="1">
            <a:off x="5562600" y="2514600"/>
            <a:ext cx="3810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083" name="Line 171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084" name="Rectangle 172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3085" name="Rectangle 173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23086" name="Group 174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23087" name="Freeform 175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88" name="Freeform 176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3089" name="Group 177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23090" name="Freeform 17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1" name="Freeform 17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2" name="Freeform 18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3" name="Freeform 18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4" name="Freeform 18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5" name="Freeform 18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23096" name="Text Box 184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23097" name="Rectangle 185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23098" name="Line 186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099" name="Line 187"/>
          <p:cNvSpPr>
            <a:spLocks noChangeShapeType="1"/>
          </p:cNvSpPr>
          <p:nvPr/>
        </p:nvSpPr>
        <p:spPr bwMode="auto">
          <a:xfrm>
            <a:off x="5842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0" name="Rectangle 188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3101" name="Line 189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2" name="Line 190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3" name="Rectangle 191"/>
          <p:cNvSpPr>
            <a:spLocks noChangeArrowheads="1"/>
          </p:cNvSpPr>
          <p:nvPr/>
        </p:nvSpPr>
        <p:spPr bwMode="auto">
          <a:xfrm>
            <a:off x="54165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3104" name="Line 192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5" name="Rectangle 193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3106" name="Line 194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7" name="Line 195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08" name="Rectangle 196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3109" name="Line 197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0" name="Line 198"/>
          <p:cNvSpPr>
            <a:spLocks noChangeShapeType="1"/>
          </p:cNvSpPr>
          <p:nvPr/>
        </p:nvSpPr>
        <p:spPr bwMode="auto">
          <a:xfrm>
            <a:off x="4622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1" name="Rectangle 199"/>
          <p:cNvSpPr>
            <a:spLocks noChangeArrowheads="1"/>
          </p:cNvSpPr>
          <p:nvPr/>
        </p:nvSpPr>
        <p:spPr bwMode="auto">
          <a:xfrm>
            <a:off x="50101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3112" name="Line 200"/>
          <p:cNvSpPr>
            <a:spLocks noChangeShapeType="1"/>
          </p:cNvSpPr>
          <p:nvPr/>
        </p:nvSpPr>
        <p:spPr bwMode="auto">
          <a:xfrm>
            <a:off x="5029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3" name="Line 201"/>
          <p:cNvSpPr>
            <a:spLocks noChangeShapeType="1"/>
          </p:cNvSpPr>
          <p:nvPr/>
        </p:nvSpPr>
        <p:spPr bwMode="auto">
          <a:xfrm flipV="1">
            <a:off x="6248400" y="2590800"/>
            <a:ext cx="1295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4" name="Line 202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5" name="Rectangle 203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3116" name="Rectangle 204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3117" name="Rectangle 205"/>
          <p:cNvSpPr>
            <a:spLocks noChangeArrowheads="1"/>
          </p:cNvSpPr>
          <p:nvPr/>
        </p:nvSpPr>
        <p:spPr bwMode="auto">
          <a:xfrm>
            <a:off x="2241550" y="1533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3118" name="Line 206"/>
          <p:cNvSpPr>
            <a:spLocks noChangeShapeType="1"/>
          </p:cNvSpPr>
          <p:nvPr/>
        </p:nvSpPr>
        <p:spPr bwMode="auto">
          <a:xfrm>
            <a:off x="54356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3119" name="Rectangle 207"/>
          <p:cNvSpPr>
            <a:spLocks noChangeArrowheads="1"/>
          </p:cNvSpPr>
          <p:nvPr/>
        </p:nvSpPr>
        <p:spPr bwMode="auto">
          <a:xfrm>
            <a:off x="703580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34938"/>
            <a:ext cx="7772400" cy="1143001"/>
          </a:xfrm>
        </p:spPr>
        <p:txBody>
          <a:bodyPr/>
          <a:lstStyle/>
          <a:p>
            <a:r>
              <a:rPr lang="en-US" altLang="x-none"/>
              <a:t>CountingSort</a:t>
            </a:r>
          </a:p>
        </p:txBody>
      </p:sp>
      <p:graphicFrame>
        <p:nvGraphicFramePr>
          <p:cNvPr id="421894" name="Group 6"/>
          <p:cNvGraphicFramePr>
            <a:graphicFrameLocks noGrp="1"/>
          </p:cNvGraphicFramePr>
          <p:nvPr>
            <p:ph type="tbl" idx="1"/>
          </p:nvPr>
        </p:nvGraphicFramePr>
        <p:xfrm>
          <a:off x="1447800" y="990600"/>
          <a:ext cx="7543800" cy="1676400"/>
        </p:xfrm>
        <a:graphic>
          <a:graphicData uri="http://schemas.openxmlformats.org/drawingml/2006/table">
            <a:tbl>
              <a:tblPr/>
              <a:tblGrid>
                <a:gridCol w="396875"/>
                <a:gridCol w="396875"/>
                <a:gridCol w="396875"/>
                <a:gridCol w="396875"/>
                <a:gridCol w="398463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6875"/>
                <a:gridCol w="398462"/>
                <a:gridCol w="396875"/>
                <a:gridCol w="396875"/>
                <a:gridCol w="396875"/>
                <a:gridCol w="396875"/>
              </a:tblGrid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8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1891" name="Text Box 3"/>
          <p:cNvSpPr txBox="1">
            <a:spLocks noChangeArrowheads="1"/>
          </p:cNvSpPr>
          <p:nvPr/>
        </p:nvSpPr>
        <p:spPr bwMode="auto">
          <a:xfrm>
            <a:off x="60325" y="992188"/>
            <a:ext cx="1095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</a:t>
            </a:r>
          </a:p>
        </p:txBody>
      </p:sp>
      <p:sp>
        <p:nvSpPr>
          <p:cNvPr id="421892" name="Text Box 4"/>
          <p:cNvSpPr txBox="1">
            <a:spLocks noChangeArrowheads="1"/>
          </p:cNvSpPr>
          <p:nvPr/>
        </p:nvSpPr>
        <p:spPr bwMode="auto">
          <a:xfrm>
            <a:off x="76200" y="1525588"/>
            <a:ext cx="13493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Output:</a:t>
            </a:r>
          </a:p>
        </p:txBody>
      </p:sp>
      <p:sp>
        <p:nvSpPr>
          <p:cNvPr id="421893" name="Text Box 5"/>
          <p:cNvSpPr txBox="1">
            <a:spLocks noChangeArrowheads="1"/>
          </p:cNvSpPr>
          <p:nvPr/>
        </p:nvSpPr>
        <p:spPr bwMode="auto">
          <a:xfrm>
            <a:off x="92075" y="2058988"/>
            <a:ext cx="1158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Index:</a:t>
            </a:r>
          </a:p>
        </p:txBody>
      </p:sp>
      <p:grpSp>
        <p:nvGrpSpPr>
          <p:cNvPr id="421976" name="Group 88"/>
          <p:cNvGrpSpPr>
            <a:grpSpLocks/>
          </p:cNvGrpSpPr>
          <p:nvPr/>
        </p:nvGrpSpPr>
        <p:grpSpPr bwMode="auto">
          <a:xfrm>
            <a:off x="1500188" y="2128838"/>
            <a:ext cx="7535862" cy="500062"/>
            <a:chOff x="945" y="1341"/>
            <a:chExt cx="4747" cy="315"/>
          </a:xfrm>
        </p:grpSpPr>
        <p:sp>
          <p:nvSpPr>
            <p:cNvPr id="421977" name="Text Box 89"/>
            <p:cNvSpPr txBox="1">
              <a:spLocks noChangeArrowheads="1"/>
            </p:cNvSpPr>
            <p:nvPr/>
          </p:nvSpPr>
          <p:spPr bwMode="auto">
            <a:xfrm>
              <a:off x="362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11</a:t>
              </a:r>
            </a:p>
          </p:txBody>
        </p:sp>
        <p:sp>
          <p:nvSpPr>
            <p:cNvPr id="421978" name="Text Box 90"/>
            <p:cNvSpPr txBox="1">
              <a:spLocks noChangeArrowheads="1"/>
            </p:cNvSpPr>
            <p:nvPr/>
          </p:nvSpPr>
          <p:spPr bwMode="auto">
            <a:xfrm>
              <a:off x="3366" y="1341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10</a:t>
              </a:r>
            </a:p>
          </p:txBody>
        </p:sp>
        <p:sp>
          <p:nvSpPr>
            <p:cNvPr id="421979" name="Text Box 91"/>
            <p:cNvSpPr txBox="1">
              <a:spLocks noChangeArrowheads="1"/>
            </p:cNvSpPr>
            <p:nvPr/>
          </p:nvSpPr>
          <p:spPr bwMode="auto">
            <a:xfrm>
              <a:off x="317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9</a:t>
              </a:r>
            </a:p>
          </p:txBody>
        </p:sp>
        <p:sp>
          <p:nvSpPr>
            <p:cNvPr id="421980" name="Text Box 92"/>
            <p:cNvSpPr txBox="1">
              <a:spLocks noChangeArrowheads="1"/>
            </p:cNvSpPr>
            <p:nvPr/>
          </p:nvSpPr>
          <p:spPr bwMode="auto">
            <a:xfrm>
              <a:off x="292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8</a:t>
              </a:r>
            </a:p>
          </p:txBody>
        </p:sp>
        <p:sp>
          <p:nvSpPr>
            <p:cNvPr id="421981" name="Text Box 93"/>
            <p:cNvSpPr txBox="1">
              <a:spLocks noChangeArrowheads="1"/>
            </p:cNvSpPr>
            <p:nvPr/>
          </p:nvSpPr>
          <p:spPr bwMode="auto">
            <a:xfrm>
              <a:off x="2688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7</a:t>
              </a:r>
            </a:p>
          </p:txBody>
        </p:sp>
        <p:sp>
          <p:nvSpPr>
            <p:cNvPr id="421982" name="Text Box 94"/>
            <p:cNvSpPr txBox="1">
              <a:spLocks noChangeArrowheads="1"/>
            </p:cNvSpPr>
            <p:nvPr/>
          </p:nvSpPr>
          <p:spPr bwMode="auto">
            <a:xfrm>
              <a:off x="242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6</a:t>
              </a:r>
            </a:p>
          </p:txBody>
        </p:sp>
        <p:sp>
          <p:nvSpPr>
            <p:cNvPr id="421983" name="Text Box 95"/>
            <p:cNvSpPr txBox="1">
              <a:spLocks noChangeArrowheads="1"/>
            </p:cNvSpPr>
            <p:nvPr/>
          </p:nvSpPr>
          <p:spPr bwMode="auto">
            <a:xfrm>
              <a:off x="2173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5</a:t>
              </a:r>
            </a:p>
          </p:txBody>
        </p:sp>
        <p:sp>
          <p:nvSpPr>
            <p:cNvPr id="421984" name="Text Box 96"/>
            <p:cNvSpPr txBox="1">
              <a:spLocks noChangeArrowheads="1"/>
            </p:cNvSpPr>
            <p:nvPr/>
          </p:nvSpPr>
          <p:spPr bwMode="auto">
            <a:xfrm>
              <a:off x="1900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4</a:t>
              </a:r>
            </a:p>
          </p:txBody>
        </p:sp>
        <p:sp>
          <p:nvSpPr>
            <p:cNvPr id="421985" name="Text Box 97"/>
            <p:cNvSpPr txBox="1">
              <a:spLocks noChangeArrowheads="1"/>
            </p:cNvSpPr>
            <p:nvPr/>
          </p:nvSpPr>
          <p:spPr bwMode="auto">
            <a:xfrm>
              <a:off x="1661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3</a:t>
              </a:r>
            </a:p>
          </p:txBody>
        </p:sp>
        <p:sp>
          <p:nvSpPr>
            <p:cNvPr id="421986" name="Text Box 98"/>
            <p:cNvSpPr txBox="1">
              <a:spLocks noChangeArrowheads="1"/>
            </p:cNvSpPr>
            <p:nvPr/>
          </p:nvSpPr>
          <p:spPr bwMode="auto">
            <a:xfrm>
              <a:off x="1422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2</a:t>
              </a:r>
            </a:p>
          </p:txBody>
        </p:sp>
        <p:sp>
          <p:nvSpPr>
            <p:cNvPr id="421987" name="Text Box 99"/>
            <p:cNvSpPr txBox="1">
              <a:spLocks noChangeArrowheads="1"/>
            </p:cNvSpPr>
            <p:nvPr/>
          </p:nvSpPr>
          <p:spPr bwMode="auto">
            <a:xfrm>
              <a:off x="1176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</a:t>
              </a:r>
            </a:p>
          </p:txBody>
        </p:sp>
        <p:sp>
          <p:nvSpPr>
            <p:cNvPr id="421988" name="Text Box 100"/>
            <p:cNvSpPr txBox="1">
              <a:spLocks noChangeArrowheads="1"/>
            </p:cNvSpPr>
            <p:nvPr/>
          </p:nvSpPr>
          <p:spPr bwMode="auto">
            <a:xfrm>
              <a:off x="945" y="1341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0</a:t>
              </a:r>
            </a:p>
          </p:txBody>
        </p:sp>
        <p:sp>
          <p:nvSpPr>
            <p:cNvPr id="421989" name="Text Box 101"/>
            <p:cNvSpPr txBox="1">
              <a:spLocks noChangeArrowheads="1"/>
            </p:cNvSpPr>
            <p:nvPr/>
          </p:nvSpPr>
          <p:spPr bwMode="auto">
            <a:xfrm>
              <a:off x="3872" y="1342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12</a:t>
              </a:r>
            </a:p>
          </p:txBody>
        </p:sp>
        <p:sp>
          <p:nvSpPr>
            <p:cNvPr id="421990" name="Text Box 102"/>
            <p:cNvSpPr txBox="1">
              <a:spLocks noChangeArrowheads="1"/>
            </p:cNvSpPr>
            <p:nvPr/>
          </p:nvSpPr>
          <p:spPr bwMode="auto">
            <a:xfrm>
              <a:off x="4133" y="1343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13</a:t>
              </a:r>
            </a:p>
          </p:txBody>
        </p:sp>
        <p:sp>
          <p:nvSpPr>
            <p:cNvPr id="421991" name="Text Box 103"/>
            <p:cNvSpPr txBox="1">
              <a:spLocks noChangeArrowheads="1"/>
            </p:cNvSpPr>
            <p:nvPr/>
          </p:nvSpPr>
          <p:spPr bwMode="auto">
            <a:xfrm>
              <a:off x="4380" y="1344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14</a:t>
              </a:r>
            </a:p>
          </p:txBody>
        </p:sp>
        <p:sp>
          <p:nvSpPr>
            <p:cNvPr id="421992" name="Text Box 104"/>
            <p:cNvSpPr txBox="1">
              <a:spLocks noChangeArrowheads="1"/>
            </p:cNvSpPr>
            <p:nvPr/>
          </p:nvSpPr>
          <p:spPr bwMode="auto">
            <a:xfrm>
              <a:off x="4627" y="1345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15</a:t>
              </a:r>
            </a:p>
          </p:txBody>
        </p:sp>
        <p:sp>
          <p:nvSpPr>
            <p:cNvPr id="421993" name="Text Box 105"/>
            <p:cNvSpPr txBox="1">
              <a:spLocks noChangeArrowheads="1"/>
            </p:cNvSpPr>
            <p:nvPr/>
          </p:nvSpPr>
          <p:spPr bwMode="auto">
            <a:xfrm>
              <a:off x="4874" y="1346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16</a:t>
              </a:r>
            </a:p>
          </p:txBody>
        </p:sp>
        <p:sp>
          <p:nvSpPr>
            <p:cNvPr id="421994" name="Text Box 106"/>
            <p:cNvSpPr txBox="1">
              <a:spLocks noChangeArrowheads="1"/>
            </p:cNvSpPr>
            <p:nvPr/>
          </p:nvSpPr>
          <p:spPr bwMode="auto">
            <a:xfrm>
              <a:off x="5121" y="1347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17</a:t>
              </a:r>
            </a:p>
          </p:txBody>
        </p:sp>
        <p:sp>
          <p:nvSpPr>
            <p:cNvPr id="421995" name="Text Box 107"/>
            <p:cNvSpPr txBox="1">
              <a:spLocks noChangeArrowheads="1"/>
            </p:cNvSpPr>
            <p:nvPr/>
          </p:nvSpPr>
          <p:spPr bwMode="auto">
            <a:xfrm>
              <a:off x="5368" y="1348"/>
              <a:ext cx="324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2600" i="0"/>
                <a:t>18</a:t>
              </a:r>
            </a:p>
          </p:txBody>
        </p:sp>
      </p:grpSp>
      <p:sp>
        <p:nvSpPr>
          <p:cNvPr id="421996" name="Text Box 108"/>
          <p:cNvSpPr txBox="1">
            <a:spLocks noChangeArrowheads="1"/>
          </p:cNvSpPr>
          <p:nvPr/>
        </p:nvSpPr>
        <p:spPr bwMode="auto">
          <a:xfrm>
            <a:off x="3013075" y="3336925"/>
            <a:ext cx="1466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Value </a:t>
            </a:r>
            <a:r>
              <a:rPr lang="en-US" altLang="x-none"/>
              <a:t>v</a:t>
            </a:r>
            <a:r>
              <a:rPr lang="en-US" altLang="x-none" i="0"/>
              <a:t>:</a:t>
            </a:r>
          </a:p>
        </p:txBody>
      </p:sp>
      <p:grpSp>
        <p:nvGrpSpPr>
          <p:cNvPr id="421997" name="Group 109"/>
          <p:cNvGrpSpPr>
            <a:grpSpLocks/>
          </p:cNvGrpSpPr>
          <p:nvPr/>
        </p:nvGrpSpPr>
        <p:grpSpPr bwMode="auto">
          <a:xfrm>
            <a:off x="1465263" y="1008063"/>
            <a:ext cx="7504112" cy="549275"/>
            <a:chOff x="923" y="1104"/>
            <a:chExt cx="4727" cy="346"/>
          </a:xfrm>
        </p:grpSpPr>
        <p:sp>
          <p:nvSpPr>
            <p:cNvPr id="421998" name="Text Box 110"/>
            <p:cNvSpPr txBox="1">
              <a:spLocks noChangeArrowheads="1"/>
            </p:cNvSpPr>
            <p:nvPr/>
          </p:nvSpPr>
          <p:spPr bwMode="auto">
            <a:xfrm>
              <a:off x="923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1999" name="Text Box 111"/>
            <p:cNvSpPr txBox="1">
              <a:spLocks noChangeArrowheads="1"/>
            </p:cNvSpPr>
            <p:nvPr/>
          </p:nvSpPr>
          <p:spPr bwMode="auto">
            <a:xfrm>
              <a:off x="115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2000" name="Text Box 112"/>
            <p:cNvSpPr txBox="1">
              <a:spLocks noChangeArrowheads="1"/>
            </p:cNvSpPr>
            <p:nvPr/>
          </p:nvSpPr>
          <p:spPr bwMode="auto">
            <a:xfrm>
              <a:off x="141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2001" name="Text Box 113"/>
            <p:cNvSpPr txBox="1">
              <a:spLocks noChangeArrowheads="1"/>
            </p:cNvSpPr>
            <p:nvPr/>
          </p:nvSpPr>
          <p:spPr bwMode="auto">
            <a:xfrm>
              <a:off x="167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02" name="Text Box 114"/>
            <p:cNvSpPr txBox="1">
              <a:spLocks noChangeArrowheads="1"/>
            </p:cNvSpPr>
            <p:nvPr/>
          </p:nvSpPr>
          <p:spPr bwMode="auto">
            <a:xfrm>
              <a:off x="193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22003" name="Text Box 115"/>
            <p:cNvSpPr txBox="1">
              <a:spLocks noChangeArrowheads="1"/>
            </p:cNvSpPr>
            <p:nvPr/>
          </p:nvSpPr>
          <p:spPr bwMode="auto">
            <a:xfrm>
              <a:off x="2196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04" name="Text Box 116"/>
            <p:cNvSpPr txBox="1">
              <a:spLocks noChangeArrowheads="1"/>
            </p:cNvSpPr>
            <p:nvPr/>
          </p:nvSpPr>
          <p:spPr bwMode="auto">
            <a:xfrm>
              <a:off x="2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05" name="Text Box 117"/>
            <p:cNvSpPr txBox="1">
              <a:spLocks noChangeArrowheads="1"/>
            </p:cNvSpPr>
            <p:nvPr/>
          </p:nvSpPr>
          <p:spPr bwMode="auto">
            <a:xfrm>
              <a:off x="26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3</a:t>
              </a:r>
            </a:p>
          </p:txBody>
        </p:sp>
        <p:sp>
          <p:nvSpPr>
            <p:cNvPr id="422006" name="Text Box 118"/>
            <p:cNvSpPr txBox="1">
              <a:spLocks noChangeArrowheads="1"/>
            </p:cNvSpPr>
            <p:nvPr/>
          </p:nvSpPr>
          <p:spPr bwMode="auto">
            <a:xfrm>
              <a:off x="292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07" name="Text Box 119"/>
            <p:cNvSpPr txBox="1">
              <a:spLocks noChangeArrowheads="1"/>
            </p:cNvSpPr>
            <p:nvPr/>
          </p:nvSpPr>
          <p:spPr bwMode="auto">
            <a:xfrm>
              <a:off x="318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2008" name="Text Box 120"/>
            <p:cNvSpPr txBox="1">
              <a:spLocks noChangeArrowheads="1"/>
            </p:cNvSpPr>
            <p:nvPr/>
          </p:nvSpPr>
          <p:spPr bwMode="auto">
            <a:xfrm>
              <a:off x="3435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2009" name="Text Box 121"/>
            <p:cNvSpPr txBox="1">
              <a:spLocks noChangeArrowheads="1"/>
            </p:cNvSpPr>
            <p:nvPr/>
          </p:nvSpPr>
          <p:spPr bwMode="auto">
            <a:xfrm>
              <a:off x="3678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10" name="Text Box 122"/>
            <p:cNvSpPr txBox="1">
              <a:spLocks noChangeArrowheads="1"/>
            </p:cNvSpPr>
            <p:nvPr/>
          </p:nvSpPr>
          <p:spPr bwMode="auto">
            <a:xfrm>
              <a:off x="39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  <p:sp>
          <p:nvSpPr>
            <p:cNvPr id="422011" name="Text Box 123"/>
            <p:cNvSpPr txBox="1">
              <a:spLocks noChangeArrowheads="1"/>
            </p:cNvSpPr>
            <p:nvPr/>
          </p:nvSpPr>
          <p:spPr bwMode="auto">
            <a:xfrm>
              <a:off x="4157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12" name="Text Box 124"/>
            <p:cNvSpPr txBox="1">
              <a:spLocks noChangeArrowheads="1"/>
            </p:cNvSpPr>
            <p:nvPr/>
          </p:nvSpPr>
          <p:spPr bwMode="auto">
            <a:xfrm>
              <a:off x="4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13" name="Text Box 125"/>
            <p:cNvSpPr txBox="1">
              <a:spLocks noChangeArrowheads="1"/>
            </p:cNvSpPr>
            <p:nvPr/>
          </p:nvSpPr>
          <p:spPr bwMode="auto">
            <a:xfrm>
              <a:off x="466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2014" name="Text Box 126"/>
            <p:cNvSpPr txBox="1">
              <a:spLocks noChangeArrowheads="1"/>
            </p:cNvSpPr>
            <p:nvPr/>
          </p:nvSpPr>
          <p:spPr bwMode="auto">
            <a:xfrm>
              <a:off x="492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2</a:t>
              </a:r>
            </a:p>
          </p:txBody>
        </p:sp>
        <p:sp>
          <p:nvSpPr>
            <p:cNvPr id="422015" name="Text Box 127"/>
            <p:cNvSpPr txBox="1">
              <a:spLocks noChangeArrowheads="1"/>
            </p:cNvSpPr>
            <p:nvPr/>
          </p:nvSpPr>
          <p:spPr bwMode="auto">
            <a:xfrm>
              <a:off x="5171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</a:t>
              </a:r>
            </a:p>
          </p:txBody>
        </p:sp>
        <p:sp>
          <p:nvSpPr>
            <p:cNvPr id="422016" name="Text Box 128"/>
            <p:cNvSpPr txBox="1">
              <a:spLocks noChangeArrowheads="1"/>
            </p:cNvSpPr>
            <p:nvPr/>
          </p:nvSpPr>
          <p:spPr bwMode="auto">
            <a:xfrm>
              <a:off x="5414" y="110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0</a:t>
              </a:r>
            </a:p>
          </p:txBody>
        </p:sp>
      </p:grpSp>
      <p:graphicFrame>
        <p:nvGraphicFramePr>
          <p:cNvPr id="422017" name="Group 129"/>
          <p:cNvGraphicFramePr>
            <a:graphicFrameLocks noGrp="1"/>
          </p:cNvGraphicFramePr>
          <p:nvPr/>
        </p:nvGraphicFramePr>
        <p:xfrm>
          <a:off x="4483100" y="3400425"/>
          <a:ext cx="2819400" cy="1035050"/>
        </p:xfrm>
        <a:graphic>
          <a:graphicData uri="http://schemas.openxmlformats.org/drawingml/2006/table">
            <a:tbl>
              <a:tblPr/>
              <a:tblGrid>
                <a:gridCol w="704850"/>
                <a:gridCol w="704850"/>
                <a:gridCol w="704850"/>
                <a:gridCol w="704850"/>
              </a:tblGrid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2034" name="Text Box 146"/>
          <p:cNvSpPr txBox="1">
            <a:spLocks noChangeArrowheads="1"/>
          </p:cNvSpPr>
          <p:nvPr/>
        </p:nvSpPr>
        <p:spPr bwMode="auto">
          <a:xfrm>
            <a:off x="67691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3</a:t>
            </a:r>
          </a:p>
        </p:txBody>
      </p:sp>
      <p:sp>
        <p:nvSpPr>
          <p:cNvPr id="422035" name="Text Box 147"/>
          <p:cNvSpPr txBox="1">
            <a:spLocks noChangeArrowheads="1"/>
          </p:cNvSpPr>
          <p:nvPr/>
        </p:nvSpPr>
        <p:spPr bwMode="auto">
          <a:xfrm>
            <a:off x="6096000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2</a:t>
            </a:r>
          </a:p>
        </p:txBody>
      </p:sp>
      <p:sp>
        <p:nvSpPr>
          <p:cNvPr id="422036" name="Text Box 148"/>
          <p:cNvSpPr txBox="1">
            <a:spLocks noChangeArrowheads="1"/>
          </p:cNvSpPr>
          <p:nvPr/>
        </p:nvSpPr>
        <p:spPr bwMode="auto">
          <a:xfrm>
            <a:off x="5395913" y="3352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</a:t>
            </a:r>
          </a:p>
        </p:txBody>
      </p:sp>
      <p:sp>
        <p:nvSpPr>
          <p:cNvPr id="422037" name="Text Box 149"/>
          <p:cNvSpPr txBox="1">
            <a:spLocks noChangeArrowheads="1"/>
          </p:cNvSpPr>
          <p:nvPr/>
        </p:nvSpPr>
        <p:spPr bwMode="auto">
          <a:xfrm>
            <a:off x="4673600" y="3362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0</a:t>
            </a:r>
          </a:p>
        </p:txBody>
      </p:sp>
      <p:sp>
        <p:nvSpPr>
          <p:cNvPr id="422038" name="Text Box 150"/>
          <p:cNvSpPr txBox="1">
            <a:spLocks noChangeArrowheads="1"/>
          </p:cNvSpPr>
          <p:nvPr/>
        </p:nvSpPr>
        <p:spPr bwMode="auto">
          <a:xfrm>
            <a:off x="66738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19</a:t>
            </a:r>
          </a:p>
        </p:txBody>
      </p:sp>
      <p:sp>
        <p:nvSpPr>
          <p:cNvPr id="422039" name="Text Box 151"/>
          <p:cNvSpPr txBox="1">
            <a:spLocks noChangeArrowheads="1"/>
          </p:cNvSpPr>
          <p:nvPr/>
        </p:nvSpPr>
        <p:spPr bwMode="auto">
          <a:xfrm>
            <a:off x="6000750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17</a:t>
            </a:r>
          </a:p>
        </p:txBody>
      </p:sp>
      <p:sp>
        <p:nvSpPr>
          <p:cNvPr id="422040" name="Text Box 152"/>
          <p:cNvSpPr txBox="1">
            <a:spLocks noChangeArrowheads="1"/>
          </p:cNvSpPr>
          <p:nvPr/>
        </p:nvSpPr>
        <p:spPr bwMode="auto">
          <a:xfrm>
            <a:off x="5300663" y="3860800"/>
            <a:ext cx="565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14</a:t>
            </a:r>
          </a:p>
        </p:txBody>
      </p:sp>
      <p:sp>
        <p:nvSpPr>
          <p:cNvPr id="422041" name="Text Box 153"/>
          <p:cNvSpPr txBox="1">
            <a:spLocks noChangeArrowheads="1"/>
          </p:cNvSpPr>
          <p:nvPr/>
        </p:nvSpPr>
        <p:spPr bwMode="auto">
          <a:xfrm>
            <a:off x="4673600" y="38703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5</a:t>
            </a:r>
          </a:p>
        </p:txBody>
      </p:sp>
      <p:sp>
        <p:nvSpPr>
          <p:cNvPr id="422042" name="Text Box 154"/>
          <p:cNvSpPr txBox="1">
            <a:spLocks noChangeArrowheads="1"/>
          </p:cNvSpPr>
          <p:nvPr/>
        </p:nvSpPr>
        <p:spPr bwMode="auto">
          <a:xfrm>
            <a:off x="76200" y="3870325"/>
            <a:ext cx="3871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Location of </a:t>
            </a:r>
            <a:r>
              <a:rPr lang="en-US" altLang="x-none" i="0">
                <a:solidFill>
                  <a:schemeClr val="tx2"/>
                </a:solidFill>
              </a:rPr>
              <a:t>next</a:t>
            </a:r>
            <a:r>
              <a:rPr lang="en-US" altLang="x-none" i="0"/>
              <a:t> record </a:t>
            </a:r>
            <a:br>
              <a:rPr lang="en-US" altLang="x-none" i="0"/>
            </a:br>
            <a:r>
              <a:rPr lang="en-US" altLang="x-none" i="0"/>
              <a:t>with digit </a:t>
            </a:r>
            <a:r>
              <a:rPr lang="en-US" altLang="x-none"/>
              <a:t>v</a:t>
            </a:r>
            <a:r>
              <a:rPr lang="en-US" altLang="x-none" i="0"/>
              <a:t>.</a:t>
            </a:r>
          </a:p>
        </p:txBody>
      </p:sp>
      <p:sp>
        <p:nvSpPr>
          <p:cNvPr id="422043" name="Line 155"/>
          <p:cNvSpPr>
            <a:spLocks noChangeShapeType="1"/>
          </p:cNvSpPr>
          <p:nvPr/>
        </p:nvSpPr>
        <p:spPr bwMode="auto">
          <a:xfrm flipH="1" flipV="1">
            <a:off x="3657600" y="2590800"/>
            <a:ext cx="11430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22044" name="Group 156"/>
          <p:cNvGrpSpPr>
            <a:grpSpLocks/>
          </p:cNvGrpSpPr>
          <p:nvPr/>
        </p:nvGrpSpPr>
        <p:grpSpPr bwMode="auto">
          <a:xfrm>
            <a:off x="304800" y="2971800"/>
            <a:ext cx="1181100" cy="1066800"/>
            <a:chOff x="1224" y="2539"/>
            <a:chExt cx="2280" cy="1785"/>
          </a:xfrm>
        </p:grpSpPr>
        <p:sp>
          <p:nvSpPr>
            <p:cNvPr id="422045" name="Freeform 15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2046" name="Group 15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22047" name="Group 15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22048" name="Freeform 16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49" name="Freeform 16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0" name="Freeform 16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1" name="Freeform 16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2" name="Freeform 16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3" name="Freeform 16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2054" name="Group 16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22055" name="Freeform 16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6" name="Freeform 16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7" name="Freeform 16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22058" name="Line 170"/>
          <p:cNvSpPr>
            <a:spLocks noChangeShapeType="1"/>
          </p:cNvSpPr>
          <p:nvPr/>
        </p:nvSpPr>
        <p:spPr bwMode="auto">
          <a:xfrm flipV="1">
            <a:off x="5562600" y="2590800"/>
            <a:ext cx="1676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59" name="Line 171"/>
          <p:cNvSpPr>
            <a:spLocks noChangeShapeType="1"/>
          </p:cNvSpPr>
          <p:nvPr/>
        </p:nvSpPr>
        <p:spPr bwMode="auto">
          <a:xfrm>
            <a:off x="144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60" name="Rectangle 172"/>
          <p:cNvSpPr>
            <a:spLocks noChangeArrowheads="1"/>
          </p:cNvSpPr>
          <p:nvPr/>
        </p:nvSpPr>
        <p:spPr bwMode="auto">
          <a:xfrm>
            <a:off x="14922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2061" name="Rectangle 173"/>
          <p:cNvSpPr>
            <a:spLocks noChangeArrowheads="1"/>
          </p:cNvSpPr>
          <p:nvPr/>
        </p:nvSpPr>
        <p:spPr bwMode="auto">
          <a:xfrm>
            <a:off x="38798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grpSp>
        <p:nvGrpSpPr>
          <p:cNvPr id="422062" name="Group 174"/>
          <p:cNvGrpSpPr>
            <a:grpSpLocks noChangeAspect="1"/>
          </p:cNvGrpSpPr>
          <p:nvPr/>
        </p:nvGrpSpPr>
        <p:grpSpPr bwMode="auto">
          <a:xfrm rot="2360341">
            <a:off x="1816100" y="2971800"/>
            <a:ext cx="1079500" cy="1079500"/>
            <a:chOff x="1224" y="1212"/>
            <a:chExt cx="3144" cy="3112"/>
          </a:xfrm>
        </p:grpSpPr>
        <p:sp>
          <p:nvSpPr>
            <p:cNvPr id="422063" name="Freeform 175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4" name="Freeform 176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2065" name="Group 177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22066" name="Freeform 17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7" name="Freeform 17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8" name="Freeform 18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9" name="Freeform 18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0" name="Freeform 18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1" name="Freeform 18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22072" name="Text Box 184"/>
          <p:cNvSpPr txBox="1">
            <a:spLocks noChangeArrowheads="1"/>
          </p:cNvSpPr>
          <p:nvPr/>
        </p:nvSpPr>
        <p:spPr bwMode="auto">
          <a:xfrm>
            <a:off x="136525" y="5072063"/>
            <a:ext cx="67929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Algorithm: Go through the records in order</a:t>
            </a:r>
            <a:br>
              <a:rPr lang="en-US" altLang="x-none" i="0"/>
            </a:br>
            <a:r>
              <a:rPr lang="en-US" altLang="x-none" i="0"/>
              <a:t>                   putting them where they go.</a:t>
            </a:r>
          </a:p>
        </p:txBody>
      </p:sp>
      <p:sp>
        <p:nvSpPr>
          <p:cNvPr id="422073" name="Rectangle 185"/>
          <p:cNvSpPr>
            <a:spLocks noChangeArrowheads="1"/>
          </p:cNvSpPr>
          <p:nvPr/>
        </p:nvSpPr>
        <p:spPr bwMode="auto">
          <a:xfrm>
            <a:off x="3429000" y="1517650"/>
            <a:ext cx="4699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 </a:t>
            </a:r>
          </a:p>
        </p:txBody>
      </p:sp>
      <p:sp>
        <p:nvSpPr>
          <p:cNvPr id="422074" name="Line 186"/>
          <p:cNvSpPr>
            <a:spLocks noChangeShapeType="1"/>
          </p:cNvSpPr>
          <p:nvPr/>
        </p:nvSpPr>
        <p:spPr bwMode="auto">
          <a:xfrm>
            <a:off x="18669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75" name="Line 187"/>
          <p:cNvSpPr>
            <a:spLocks noChangeShapeType="1"/>
          </p:cNvSpPr>
          <p:nvPr/>
        </p:nvSpPr>
        <p:spPr bwMode="auto">
          <a:xfrm>
            <a:off x="5842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76" name="Rectangle 188"/>
          <p:cNvSpPr>
            <a:spLocks noChangeArrowheads="1"/>
          </p:cNvSpPr>
          <p:nvPr/>
        </p:nvSpPr>
        <p:spPr bwMode="auto">
          <a:xfrm>
            <a:off x="1885950" y="1508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2077" name="Line 189"/>
          <p:cNvSpPr>
            <a:spLocks noChangeShapeType="1"/>
          </p:cNvSpPr>
          <p:nvPr/>
        </p:nvSpPr>
        <p:spPr bwMode="auto">
          <a:xfrm>
            <a:off x="2260600" y="974725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78" name="Line 190"/>
          <p:cNvSpPr>
            <a:spLocks noChangeShapeType="1"/>
          </p:cNvSpPr>
          <p:nvPr/>
        </p:nvSpPr>
        <p:spPr bwMode="auto">
          <a:xfrm>
            <a:off x="2667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79" name="Rectangle 191"/>
          <p:cNvSpPr>
            <a:spLocks noChangeArrowheads="1"/>
          </p:cNvSpPr>
          <p:nvPr/>
        </p:nvSpPr>
        <p:spPr bwMode="auto">
          <a:xfrm>
            <a:off x="54165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080" name="Line 192"/>
          <p:cNvSpPr>
            <a:spLocks noChangeShapeType="1"/>
          </p:cNvSpPr>
          <p:nvPr/>
        </p:nvSpPr>
        <p:spPr bwMode="auto">
          <a:xfrm>
            <a:off x="3048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1" name="Rectangle 193"/>
          <p:cNvSpPr>
            <a:spLocks noChangeArrowheads="1"/>
          </p:cNvSpPr>
          <p:nvPr/>
        </p:nvSpPr>
        <p:spPr bwMode="auto">
          <a:xfrm>
            <a:off x="42735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082" name="Line 194"/>
          <p:cNvSpPr>
            <a:spLocks noChangeShapeType="1"/>
          </p:cNvSpPr>
          <p:nvPr/>
        </p:nvSpPr>
        <p:spPr bwMode="auto">
          <a:xfrm>
            <a:off x="34417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3" name="Line 195"/>
          <p:cNvSpPr>
            <a:spLocks noChangeShapeType="1"/>
          </p:cNvSpPr>
          <p:nvPr/>
        </p:nvSpPr>
        <p:spPr bwMode="auto">
          <a:xfrm>
            <a:off x="3835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4" name="Rectangle 196"/>
          <p:cNvSpPr>
            <a:spLocks noChangeArrowheads="1"/>
          </p:cNvSpPr>
          <p:nvPr/>
        </p:nvSpPr>
        <p:spPr bwMode="auto">
          <a:xfrm>
            <a:off x="464185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085" name="Line 197"/>
          <p:cNvSpPr>
            <a:spLocks noChangeShapeType="1"/>
          </p:cNvSpPr>
          <p:nvPr/>
        </p:nvSpPr>
        <p:spPr bwMode="auto">
          <a:xfrm>
            <a:off x="4216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6" name="Line 198"/>
          <p:cNvSpPr>
            <a:spLocks noChangeShapeType="1"/>
          </p:cNvSpPr>
          <p:nvPr/>
        </p:nvSpPr>
        <p:spPr bwMode="auto">
          <a:xfrm>
            <a:off x="4622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7" name="Rectangle 199"/>
          <p:cNvSpPr>
            <a:spLocks noChangeArrowheads="1"/>
          </p:cNvSpPr>
          <p:nvPr/>
        </p:nvSpPr>
        <p:spPr bwMode="auto">
          <a:xfrm>
            <a:off x="50101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088" name="Line 200"/>
          <p:cNvSpPr>
            <a:spLocks noChangeShapeType="1"/>
          </p:cNvSpPr>
          <p:nvPr/>
        </p:nvSpPr>
        <p:spPr bwMode="auto">
          <a:xfrm>
            <a:off x="5029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89" name="Line 201"/>
          <p:cNvSpPr>
            <a:spLocks noChangeShapeType="1"/>
          </p:cNvSpPr>
          <p:nvPr/>
        </p:nvSpPr>
        <p:spPr bwMode="auto">
          <a:xfrm flipV="1">
            <a:off x="6248400" y="2590800"/>
            <a:ext cx="2057400" cy="1447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0" name="Line 202"/>
          <p:cNvSpPr>
            <a:spLocks noChangeShapeType="1"/>
          </p:cNvSpPr>
          <p:nvPr/>
        </p:nvSpPr>
        <p:spPr bwMode="auto">
          <a:xfrm flipV="1">
            <a:off x="7086600" y="2514600"/>
            <a:ext cx="2057400" cy="1524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1" name="Rectangle 203"/>
          <p:cNvSpPr>
            <a:spLocks noChangeArrowheads="1"/>
          </p:cNvSpPr>
          <p:nvPr/>
        </p:nvSpPr>
        <p:spPr bwMode="auto">
          <a:xfrm>
            <a:off x="81851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2092" name="Rectangle 204"/>
          <p:cNvSpPr>
            <a:spLocks noChangeArrowheads="1"/>
          </p:cNvSpPr>
          <p:nvPr/>
        </p:nvSpPr>
        <p:spPr bwMode="auto">
          <a:xfrm>
            <a:off x="86169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3</a:t>
            </a:r>
          </a:p>
        </p:txBody>
      </p:sp>
      <p:sp>
        <p:nvSpPr>
          <p:cNvPr id="422093" name="Rectangle 205"/>
          <p:cNvSpPr>
            <a:spLocks noChangeArrowheads="1"/>
          </p:cNvSpPr>
          <p:nvPr/>
        </p:nvSpPr>
        <p:spPr bwMode="auto">
          <a:xfrm>
            <a:off x="2241550" y="1533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2094" name="Line 206"/>
          <p:cNvSpPr>
            <a:spLocks noChangeShapeType="1"/>
          </p:cNvSpPr>
          <p:nvPr/>
        </p:nvSpPr>
        <p:spPr bwMode="auto">
          <a:xfrm>
            <a:off x="54356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5" name="Rectangle 207"/>
          <p:cNvSpPr>
            <a:spLocks noChangeArrowheads="1"/>
          </p:cNvSpPr>
          <p:nvPr/>
        </p:nvSpPr>
        <p:spPr bwMode="auto">
          <a:xfrm>
            <a:off x="703580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  <p:sp>
        <p:nvSpPr>
          <p:cNvPr id="422096" name="Line 208"/>
          <p:cNvSpPr>
            <a:spLocks noChangeShapeType="1"/>
          </p:cNvSpPr>
          <p:nvPr/>
        </p:nvSpPr>
        <p:spPr bwMode="auto">
          <a:xfrm>
            <a:off x="86106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7" name="Line 209"/>
          <p:cNvSpPr>
            <a:spLocks noChangeShapeType="1"/>
          </p:cNvSpPr>
          <p:nvPr/>
        </p:nvSpPr>
        <p:spPr bwMode="auto">
          <a:xfrm>
            <a:off x="62103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8" name="Line 210"/>
          <p:cNvSpPr>
            <a:spLocks noChangeShapeType="1"/>
          </p:cNvSpPr>
          <p:nvPr/>
        </p:nvSpPr>
        <p:spPr bwMode="auto">
          <a:xfrm>
            <a:off x="6604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099" name="Line 211"/>
          <p:cNvSpPr>
            <a:spLocks noChangeShapeType="1"/>
          </p:cNvSpPr>
          <p:nvPr/>
        </p:nvSpPr>
        <p:spPr bwMode="auto">
          <a:xfrm>
            <a:off x="69850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100" name="Line 212"/>
          <p:cNvSpPr>
            <a:spLocks noChangeShapeType="1"/>
          </p:cNvSpPr>
          <p:nvPr/>
        </p:nvSpPr>
        <p:spPr bwMode="auto">
          <a:xfrm>
            <a:off x="73914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101" name="Line 213"/>
          <p:cNvSpPr>
            <a:spLocks noChangeShapeType="1"/>
          </p:cNvSpPr>
          <p:nvPr/>
        </p:nvSpPr>
        <p:spPr bwMode="auto">
          <a:xfrm>
            <a:off x="77978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102" name="Line 214"/>
          <p:cNvSpPr>
            <a:spLocks noChangeShapeType="1"/>
          </p:cNvSpPr>
          <p:nvPr/>
        </p:nvSpPr>
        <p:spPr bwMode="auto">
          <a:xfrm>
            <a:off x="8204200" y="990600"/>
            <a:ext cx="381000" cy="5334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2103" name="Rectangle 215"/>
          <p:cNvSpPr>
            <a:spLocks noChangeArrowheads="1"/>
          </p:cNvSpPr>
          <p:nvPr/>
        </p:nvSpPr>
        <p:spPr bwMode="auto">
          <a:xfrm>
            <a:off x="26733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2104" name="Rectangle 216"/>
          <p:cNvSpPr>
            <a:spLocks noChangeArrowheads="1"/>
          </p:cNvSpPr>
          <p:nvPr/>
        </p:nvSpPr>
        <p:spPr bwMode="auto">
          <a:xfrm>
            <a:off x="3054350" y="1524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0</a:t>
            </a:r>
          </a:p>
        </p:txBody>
      </p:sp>
      <p:sp>
        <p:nvSpPr>
          <p:cNvPr id="422105" name="Rectangle 217"/>
          <p:cNvSpPr>
            <a:spLocks noChangeArrowheads="1"/>
          </p:cNvSpPr>
          <p:nvPr/>
        </p:nvSpPr>
        <p:spPr bwMode="auto">
          <a:xfrm>
            <a:off x="5822950" y="15462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106" name="Rectangle 218"/>
          <p:cNvSpPr>
            <a:spLocks noChangeArrowheads="1"/>
          </p:cNvSpPr>
          <p:nvPr/>
        </p:nvSpPr>
        <p:spPr bwMode="auto">
          <a:xfrm>
            <a:off x="6229350" y="15589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107" name="Rectangle 219"/>
          <p:cNvSpPr>
            <a:spLocks noChangeArrowheads="1"/>
          </p:cNvSpPr>
          <p:nvPr/>
        </p:nvSpPr>
        <p:spPr bwMode="auto">
          <a:xfrm>
            <a:off x="66357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</a:t>
            </a:r>
          </a:p>
        </p:txBody>
      </p:sp>
      <p:sp>
        <p:nvSpPr>
          <p:cNvPr id="422108" name="Rectangle 220"/>
          <p:cNvSpPr>
            <a:spLocks noChangeArrowheads="1"/>
          </p:cNvSpPr>
          <p:nvPr/>
        </p:nvSpPr>
        <p:spPr bwMode="auto">
          <a:xfrm>
            <a:off x="7448550" y="15367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  <p:sp>
        <p:nvSpPr>
          <p:cNvPr id="422109" name="Rectangle 221"/>
          <p:cNvSpPr>
            <a:spLocks noChangeArrowheads="1"/>
          </p:cNvSpPr>
          <p:nvPr/>
        </p:nvSpPr>
        <p:spPr bwMode="auto">
          <a:xfrm>
            <a:off x="7861300" y="15494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2</a:t>
            </a:r>
          </a:p>
        </p:txBody>
      </p:sp>
      <p:sp>
        <p:nvSpPr>
          <p:cNvPr id="422110" name="Text Box 222"/>
          <p:cNvSpPr txBox="1">
            <a:spLocks noChangeArrowheads="1"/>
          </p:cNvSpPr>
          <p:nvPr/>
        </p:nvSpPr>
        <p:spPr bwMode="auto">
          <a:xfrm>
            <a:off x="1219200" y="6096000"/>
            <a:ext cx="7254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>
                <a:sym typeface="Symbol" charset="2"/>
              </a:rPr>
              <a:t></a:t>
            </a:r>
            <a:r>
              <a:rPr lang="en-US" altLang="x-none" sz="2000" i="0"/>
              <a:t>(N)</a:t>
            </a:r>
          </a:p>
        </p:txBody>
      </p:sp>
      <p:sp>
        <p:nvSpPr>
          <p:cNvPr id="422111" name="Text Box 223"/>
          <p:cNvSpPr txBox="1">
            <a:spLocks noChangeArrowheads="1"/>
          </p:cNvSpPr>
          <p:nvPr/>
        </p:nvSpPr>
        <p:spPr bwMode="auto">
          <a:xfrm>
            <a:off x="304800" y="6096000"/>
            <a:ext cx="989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/>
              <a:t>Time = </a:t>
            </a:r>
          </a:p>
        </p:txBody>
      </p:sp>
      <p:sp>
        <p:nvSpPr>
          <p:cNvPr id="422112" name="Rectangle 224"/>
          <p:cNvSpPr>
            <a:spLocks noChangeArrowheads="1"/>
          </p:cNvSpPr>
          <p:nvPr/>
        </p:nvSpPr>
        <p:spPr bwMode="auto">
          <a:xfrm>
            <a:off x="2362200" y="6096000"/>
            <a:ext cx="18335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/>
              <a:t>(Counting Ops) </a:t>
            </a:r>
          </a:p>
        </p:txBody>
      </p:sp>
      <p:sp>
        <p:nvSpPr>
          <p:cNvPr id="422113" name="Rectangle 225"/>
          <p:cNvSpPr>
            <a:spLocks noChangeArrowheads="1"/>
          </p:cNvSpPr>
          <p:nvPr/>
        </p:nvSpPr>
        <p:spPr bwMode="auto">
          <a:xfrm>
            <a:off x="2286000" y="6461125"/>
            <a:ext cx="28289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/>
              <a:t>×(log N  + log k) (bit ops)</a:t>
            </a:r>
          </a:p>
        </p:txBody>
      </p:sp>
      <p:sp>
        <p:nvSpPr>
          <p:cNvPr id="422114" name="Text Box 226"/>
          <p:cNvSpPr txBox="1">
            <a:spLocks noChangeArrowheads="1"/>
          </p:cNvSpPr>
          <p:nvPr/>
        </p:nvSpPr>
        <p:spPr bwMode="auto">
          <a:xfrm>
            <a:off x="1219200" y="6461125"/>
            <a:ext cx="9953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>
                <a:sym typeface="Symbol" charset="2"/>
              </a:rPr>
              <a:t></a:t>
            </a:r>
            <a:r>
              <a:rPr lang="en-US" altLang="x-none" sz="2000" i="0"/>
              <a:t>(N+k)</a:t>
            </a:r>
          </a:p>
        </p:txBody>
      </p:sp>
      <p:sp>
        <p:nvSpPr>
          <p:cNvPr id="422115" name="Text Box 227"/>
          <p:cNvSpPr txBox="1">
            <a:spLocks noChangeArrowheads="1"/>
          </p:cNvSpPr>
          <p:nvPr/>
        </p:nvSpPr>
        <p:spPr bwMode="auto">
          <a:xfrm>
            <a:off x="304800" y="6461125"/>
            <a:ext cx="989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000" i="0"/>
              <a:t>Total =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2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2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2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2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2110" grpId="0"/>
      <p:bldP spid="422110" grpId="1"/>
      <p:bldP spid="422111" grpId="0"/>
      <p:bldP spid="422111" grpId="1"/>
      <p:bldP spid="422112" grpId="0"/>
      <p:bldP spid="422112" grpId="1"/>
      <p:bldP spid="422113" grpId="0"/>
      <p:bldP spid="422114" grpId="0"/>
      <p:bldP spid="422115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Radix/Counting Sort</a:t>
            </a:r>
          </a:p>
        </p:txBody>
      </p:sp>
      <p:sp>
        <p:nvSpPr>
          <p:cNvPr id="423942" name="Text Box 6"/>
          <p:cNvSpPr txBox="1">
            <a:spLocks noChangeArrowheads="1"/>
          </p:cNvSpPr>
          <p:nvPr/>
        </p:nvSpPr>
        <p:spPr bwMode="auto">
          <a:xfrm>
            <a:off x="527050" y="990600"/>
            <a:ext cx="575468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   </a:t>
            </a:r>
            <a:r>
              <a:rPr lang="en-US" altLang="x-none"/>
              <a:t>N</a:t>
            </a:r>
            <a:r>
              <a:rPr lang="en-US" altLang="x-none" i="0"/>
              <a:t> numbers, each </a:t>
            </a:r>
            <a:r>
              <a:rPr lang="en-US" altLang="x-none"/>
              <a:t>L</a:t>
            </a:r>
            <a:r>
              <a:rPr lang="en-US" altLang="x-none" i="0"/>
              <a:t> bits long.</a:t>
            </a:r>
            <a:br>
              <a:rPr lang="en-US" altLang="x-none" i="0"/>
            </a:br>
            <a:r>
              <a:rPr lang="en-US" altLang="x-none" i="0"/>
              <a:t>Output: Sort the numbers.</a:t>
            </a:r>
          </a:p>
        </p:txBody>
      </p:sp>
      <p:sp>
        <p:nvSpPr>
          <p:cNvPr id="423946" name="Text Box 10"/>
          <p:cNvSpPr txBox="1">
            <a:spLocks noChangeArrowheads="1"/>
          </p:cNvSpPr>
          <p:nvPr/>
        </p:nvSpPr>
        <p:spPr bwMode="auto">
          <a:xfrm>
            <a:off x="960438" y="2133600"/>
            <a:ext cx="418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111101110100101000101</a:t>
            </a:r>
          </a:p>
        </p:txBody>
      </p:sp>
      <p:sp>
        <p:nvSpPr>
          <p:cNvPr id="423947" name="AutoShape 11"/>
          <p:cNvSpPr>
            <a:spLocks/>
          </p:cNvSpPr>
          <p:nvPr/>
        </p:nvSpPr>
        <p:spPr bwMode="auto">
          <a:xfrm rot="-5400000">
            <a:off x="2897188" y="1447800"/>
            <a:ext cx="228600" cy="4038600"/>
          </a:xfrm>
          <a:prstGeom prst="leftBrace">
            <a:avLst>
              <a:gd name="adj1" fmla="val 147222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23948" name="AutoShape 12"/>
          <p:cNvSpPr>
            <a:spLocks/>
          </p:cNvSpPr>
          <p:nvPr/>
        </p:nvSpPr>
        <p:spPr bwMode="auto">
          <a:xfrm>
            <a:off x="687388" y="2286000"/>
            <a:ext cx="152400" cy="1066800"/>
          </a:xfrm>
          <a:prstGeom prst="leftBrace">
            <a:avLst>
              <a:gd name="adj1" fmla="val 58333"/>
              <a:gd name="adj2" fmla="val 50000"/>
            </a:avLst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23949" name="Rectangle 13"/>
          <p:cNvSpPr>
            <a:spLocks noChangeArrowheads="1"/>
          </p:cNvSpPr>
          <p:nvPr/>
        </p:nvSpPr>
        <p:spPr bwMode="auto">
          <a:xfrm>
            <a:off x="2820988" y="3565525"/>
            <a:ext cx="395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L</a:t>
            </a:r>
          </a:p>
        </p:txBody>
      </p:sp>
      <p:sp>
        <p:nvSpPr>
          <p:cNvPr id="423950" name="Rectangle 14"/>
          <p:cNvSpPr>
            <a:spLocks noChangeArrowheads="1"/>
          </p:cNvSpPr>
          <p:nvPr/>
        </p:nvSpPr>
        <p:spPr bwMode="auto">
          <a:xfrm>
            <a:off x="230188" y="2574925"/>
            <a:ext cx="438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N</a:t>
            </a:r>
          </a:p>
        </p:txBody>
      </p:sp>
      <p:sp>
        <p:nvSpPr>
          <p:cNvPr id="423951" name="Text Box 15"/>
          <p:cNvSpPr txBox="1">
            <a:spLocks noChangeArrowheads="1"/>
          </p:cNvSpPr>
          <p:nvPr/>
        </p:nvSpPr>
        <p:spPr bwMode="auto">
          <a:xfrm>
            <a:off x="987425" y="2514600"/>
            <a:ext cx="418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101001010100010110111</a:t>
            </a:r>
          </a:p>
        </p:txBody>
      </p:sp>
      <p:sp>
        <p:nvSpPr>
          <p:cNvPr id="423952" name="Text Box 16"/>
          <p:cNvSpPr txBox="1">
            <a:spLocks noChangeArrowheads="1"/>
          </p:cNvSpPr>
          <p:nvPr/>
        </p:nvSpPr>
        <p:spPr bwMode="auto">
          <a:xfrm>
            <a:off x="960438" y="2879725"/>
            <a:ext cx="418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110100011010011110101</a:t>
            </a:r>
          </a:p>
        </p:txBody>
      </p:sp>
      <p:grpSp>
        <p:nvGrpSpPr>
          <p:cNvPr id="423969" name="Group 33"/>
          <p:cNvGrpSpPr>
            <a:grpSpLocks/>
          </p:cNvGrpSpPr>
          <p:nvPr/>
        </p:nvGrpSpPr>
        <p:grpSpPr bwMode="auto">
          <a:xfrm>
            <a:off x="230188" y="4235450"/>
            <a:ext cx="7259637" cy="2698750"/>
            <a:chOff x="145" y="2668"/>
            <a:chExt cx="4573" cy="1700"/>
          </a:xfrm>
        </p:grpSpPr>
        <p:sp>
          <p:nvSpPr>
            <p:cNvPr id="423945" name="Text Box 9"/>
            <p:cNvSpPr txBox="1">
              <a:spLocks noChangeArrowheads="1"/>
            </p:cNvSpPr>
            <p:nvPr/>
          </p:nvSpPr>
          <p:spPr bwMode="auto">
            <a:xfrm>
              <a:off x="509" y="266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111 101 110 100 101 000 101</a:t>
              </a:r>
            </a:p>
          </p:txBody>
        </p:sp>
        <p:sp>
          <p:nvSpPr>
            <p:cNvPr id="423955" name="Text Box 19"/>
            <p:cNvSpPr txBox="1">
              <a:spLocks noChangeArrowheads="1"/>
            </p:cNvSpPr>
            <p:nvPr/>
          </p:nvSpPr>
          <p:spPr bwMode="auto">
            <a:xfrm>
              <a:off x="512" y="291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101 001 010 100 010 110 111</a:t>
              </a:r>
            </a:p>
          </p:txBody>
        </p:sp>
        <p:sp>
          <p:nvSpPr>
            <p:cNvPr id="423956" name="Text Box 20"/>
            <p:cNvSpPr txBox="1">
              <a:spLocks noChangeArrowheads="1"/>
            </p:cNvSpPr>
            <p:nvPr/>
          </p:nvSpPr>
          <p:spPr bwMode="auto">
            <a:xfrm>
              <a:off x="495" y="314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110 100 011 010 011 110 101</a:t>
              </a:r>
            </a:p>
          </p:txBody>
        </p:sp>
        <p:sp>
          <p:nvSpPr>
            <p:cNvPr id="423959" name="AutoShape 23"/>
            <p:cNvSpPr>
              <a:spLocks/>
            </p:cNvSpPr>
            <p:nvPr/>
          </p:nvSpPr>
          <p:spPr bwMode="auto">
            <a:xfrm>
              <a:off x="433" y="2774"/>
              <a:ext cx="96" cy="672"/>
            </a:xfrm>
            <a:prstGeom prst="leftBrace">
              <a:avLst>
                <a:gd name="adj1" fmla="val 58333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960" name="Rectangle 24"/>
            <p:cNvSpPr>
              <a:spLocks noChangeArrowheads="1"/>
            </p:cNvSpPr>
            <p:nvPr/>
          </p:nvSpPr>
          <p:spPr bwMode="auto">
            <a:xfrm>
              <a:off x="1681" y="4022"/>
              <a:ext cx="1285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/>
                <a:t>d</a:t>
              </a:r>
              <a:r>
                <a:rPr lang="en-US" altLang="x-none" i="0"/>
                <a:t> = </a:t>
              </a:r>
              <a:r>
                <a:rPr lang="en-US" altLang="x-none"/>
                <a:t>L </a:t>
              </a:r>
              <a:r>
                <a:rPr lang="en-US" altLang="x-none" i="0"/>
                <a:t>/ log </a:t>
              </a:r>
              <a:r>
                <a:rPr lang="en-US" altLang="x-none"/>
                <a:t>k</a:t>
              </a:r>
            </a:p>
          </p:txBody>
        </p:sp>
        <p:sp>
          <p:nvSpPr>
            <p:cNvPr id="423961" name="Rectangle 25"/>
            <p:cNvSpPr>
              <a:spLocks noChangeArrowheads="1"/>
            </p:cNvSpPr>
            <p:nvPr/>
          </p:nvSpPr>
          <p:spPr bwMode="auto">
            <a:xfrm>
              <a:off x="145" y="2956"/>
              <a:ext cx="2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/>
                <a:t>N</a:t>
              </a:r>
            </a:p>
          </p:txBody>
        </p:sp>
        <p:sp>
          <p:nvSpPr>
            <p:cNvPr id="423963" name="AutoShape 27"/>
            <p:cNvSpPr>
              <a:spLocks/>
            </p:cNvSpPr>
            <p:nvPr/>
          </p:nvSpPr>
          <p:spPr bwMode="auto">
            <a:xfrm rot="-5400000">
              <a:off x="1897" y="2510"/>
              <a:ext cx="192" cy="2928"/>
            </a:xfrm>
            <a:prstGeom prst="leftBrace">
              <a:avLst>
                <a:gd name="adj1" fmla="val 127083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965" name="AutoShape 29"/>
            <p:cNvSpPr>
              <a:spLocks/>
            </p:cNvSpPr>
            <p:nvPr/>
          </p:nvSpPr>
          <p:spPr bwMode="auto">
            <a:xfrm rot="-5400000">
              <a:off x="1945" y="3326"/>
              <a:ext cx="96" cy="336"/>
            </a:xfrm>
            <a:prstGeom prst="leftBrace">
              <a:avLst>
                <a:gd name="adj1" fmla="val 29167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966" name="Text Box 30"/>
            <p:cNvSpPr txBox="1">
              <a:spLocks noChangeArrowheads="1"/>
            </p:cNvSpPr>
            <p:nvPr/>
          </p:nvSpPr>
          <p:spPr bwMode="auto">
            <a:xfrm>
              <a:off x="1911" y="3473"/>
              <a:ext cx="280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= log </a:t>
              </a:r>
              <a:r>
                <a:rPr lang="en-US" altLang="x-none"/>
                <a:t>k</a:t>
              </a:r>
              <a:r>
                <a:rPr lang="en-US" altLang="x-none" i="0"/>
                <a:t>    (</a:t>
              </a:r>
              <a:r>
                <a:rPr lang="en-US" altLang="x-none"/>
                <a:t>k</a:t>
              </a:r>
              <a:r>
                <a:rPr lang="en-US" altLang="x-none" i="0"/>
                <a:t> will be set to </a:t>
              </a:r>
              <a:r>
                <a:rPr lang="en-US" altLang="x-none"/>
                <a:t>N</a:t>
              </a:r>
              <a:r>
                <a:rPr lang="en-US" altLang="x-none" i="0"/>
                <a:t>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3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3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Radix/Counting Sort</a:t>
            </a:r>
          </a:p>
        </p:txBody>
      </p:sp>
      <p:grpSp>
        <p:nvGrpSpPr>
          <p:cNvPr id="425995" name="Group 11"/>
          <p:cNvGrpSpPr>
            <a:grpSpLocks/>
          </p:cNvGrpSpPr>
          <p:nvPr/>
        </p:nvGrpSpPr>
        <p:grpSpPr bwMode="auto">
          <a:xfrm>
            <a:off x="230188" y="4006850"/>
            <a:ext cx="5338762" cy="2698750"/>
            <a:chOff x="145" y="2668"/>
            <a:chExt cx="3363" cy="1700"/>
          </a:xfrm>
        </p:grpSpPr>
        <p:sp>
          <p:nvSpPr>
            <p:cNvPr id="425996" name="Text Box 12"/>
            <p:cNvSpPr txBox="1">
              <a:spLocks noChangeArrowheads="1"/>
            </p:cNvSpPr>
            <p:nvPr/>
          </p:nvSpPr>
          <p:spPr bwMode="auto">
            <a:xfrm>
              <a:off x="509" y="266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111 101 110 100 101 000 101</a:t>
              </a:r>
            </a:p>
          </p:txBody>
        </p:sp>
        <p:sp>
          <p:nvSpPr>
            <p:cNvPr id="425997" name="Text Box 13"/>
            <p:cNvSpPr txBox="1">
              <a:spLocks noChangeArrowheads="1"/>
            </p:cNvSpPr>
            <p:nvPr/>
          </p:nvSpPr>
          <p:spPr bwMode="auto">
            <a:xfrm>
              <a:off x="512" y="291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101 001 010 100 010 110 111</a:t>
              </a:r>
            </a:p>
          </p:txBody>
        </p:sp>
        <p:sp>
          <p:nvSpPr>
            <p:cNvPr id="425998" name="Text Box 14"/>
            <p:cNvSpPr txBox="1">
              <a:spLocks noChangeArrowheads="1"/>
            </p:cNvSpPr>
            <p:nvPr/>
          </p:nvSpPr>
          <p:spPr bwMode="auto">
            <a:xfrm>
              <a:off x="495" y="3148"/>
              <a:ext cx="29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110 100 011 010 011 110 101</a:t>
              </a:r>
            </a:p>
          </p:txBody>
        </p:sp>
        <p:sp>
          <p:nvSpPr>
            <p:cNvPr id="425999" name="AutoShape 15"/>
            <p:cNvSpPr>
              <a:spLocks/>
            </p:cNvSpPr>
            <p:nvPr/>
          </p:nvSpPr>
          <p:spPr bwMode="auto">
            <a:xfrm>
              <a:off x="433" y="2774"/>
              <a:ext cx="96" cy="672"/>
            </a:xfrm>
            <a:prstGeom prst="leftBrace">
              <a:avLst>
                <a:gd name="adj1" fmla="val 58333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000" name="Rectangle 16"/>
            <p:cNvSpPr>
              <a:spLocks noChangeArrowheads="1"/>
            </p:cNvSpPr>
            <p:nvPr/>
          </p:nvSpPr>
          <p:spPr bwMode="auto">
            <a:xfrm>
              <a:off x="1681" y="4022"/>
              <a:ext cx="1285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/>
                <a:t>d</a:t>
              </a:r>
              <a:r>
                <a:rPr lang="en-US" altLang="x-none" i="0"/>
                <a:t> = </a:t>
              </a:r>
              <a:r>
                <a:rPr lang="en-US" altLang="x-none"/>
                <a:t>L </a:t>
              </a:r>
              <a:r>
                <a:rPr lang="en-US" altLang="x-none" i="0"/>
                <a:t>/ log </a:t>
              </a:r>
              <a:r>
                <a:rPr lang="en-US" altLang="x-none"/>
                <a:t>k</a:t>
              </a:r>
            </a:p>
          </p:txBody>
        </p:sp>
        <p:sp>
          <p:nvSpPr>
            <p:cNvPr id="426001" name="Rectangle 17"/>
            <p:cNvSpPr>
              <a:spLocks noChangeArrowheads="1"/>
            </p:cNvSpPr>
            <p:nvPr/>
          </p:nvSpPr>
          <p:spPr bwMode="auto">
            <a:xfrm>
              <a:off x="145" y="2956"/>
              <a:ext cx="2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/>
                <a:t>N</a:t>
              </a:r>
            </a:p>
          </p:txBody>
        </p:sp>
        <p:sp>
          <p:nvSpPr>
            <p:cNvPr id="426002" name="AutoShape 18"/>
            <p:cNvSpPr>
              <a:spLocks/>
            </p:cNvSpPr>
            <p:nvPr/>
          </p:nvSpPr>
          <p:spPr bwMode="auto">
            <a:xfrm rot="-5400000">
              <a:off x="1897" y="2510"/>
              <a:ext cx="192" cy="2928"/>
            </a:xfrm>
            <a:prstGeom prst="leftBrace">
              <a:avLst>
                <a:gd name="adj1" fmla="val 127083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003" name="AutoShape 19"/>
            <p:cNvSpPr>
              <a:spLocks/>
            </p:cNvSpPr>
            <p:nvPr/>
          </p:nvSpPr>
          <p:spPr bwMode="auto">
            <a:xfrm rot="-5400000">
              <a:off x="1945" y="3326"/>
              <a:ext cx="96" cy="336"/>
            </a:xfrm>
            <a:prstGeom prst="leftBrace">
              <a:avLst>
                <a:gd name="adj1" fmla="val 29167"/>
                <a:gd name="adj2" fmla="val 50000"/>
              </a:avLst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004" name="Text Box 20"/>
            <p:cNvSpPr txBox="1">
              <a:spLocks noChangeArrowheads="1"/>
            </p:cNvSpPr>
            <p:nvPr/>
          </p:nvSpPr>
          <p:spPr bwMode="auto">
            <a:xfrm>
              <a:off x="1911" y="3473"/>
              <a:ext cx="785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= log </a:t>
              </a:r>
              <a:r>
                <a:rPr lang="en-US" altLang="x-none"/>
                <a:t>k</a:t>
              </a:r>
            </a:p>
          </p:txBody>
        </p:sp>
      </p:grpSp>
      <p:sp>
        <p:nvSpPr>
          <p:cNvPr id="426005" name="Rectangle 21"/>
          <p:cNvSpPr>
            <a:spLocks noChangeArrowheads="1"/>
          </p:cNvSpPr>
          <p:nvPr/>
        </p:nvSpPr>
        <p:spPr bwMode="auto">
          <a:xfrm>
            <a:off x="5638800" y="4327525"/>
            <a:ext cx="36703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rgbClr val="33CC33"/>
                </a:solidFill>
              </a:rPr>
              <a:t>digit between 0&amp;(</a:t>
            </a:r>
            <a:r>
              <a:rPr lang="en-US" altLang="x-none">
                <a:solidFill>
                  <a:srgbClr val="33CC33"/>
                </a:solidFill>
              </a:rPr>
              <a:t>k</a:t>
            </a:r>
            <a:r>
              <a:rPr lang="en-US" altLang="x-none" i="0">
                <a:solidFill>
                  <a:srgbClr val="33CC33"/>
                </a:solidFill>
              </a:rPr>
              <a:t>-1).</a:t>
            </a:r>
          </a:p>
        </p:txBody>
      </p:sp>
      <p:sp>
        <p:nvSpPr>
          <p:cNvPr id="426006" name="Oval 22"/>
          <p:cNvSpPr>
            <a:spLocks noChangeArrowheads="1"/>
          </p:cNvSpPr>
          <p:nvPr/>
        </p:nvSpPr>
        <p:spPr bwMode="auto">
          <a:xfrm>
            <a:off x="2743200" y="4419600"/>
            <a:ext cx="838200" cy="533400"/>
          </a:xfrm>
          <a:prstGeom prst="ellipse">
            <a:avLst/>
          </a:prstGeom>
          <a:noFill/>
          <a:ln w="2540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26007" name="Rectangle 23"/>
          <p:cNvSpPr>
            <a:spLocks noChangeArrowheads="1"/>
          </p:cNvSpPr>
          <p:nvPr/>
        </p:nvSpPr>
        <p:spPr bwMode="auto">
          <a:xfrm>
            <a:off x="4876800" y="4038600"/>
            <a:ext cx="609600" cy="1219200"/>
          </a:xfrm>
          <a:prstGeom prst="rect">
            <a:avLst/>
          </a:prstGeom>
          <a:noFill/>
          <a:ln w="25400">
            <a:solidFill>
              <a:srgbClr val="33996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426008" name="Text Box 24"/>
          <p:cNvSpPr txBox="1">
            <a:spLocks noChangeArrowheads="1"/>
          </p:cNvSpPr>
          <p:nvPr/>
        </p:nvSpPr>
        <p:spPr bwMode="auto">
          <a:xfrm>
            <a:off x="5927725" y="3108325"/>
            <a:ext cx="3444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using Counting Sort. </a:t>
            </a:r>
          </a:p>
        </p:txBody>
      </p:sp>
      <p:sp>
        <p:nvSpPr>
          <p:cNvPr id="426009" name="Text Box 25"/>
          <p:cNvSpPr txBox="1">
            <a:spLocks noChangeArrowheads="1"/>
          </p:cNvSpPr>
          <p:nvPr/>
        </p:nvSpPr>
        <p:spPr bwMode="auto">
          <a:xfrm>
            <a:off x="457200" y="990600"/>
            <a:ext cx="5754688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Input:   </a:t>
            </a:r>
            <a:r>
              <a:rPr lang="en-US" altLang="x-none"/>
              <a:t>N</a:t>
            </a:r>
            <a:r>
              <a:rPr lang="en-US" altLang="x-none" i="0"/>
              <a:t> numbers, each </a:t>
            </a:r>
            <a:r>
              <a:rPr lang="en-US" altLang="x-none"/>
              <a:t>L</a:t>
            </a:r>
            <a:r>
              <a:rPr lang="en-US" altLang="x-none" i="0"/>
              <a:t> bits long.</a:t>
            </a:r>
            <a:br>
              <a:rPr lang="en-US" altLang="x-none" i="0"/>
            </a:br>
            <a:r>
              <a:rPr lang="en-US" altLang="x-none" i="0"/>
              <a:t>             Each card contains </a:t>
            </a:r>
            <a:r>
              <a:rPr lang="en-US" altLang="x-none"/>
              <a:t>d</a:t>
            </a:r>
            <a:r>
              <a:rPr lang="en-US" altLang="x-none" i="0"/>
              <a:t> digits.</a:t>
            </a:r>
            <a:br>
              <a:rPr lang="en-US" altLang="x-none" i="0"/>
            </a:br>
            <a:r>
              <a:rPr lang="en-US" altLang="x-none" i="0"/>
              <a:t>             Each digit between 0&amp;(</a:t>
            </a:r>
            <a:r>
              <a:rPr lang="en-US" altLang="x-none"/>
              <a:t>k</a:t>
            </a:r>
            <a:r>
              <a:rPr lang="en-US" altLang="x-none" i="0"/>
              <a:t>-1)</a:t>
            </a:r>
            <a:br>
              <a:rPr lang="en-US" altLang="x-none" i="0"/>
            </a:br>
            <a:r>
              <a:rPr lang="en-US" altLang="x-none" i="0"/>
              <a:t>Output: Sort the numbers.</a:t>
            </a:r>
          </a:p>
        </p:txBody>
      </p:sp>
      <p:sp>
        <p:nvSpPr>
          <p:cNvPr id="426010" name="Text Box 26"/>
          <p:cNvSpPr txBox="1">
            <a:spLocks noChangeArrowheads="1"/>
          </p:cNvSpPr>
          <p:nvPr/>
        </p:nvSpPr>
        <p:spPr bwMode="auto">
          <a:xfrm>
            <a:off x="441325" y="3108325"/>
            <a:ext cx="5638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Use Radix Sort: Sort wrt each digit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6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6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6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6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6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6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6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6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6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6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5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2.22222E-6 L -0.07361 2.22222E-6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4260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8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5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361 2.22222E-6 L -0.14861 2.22222E-6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4260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6005" grpId="0"/>
      <p:bldP spid="426005" grpId="1"/>
      <p:bldP spid="426006" grpId="0" animBg="1"/>
      <p:bldP spid="426006" grpId="1" animBg="1"/>
      <p:bldP spid="426007" grpId="0" animBg="1"/>
      <p:bldP spid="426007" grpId="1" animBg="1"/>
      <p:bldP spid="426007" grpId="2" animBg="1"/>
      <p:bldP spid="426008" grpId="0"/>
      <p:bldP spid="426010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Radix/Counting Sort</a:t>
            </a:r>
          </a:p>
        </p:txBody>
      </p:sp>
      <p:pic>
        <p:nvPicPr>
          <p:cNvPr id="424967" name="Picture 7" descr="01-29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057400"/>
            <a:ext cx="8991600" cy="2978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Text Box 2"/>
          <p:cNvSpPr txBox="1">
            <a:spLocks noChangeArrowheads="1"/>
          </p:cNvSpPr>
          <p:nvPr/>
        </p:nvSpPr>
        <p:spPr bwMode="auto">
          <a:xfrm>
            <a:off x="5638800" y="2743200"/>
            <a:ext cx="189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Last Step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sp>
        <p:nvSpPr>
          <p:cNvPr id="553987" name="Text Box 3"/>
          <p:cNvSpPr txBox="1">
            <a:spLocks noChangeArrowheads="1"/>
          </p:cNvSpPr>
          <p:nvPr/>
        </p:nvSpPr>
        <p:spPr bwMode="auto">
          <a:xfrm>
            <a:off x="4283075" y="3505200"/>
            <a:ext cx="259715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   code</a:t>
            </a:r>
            <a:r>
              <a:rPr lang="en-US" altLang="x-none" sz="2800" i="0">
                <a:solidFill>
                  <a:schemeClr val="accent2"/>
                </a:solidFill>
              </a:rPr>
              <a:t>C</a:t>
            </a:r>
            <a:endParaRPr lang="en-CA" altLang="x-none" sz="2800" i="0">
              <a:solidFill>
                <a:schemeClr val="accent2"/>
              </a:solidFill>
            </a:endParaRPr>
          </a:p>
        </p:txBody>
      </p:sp>
      <p:sp>
        <p:nvSpPr>
          <p:cNvPr id="553988" name="Text Box 4"/>
          <p:cNvSpPr txBox="1">
            <a:spLocks noChangeArrowheads="1"/>
          </p:cNvSpPr>
          <p:nvPr/>
        </p:nvSpPr>
        <p:spPr bwMode="auto">
          <a:xfrm>
            <a:off x="7018338" y="3906838"/>
            <a:ext cx="194627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3200" i="0">
              <a:solidFill>
                <a:srgbClr val="33CC33"/>
              </a:solidFill>
            </a:endParaRPr>
          </a:p>
        </p:txBody>
      </p:sp>
      <p:sp>
        <p:nvSpPr>
          <p:cNvPr id="553989" name="AutoShape 5"/>
          <p:cNvSpPr>
            <a:spLocks noChangeArrowheads="1"/>
          </p:cNvSpPr>
          <p:nvPr/>
        </p:nvSpPr>
        <p:spPr bwMode="auto">
          <a:xfrm>
            <a:off x="6400800" y="39385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55399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  <a:ln/>
        </p:spPr>
        <p:txBody>
          <a:bodyPr>
            <a:normAutofit/>
          </a:bodyPr>
          <a:lstStyle/>
          <a:p>
            <a:r>
              <a:rPr lang="en-US" altLang="x-none"/>
              <a:t>Iterative Algorithms </a:t>
            </a:r>
            <a:br>
              <a:rPr lang="en-US" altLang="x-none"/>
            </a:br>
            <a:r>
              <a:rPr lang="en-US" altLang="x-none"/>
              <a:t>Loop Invariants </a:t>
            </a:r>
          </a:p>
        </p:txBody>
      </p:sp>
      <p:sp>
        <p:nvSpPr>
          <p:cNvPr id="553991" name="Freeform 7"/>
          <p:cNvSpPr>
            <a:spLocks/>
          </p:cNvSpPr>
          <p:nvPr/>
        </p:nvSpPr>
        <p:spPr bwMode="auto">
          <a:xfrm>
            <a:off x="1981200" y="3429000"/>
            <a:ext cx="2133600" cy="2819400"/>
          </a:xfrm>
          <a:custGeom>
            <a:avLst/>
            <a:gdLst>
              <a:gd name="T0" fmla="*/ 576 w 912"/>
              <a:gd name="T1" fmla="*/ 0 h 1142"/>
              <a:gd name="T2" fmla="*/ 816 w 912"/>
              <a:gd name="T3" fmla="*/ 192 h 1142"/>
              <a:gd name="T4" fmla="*/ 0 w 912"/>
              <a:gd name="T5" fmla="*/ 1142 h 1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992" name="Text Box 8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“loop-invariant: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      m is max in A[1,i]”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553993" name="Freeform 9"/>
          <p:cNvSpPr>
            <a:spLocks/>
          </p:cNvSpPr>
          <p:nvPr/>
        </p:nvSpPr>
        <p:spPr bwMode="auto">
          <a:xfrm>
            <a:off x="1981200" y="4038600"/>
            <a:ext cx="1676400" cy="2209800"/>
          </a:xfrm>
          <a:custGeom>
            <a:avLst/>
            <a:gdLst>
              <a:gd name="T0" fmla="*/ 576 w 912"/>
              <a:gd name="T1" fmla="*/ 0 h 1142"/>
              <a:gd name="T2" fmla="*/ 816 w 912"/>
              <a:gd name="T3" fmla="*/ 192 h 1142"/>
              <a:gd name="T4" fmla="*/ 0 w 912"/>
              <a:gd name="T5" fmla="*/ 1142 h 1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994" name="Text Box 10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Radix/Counting Sort</a:t>
            </a:r>
          </a:p>
        </p:txBody>
      </p:sp>
      <p:sp>
        <p:nvSpPr>
          <p:cNvPr id="427012" name="Text Box 4"/>
          <p:cNvSpPr txBox="1">
            <a:spLocks noChangeArrowheads="1"/>
          </p:cNvSpPr>
          <p:nvPr/>
        </p:nvSpPr>
        <p:spPr bwMode="auto">
          <a:xfrm>
            <a:off x="212725" y="1828800"/>
            <a:ext cx="13001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Time =</a:t>
            </a:r>
          </a:p>
        </p:txBody>
      </p:sp>
      <p:sp>
        <p:nvSpPr>
          <p:cNvPr id="427013" name="Text Box 5"/>
          <p:cNvSpPr txBox="1">
            <a:spLocks noChangeArrowheads="1"/>
          </p:cNvSpPr>
          <p:nvPr/>
        </p:nvSpPr>
        <p:spPr bwMode="auto">
          <a:xfrm>
            <a:off x="1127125" y="2362200"/>
            <a:ext cx="64246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(# of digits) </a:t>
            </a:r>
            <a:r>
              <a:rPr lang="en-US" altLang="x-none" i="0">
                <a:ea typeface="Arial" charset="0"/>
                <a:cs typeface="Arial" charset="0"/>
              </a:rPr>
              <a:t>× (Time of Counting Sort)</a:t>
            </a:r>
          </a:p>
        </p:txBody>
      </p:sp>
      <p:sp>
        <p:nvSpPr>
          <p:cNvPr id="427015" name="Text Box 7"/>
          <p:cNvSpPr txBox="1">
            <a:spLocks noChangeArrowheads="1"/>
          </p:cNvSpPr>
          <p:nvPr/>
        </p:nvSpPr>
        <p:spPr bwMode="auto">
          <a:xfrm>
            <a:off x="1093788" y="2854325"/>
            <a:ext cx="77866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 </a:t>
            </a:r>
            <a:r>
              <a:rPr lang="en-US" altLang="x-none"/>
              <a:t>L</a:t>
            </a:r>
            <a:r>
              <a:rPr lang="en-US" altLang="x-none" i="0"/>
              <a:t>/log </a:t>
            </a:r>
            <a:r>
              <a:rPr lang="en-US" altLang="x-none"/>
              <a:t>k</a:t>
            </a:r>
            <a:r>
              <a:rPr lang="en-US" altLang="x-none" i="0"/>
              <a:t>      </a:t>
            </a:r>
            <a:r>
              <a:rPr lang="en-US" altLang="x-none" i="0">
                <a:ea typeface="Arial" charset="0"/>
                <a:cs typeface="Arial" charset="0"/>
              </a:rPr>
              <a:t>× (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+</a:t>
            </a:r>
            <a:r>
              <a:rPr lang="en-US" altLang="x-none">
                <a:ea typeface="Arial" charset="0"/>
                <a:cs typeface="Arial" charset="0"/>
              </a:rPr>
              <a:t>k</a:t>
            </a:r>
            <a:r>
              <a:rPr lang="en-US" altLang="x-none" i="0">
                <a:ea typeface="Arial" charset="0"/>
                <a:cs typeface="Arial" charset="0"/>
              </a:rPr>
              <a:t>)</a:t>
            </a:r>
            <a:r>
              <a:rPr lang="en-US" altLang="x-none" i="0"/>
              <a:t> ×     (log </a:t>
            </a:r>
            <a:r>
              <a:rPr lang="en-US" altLang="x-none"/>
              <a:t>N</a:t>
            </a:r>
            <a:r>
              <a:rPr lang="en-US" altLang="x-none" i="0"/>
              <a:t> + log </a:t>
            </a:r>
            <a:r>
              <a:rPr lang="en-US" altLang="x-none"/>
              <a:t>k</a:t>
            </a:r>
            <a:r>
              <a:rPr lang="en-US" altLang="x-none" i="0"/>
              <a:t>) bit ops</a:t>
            </a:r>
          </a:p>
        </p:txBody>
      </p:sp>
      <p:sp>
        <p:nvSpPr>
          <p:cNvPr id="427020" name="Rectangle 12"/>
          <p:cNvSpPr>
            <a:spLocks noChangeArrowheads="1"/>
          </p:cNvSpPr>
          <p:nvPr/>
        </p:nvSpPr>
        <p:spPr bwMode="auto">
          <a:xfrm>
            <a:off x="1790700" y="1812925"/>
            <a:ext cx="3394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(Time of Radix Sort)</a:t>
            </a:r>
          </a:p>
        </p:txBody>
      </p:sp>
      <p:sp>
        <p:nvSpPr>
          <p:cNvPr id="427023" name="Text Box 15"/>
          <p:cNvSpPr txBox="1">
            <a:spLocks noChangeArrowheads="1"/>
          </p:cNvSpPr>
          <p:nvPr/>
        </p:nvSpPr>
        <p:spPr bwMode="auto">
          <a:xfrm>
            <a:off x="441325" y="3717925"/>
            <a:ext cx="37369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Set </a:t>
            </a:r>
            <a:r>
              <a:rPr lang="en-US" altLang="x-none"/>
              <a:t>k</a:t>
            </a:r>
            <a:r>
              <a:rPr lang="en-US" altLang="x-none" i="0"/>
              <a:t> to minimize time.</a:t>
            </a:r>
          </a:p>
        </p:txBody>
      </p:sp>
      <p:sp>
        <p:nvSpPr>
          <p:cNvPr id="427025" name="Text Box 17"/>
          <p:cNvSpPr txBox="1">
            <a:spLocks noChangeArrowheads="1"/>
          </p:cNvSpPr>
          <p:nvPr/>
        </p:nvSpPr>
        <p:spPr bwMode="auto">
          <a:xfrm>
            <a:off x="517525" y="4403725"/>
            <a:ext cx="2101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Wants </a:t>
            </a:r>
            <a:r>
              <a:rPr lang="en-US" altLang="x-none"/>
              <a:t>k</a:t>
            </a:r>
            <a:r>
              <a:rPr lang="en-US" altLang="x-none" i="0"/>
              <a:t> big.</a:t>
            </a:r>
          </a:p>
        </p:txBody>
      </p:sp>
      <p:sp>
        <p:nvSpPr>
          <p:cNvPr id="427026" name="Text Box 18"/>
          <p:cNvSpPr txBox="1">
            <a:spLocks noChangeArrowheads="1"/>
          </p:cNvSpPr>
          <p:nvPr/>
        </p:nvSpPr>
        <p:spPr bwMode="auto">
          <a:xfrm>
            <a:off x="3581400" y="4437063"/>
            <a:ext cx="550227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Really wants </a:t>
            </a:r>
            <a:r>
              <a:rPr lang="en-US" altLang="x-none"/>
              <a:t>k</a:t>
            </a:r>
            <a:r>
              <a:rPr lang="en-US" altLang="x-none" i="0"/>
              <a:t> small, but does not </a:t>
            </a:r>
            <a:br>
              <a:rPr lang="en-US" altLang="x-none" i="0"/>
            </a:br>
            <a:r>
              <a:rPr lang="en-US" altLang="x-none" i="0"/>
              <a:t>care as long as </a:t>
            </a:r>
            <a:r>
              <a:rPr lang="en-US" altLang="x-none"/>
              <a:t>k</a:t>
            </a:r>
            <a:r>
              <a:rPr lang="en-US" altLang="x-none" i="0"/>
              <a:t> </a:t>
            </a:r>
            <a:r>
              <a:rPr lang="en-US" altLang="x-none" i="0">
                <a:sym typeface="Symbol" charset="2"/>
              </a:rPr>
              <a:t></a:t>
            </a:r>
            <a:r>
              <a:rPr lang="en-US" altLang="x-none" i="0"/>
              <a:t> </a:t>
            </a:r>
            <a:r>
              <a:rPr lang="en-US" altLang="x-none"/>
              <a:t>N</a:t>
            </a:r>
            <a:r>
              <a:rPr lang="en-US" altLang="x-none" i="0"/>
              <a:t>.</a:t>
            </a:r>
          </a:p>
        </p:txBody>
      </p:sp>
      <p:sp>
        <p:nvSpPr>
          <p:cNvPr id="427027" name="Line 19"/>
          <p:cNvSpPr>
            <a:spLocks noChangeShapeType="1"/>
          </p:cNvSpPr>
          <p:nvPr/>
        </p:nvSpPr>
        <p:spPr bwMode="auto">
          <a:xfrm flipV="1">
            <a:off x="1905000" y="3370263"/>
            <a:ext cx="533400" cy="1143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7028" name="Line 20"/>
          <p:cNvSpPr>
            <a:spLocks noChangeShapeType="1"/>
          </p:cNvSpPr>
          <p:nvPr/>
        </p:nvSpPr>
        <p:spPr bwMode="auto">
          <a:xfrm flipH="1" flipV="1">
            <a:off x="4572000" y="3370263"/>
            <a:ext cx="685800" cy="8382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7029" name="Text Box 21"/>
          <p:cNvSpPr txBox="1">
            <a:spLocks noChangeArrowheads="1"/>
          </p:cNvSpPr>
          <p:nvPr/>
        </p:nvSpPr>
        <p:spPr bwMode="auto">
          <a:xfrm>
            <a:off x="2041525" y="5622925"/>
            <a:ext cx="1404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Set </a:t>
            </a:r>
            <a:r>
              <a:rPr lang="en-US" altLang="x-none"/>
              <a:t>k</a:t>
            </a:r>
            <a:r>
              <a:rPr lang="en-US" altLang="x-none" i="0"/>
              <a:t>=</a:t>
            </a:r>
            <a:r>
              <a:rPr lang="en-US" altLang="x-none"/>
              <a:t>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7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7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7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7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7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7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7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7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7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7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7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7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27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7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7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27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7013" grpId="0"/>
      <p:bldP spid="427015" grpId="0"/>
      <p:bldP spid="427020" grpId="0"/>
      <p:bldP spid="427023" grpId="0"/>
      <p:bldP spid="427025" grpId="0"/>
      <p:bldP spid="427026" grpId="0"/>
      <p:bldP spid="427027" grpId="0" animBg="1"/>
      <p:bldP spid="427028" grpId="0" animBg="1"/>
      <p:bldP spid="427029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Radix/Counting Sort</a:t>
            </a:r>
          </a:p>
        </p:txBody>
      </p:sp>
      <p:sp>
        <p:nvSpPr>
          <p:cNvPr id="430083" name="Text Box 3"/>
          <p:cNvSpPr txBox="1">
            <a:spLocks noChangeArrowheads="1"/>
          </p:cNvSpPr>
          <p:nvPr/>
        </p:nvSpPr>
        <p:spPr bwMode="auto">
          <a:xfrm>
            <a:off x="212725" y="1828800"/>
            <a:ext cx="13001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Time =</a:t>
            </a:r>
          </a:p>
        </p:txBody>
      </p:sp>
      <p:sp>
        <p:nvSpPr>
          <p:cNvPr id="430084" name="Text Box 4"/>
          <p:cNvSpPr txBox="1">
            <a:spLocks noChangeArrowheads="1"/>
          </p:cNvSpPr>
          <p:nvPr/>
        </p:nvSpPr>
        <p:spPr bwMode="auto">
          <a:xfrm>
            <a:off x="1127125" y="2362200"/>
            <a:ext cx="64246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(# of digits) </a:t>
            </a:r>
            <a:r>
              <a:rPr lang="en-US" altLang="x-none" i="0">
                <a:ea typeface="Arial" charset="0"/>
                <a:cs typeface="Arial" charset="0"/>
              </a:rPr>
              <a:t>× (Time of Counting Sort)</a:t>
            </a:r>
          </a:p>
        </p:txBody>
      </p:sp>
      <p:sp>
        <p:nvSpPr>
          <p:cNvPr id="430086" name="Text Box 6"/>
          <p:cNvSpPr txBox="1">
            <a:spLocks noChangeArrowheads="1"/>
          </p:cNvSpPr>
          <p:nvPr/>
        </p:nvSpPr>
        <p:spPr bwMode="auto">
          <a:xfrm>
            <a:off x="1093788" y="2819400"/>
            <a:ext cx="77866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 </a:t>
            </a:r>
            <a:r>
              <a:rPr lang="en-US" altLang="x-none"/>
              <a:t>L</a:t>
            </a:r>
            <a:r>
              <a:rPr lang="en-US" altLang="x-none" i="0"/>
              <a:t>/log </a:t>
            </a:r>
            <a:r>
              <a:rPr lang="en-US" altLang="x-none"/>
              <a:t>k</a:t>
            </a:r>
            <a:r>
              <a:rPr lang="en-US" altLang="x-none" i="0"/>
              <a:t>      </a:t>
            </a:r>
            <a:r>
              <a:rPr lang="en-US" altLang="x-none" i="0">
                <a:ea typeface="Arial" charset="0"/>
                <a:cs typeface="Arial" charset="0"/>
              </a:rPr>
              <a:t>× (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+</a:t>
            </a:r>
            <a:r>
              <a:rPr lang="en-US" altLang="x-none">
                <a:ea typeface="Arial" charset="0"/>
                <a:cs typeface="Arial" charset="0"/>
              </a:rPr>
              <a:t>k</a:t>
            </a:r>
            <a:r>
              <a:rPr lang="en-US" altLang="x-none" i="0">
                <a:ea typeface="Arial" charset="0"/>
                <a:cs typeface="Arial" charset="0"/>
              </a:rPr>
              <a:t>)</a:t>
            </a:r>
            <a:r>
              <a:rPr lang="en-US" altLang="x-none" i="0"/>
              <a:t> ×     (log </a:t>
            </a:r>
            <a:r>
              <a:rPr lang="en-US" altLang="x-none"/>
              <a:t>N</a:t>
            </a:r>
            <a:r>
              <a:rPr lang="en-US" altLang="x-none" i="0"/>
              <a:t> + log </a:t>
            </a:r>
            <a:r>
              <a:rPr lang="en-US" altLang="x-none"/>
              <a:t>k</a:t>
            </a:r>
            <a:r>
              <a:rPr lang="en-US" altLang="x-none" i="0"/>
              <a:t>) bit ops</a:t>
            </a:r>
          </a:p>
        </p:txBody>
      </p:sp>
      <p:sp>
        <p:nvSpPr>
          <p:cNvPr id="430087" name="Text Box 7"/>
          <p:cNvSpPr txBox="1">
            <a:spLocks noChangeArrowheads="1"/>
          </p:cNvSpPr>
          <p:nvPr/>
        </p:nvSpPr>
        <p:spPr bwMode="auto">
          <a:xfrm>
            <a:off x="1093788" y="3352800"/>
            <a:ext cx="67738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 </a:t>
            </a:r>
            <a:r>
              <a:rPr lang="en-US" altLang="x-none"/>
              <a:t>L</a:t>
            </a:r>
            <a:r>
              <a:rPr lang="en-US" altLang="x-none" i="0"/>
              <a:t>/log </a:t>
            </a:r>
            <a:r>
              <a:rPr lang="en-US" altLang="x-none"/>
              <a:t>N</a:t>
            </a:r>
            <a:r>
              <a:rPr lang="en-US" altLang="x-none" i="0"/>
              <a:t>     </a:t>
            </a:r>
            <a:r>
              <a:rPr lang="en-US" altLang="x-none" i="0">
                <a:ea typeface="Arial" charset="0"/>
                <a:cs typeface="Arial" charset="0"/>
              </a:rPr>
              <a:t>×   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/>
              <a:t>    ×       log </a:t>
            </a:r>
            <a:r>
              <a:rPr lang="en-US" altLang="x-none"/>
              <a:t>N</a:t>
            </a:r>
            <a:r>
              <a:rPr lang="en-US" altLang="x-none" i="0"/>
              <a:t>    bit ops</a:t>
            </a:r>
            <a:endParaRPr lang="en-US" altLang="x-none" i="0">
              <a:ea typeface="Arial" charset="0"/>
              <a:cs typeface="Arial" charset="0"/>
            </a:endParaRPr>
          </a:p>
        </p:txBody>
      </p:sp>
      <p:sp>
        <p:nvSpPr>
          <p:cNvPr id="430088" name="Text Box 8"/>
          <p:cNvSpPr txBox="1">
            <a:spLocks noChangeArrowheads="1"/>
          </p:cNvSpPr>
          <p:nvPr/>
        </p:nvSpPr>
        <p:spPr bwMode="auto">
          <a:xfrm>
            <a:off x="1122363" y="3805238"/>
            <a:ext cx="3316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L</a:t>
            </a:r>
            <a:r>
              <a:rPr lang="en-US" altLang="x-none" i="0"/>
              <a:t> </a:t>
            </a:r>
            <a:r>
              <a:rPr lang="en-US" altLang="x-none" i="0">
                <a:ea typeface="Arial" charset="0"/>
                <a:cs typeface="Arial" charset="0"/>
              </a:rPr>
              <a:t>×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 bit ops</a:t>
            </a:r>
          </a:p>
        </p:txBody>
      </p:sp>
      <p:sp>
        <p:nvSpPr>
          <p:cNvPr id="430089" name="Text Box 9"/>
          <p:cNvSpPr txBox="1">
            <a:spLocks noChangeArrowheads="1"/>
          </p:cNvSpPr>
          <p:nvPr/>
        </p:nvSpPr>
        <p:spPr bwMode="auto">
          <a:xfrm>
            <a:off x="342900" y="4462463"/>
            <a:ext cx="1150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=</a:t>
            </a:r>
          </a:p>
        </p:txBody>
      </p:sp>
      <p:sp>
        <p:nvSpPr>
          <p:cNvPr id="430090" name="Text Box 10"/>
          <p:cNvSpPr txBox="1">
            <a:spLocks noChangeArrowheads="1"/>
          </p:cNvSpPr>
          <p:nvPr/>
        </p:nvSpPr>
        <p:spPr bwMode="auto">
          <a:xfrm>
            <a:off x="1517650" y="4478338"/>
            <a:ext cx="58181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of  </a:t>
            </a:r>
            <a:r>
              <a:rPr lang="en-US" altLang="x-none"/>
              <a:t>N</a:t>
            </a:r>
            <a:r>
              <a:rPr lang="en-US" altLang="x-none" i="0"/>
              <a:t> numbers, each </a:t>
            </a:r>
            <a:r>
              <a:rPr lang="en-US" altLang="x-none"/>
              <a:t>L</a:t>
            </a:r>
            <a:r>
              <a:rPr lang="en-US" altLang="x-none" i="0"/>
              <a:t> bits long.</a:t>
            </a:r>
          </a:p>
        </p:txBody>
      </p:sp>
      <p:sp>
        <p:nvSpPr>
          <p:cNvPr id="430091" name="Rectangle 11"/>
          <p:cNvSpPr>
            <a:spLocks noChangeArrowheads="1"/>
          </p:cNvSpPr>
          <p:nvPr/>
        </p:nvSpPr>
        <p:spPr bwMode="auto">
          <a:xfrm>
            <a:off x="1790700" y="1812925"/>
            <a:ext cx="3394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(Time of Radix Sort)</a:t>
            </a:r>
          </a:p>
        </p:txBody>
      </p:sp>
      <p:sp>
        <p:nvSpPr>
          <p:cNvPr id="430092" name="Text Box 12"/>
          <p:cNvSpPr txBox="1">
            <a:spLocks noChangeArrowheads="1"/>
          </p:cNvSpPr>
          <p:nvPr/>
        </p:nvSpPr>
        <p:spPr bwMode="auto">
          <a:xfrm>
            <a:off x="1092200" y="4948238"/>
            <a:ext cx="27892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L</a:t>
            </a:r>
            <a:r>
              <a:rPr lang="en-US" altLang="x-none" i="0"/>
              <a:t> </a:t>
            </a:r>
            <a:r>
              <a:rPr lang="en-US" altLang="x-none" i="0">
                <a:ea typeface="Arial" charset="0"/>
                <a:cs typeface="Arial" charset="0"/>
              </a:rPr>
              <a:t>×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 =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</a:p>
        </p:txBody>
      </p:sp>
      <p:sp>
        <p:nvSpPr>
          <p:cNvPr id="430093" name="Text Box 13"/>
          <p:cNvSpPr txBox="1">
            <a:spLocks noChangeArrowheads="1"/>
          </p:cNvSpPr>
          <p:nvPr/>
        </p:nvSpPr>
        <p:spPr bwMode="auto">
          <a:xfrm>
            <a:off x="4457700" y="3827463"/>
            <a:ext cx="234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>
                <a:ea typeface="Arial" charset="0"/>
                <a:cs typeface="Arial" charset="0"/>
              </a:rPr>
              <a:t>) bit ops</a:t>
            </a:r>
          </a:p>
        </p:txBody>
      </p:sp>
      <p:sp>
        <p:nvSpPr>
          <p:cNvPr id="430094" name="Text Box 14"/>
          <p:cNvSpPr txBox="1">
            <a:spLocks noChangeArrowheads="1"/>
          </p:cNvSpPr>
          <p:nvPr/>
        </p:nvSpPr>
        <p:spPr bwMode="auto">
          <a:xfrm>
            <a:off x="3140075" y="5927725"/>
            <a:ext cx="24225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“Linear” Time</a:t>
            </a:r>
          </a:p>
        </p:txBody>
      </p:sp>
      <p:sp>
        <p:nvSpPr>
          <p:cNvPr id="430095" name="Text Box 15"/>
          <p:cNvSpPr txBox="1">
            <a:spLocks noChangeArrowheads="1"/>
          </p:cNvSpPr>
          <p:nvPr/>
        </p:nvSpPr>
        <p:spPr bwMode="auto">
          <a:xfrm>
            <a:off x="1371600" y="6302375"/>
            <a:ext cx="70373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b="1" i="0"/>
              <a:t>But sorting should take </a:t>
            </a:r>
            <a:r>
              <a:rPr lang="en-US" altLang="x-none" b="1" i="0">
                <a:sym typeface="Symbol" charset="2"/>
              </a:rPr>
              <a:t>(</a:t>
            </a:r>
            <a:r>
              <a:rPr lang="en-US" altLang="x-none" b="1">
                <a:sym typeface="Symbol" charset="2"/>
              </a:rPr>
              <a:t>N</a:t>
            </a:r>
            <a:r>
              <a:rPr lang="en-US" altLang="x-none" b="1" i="0">
                <a:sym typeface="Symbol" charset="2"/>
              </a:rPr>
              <a:t> log </a:t>
            </a:r>
            <a:r>
              <a:rPr lang="en-US" altLang="x-none" b="1">
                <a:sym typeface="Symbol" charset="2"/>
              </a:rPr>
              <a:t>N</a:t>
            </a:r>
            <a:r>
              <a:rPr lang="en-US" altLang="x-none" b="1" i="0">
                <a:sym typeface="Symbol" charset="2"/>
              </a:rPr>
              <a:t>) time!!!</a:t>
            </a:r>
            <a:endParaRPr lang="en-US" altLang="x-none" b="1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0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0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0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0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0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0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0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0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0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87" grpId="0"/>
      <p:bldP spid="430088" grpId="0"/>
      <p:bldP spid="430089" grpId="0"/>
      <p:bldP spid="430090" grpId="0"/>
      <p:bldP spid="430092" grpId="0"/>
      <p:bldP spid="430093" grpId="0"/>
      <p:bldP spid="430094" grpId="0"/>
      <p:bldP spid="430095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425450"/>
            <a:ext cx="7772400" cy="1143000"/>
          </a:xfrm>
        </p:spPr>
        <p:txBody>
          <a:bodyPr/>
          <a:lstStyle/>
          <a:p>
            <a:pPr algn="l"/>
            <a:r>
              <a:rPr lang="en-US" altLang="x-none"/>
              <a:t>Radix/Counting Sort</a:t>
            </a:r>
          </a:p>
        </p:txBody>
      </p:sp>
      <p:sp>
        <p:nvSpPr>
          <p:cNvPr id="431107" name="Text Box 3"/>
          <p:cNvSpPr txBox="1">
            <a:spLocks noChangeArrowheads="1"/>
          </p:cNvSpPr>
          <p:nvPr/>
        </p:nvSpPr>
        <p:spPr bwMode="auto">
          <a:xfrm>
            <a:off x="212725" y="1371600"/>
            <a:ext cx="13001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Time =</a:t>
            </a:r>
          </a:p>
        </p:txBody>
      </p:sp>
      <p:sp>
        <p:nvSpPr>
          <p:cNvPr id="431112" name="Text Box 8"/>
          <p:cNvSpPr txBox="1">
            <a:spLocks noChangeArrowheads="1"/>
          </p:cNvSpPr>
          <p:nvPr/>
        </p:nvSpPr>
        <p:spPr bwMode="auto">
          <a:xfrm>
            <a:off x="1470025" y="1365250"/>
            <a:ext cx="27209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L</a:t>
            </a:r>
            <a:r>
              <a:rPr lang="en-US" altLang="x-none" i="0"/>
              <a:t> </a:t>
            </a:r>
            <a:r>
              <a:rPr lang="en-US" altLang="x-none" i="0">
                <a:ea typeface="Arial" charset="0"/>
                <a:cs typeface="Arial" charset="0"/>
              </a:rPr>
              <a:t>×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 bit ops</a:t>
            </a:r>
          </a:p>
        </p:txBody>
      </p:sp>
      <p:sp>
        <p:nvSpPr>
          <p:cNvPr id="431113" name="Text Box 9"/>
          <p:cNvSpPr txBox="1">
            <a:spLocks noChangeArrowheads="1"/>
          </p:cNvSpPr>
          <p:nvPr/>
        </p:nvSpPr>
        <p:spPr bwMode="auto">
          <a:xfrm>
            <a:off x="304800" y="1828800"/>
            <a:ext cx="1150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=</a:t>
            </a:r>
          </a:p>
        </p:txBody>
      </p:sp>
      <p:sp>
        <p:nvSpPr>
          <p:cNvPr id="431114" name="Text Box 10"/>
          <p:cNvSpPr txBox="1">
            <a:spLocks noChangeArrowheads="1"/>
          </p:cNvSpPr>
          <p:nvPr/>
        </p:nvSpPr>
        <p:spPr bwMode="auto">
          <a:xfrm>
            <a:off x="1479550" y="1828800"/>
            <a:ext cx="58181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of  </a:t>
            </a:r>
            <a:r>
              <a:rPr lang="en-US" altLang="x-none"/>
              <a:t>N</a:t>
            </a:r>
            <a:r>
              <a:rPr lang="en-US" altLang="x-none" i="0"/>
              <a:t> numbers, each </a:t>
            </a:r>
            <a:r>
              <a:rPr lang="en-US" altLang="x-none"/>
              <a:t>L</a:t>
            </a:r>
            <a:r>
              <a:rPr lang="en-US" altLang="x-none" i="0"/>
              <a:t> bits long.</a:t>
            </a:r>
          </a:p>
        </p:txBody>
      </p:sp>
      <p:sp>
        <p:nvSpPr>
          <p:cNvPr id="431116" name="Text Box 12"/>
          <p:cNvSpPr txBox="1">
            <a:spLocks noChangeArrowheads="1"/>
          </p:cNvSpPr>
          <p:nvPr/>
        </p:nvSpPr>
        <p:spPr bwMode="auto">
          <a:xfrm>
            <a:off x="1054100" y="2314575"/>
            <a:ext cx="20986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L</a:t>
            </a:r>
            <a:r>
              <a:rPr lang="en-US" altLang="x-none" i="0"/>
              <a:t> </a:t>
            </a:r>
            <a:r>
              <a:rPr lang="en-US" altLang="x-none" i="0">
                <a:ea typeface="Arial" charset="0"/>
                <a:cs typeface="Arial" charset="0"/>
              </a:rPr>
              <a:t>×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</a:t>
            </a:r>
          </a:p>
        </p:txBody>
      </p:sp>
      <p:sp>
        <p:nvSpPr>
          <p:cNvPr id="431125" name="Rectangle 21"/>
          <p:cNvSpPr>
            <a:spLocks noChangeArrowheads="1"/>
          </p:cNvSpPr>
          <p:nvPr/>
        </p:nvSpPr>
        <p:spPr bwMode="auto">
          <a:xfrm>
            <a:off x="228600" y="3733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pPr algn="l"/>
            <a:r>
              <a:rPr lang="en-US" altLang="x-none" i="0"/>
              <a:t>Merge or Quick Sort</a:t>
            </a:r>
          </a:p>
        </p:txBody>
      </p:sp>
      <p:sp>
        <p:nvSpPr>
          <p:cNvPr id="431126" name="Text Box 22"/>
          <p:cNvSpPr txBox="1">
            <a:spLocks noChangeArrowheads="1"/>
          </p:cNvSpPr>
          <p:nvPr/>
        </p:nvSpPr>
        <p:spPr bwMode="auto">
          <a:xfrm>
            <a:off x="212725" y="4679950"/>
            <a:ext cx="13001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Time =</a:t>
            </a:r>
          </a:p>
        </p:txBody>
      </p:sp>
      <p:sp>
        <p:nvSpPr>
          <p:cNvPr id="431127" name="Text Box 23"/>
          <p:cNvSpPr txBox="1">
            <a:spLocks noChangeArrowheads="1"/>
          </p:cNvSpPr>
          <p:nvPr/>
        </p:nvSpPr>
        <p:spPr bwMode="auto">
          <a:xfrm>
            <a:off x="1470025" y="4673600"/>
            <a:ext cx="40243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 log </a:t>
            </a:r>
            <a:r>
              <a:rPr lang="en-US" altLang="x-none"/>
              <a:t>N</a:t>
            </a:r>
            <a:r>
              <a:rPr lang="en-US" altLang="x-none" i="0"/>
              <a:t>)  comparisons</a:t>
            </a:r>
          </a:p>
        </p:txBody>
      </p:sp>
      <p:sp>
        <p:nvSpPr>
          <p:cNvPr id="431128" name="Text Box 24"/>
          <p:cNvSpPr txBox="1">
            <a:spLocks noChangeArrowheads="1"/>
          </p:cNvSpPr>
          <p:nvPr/>
        </p:nvSpPr>
        <p:spPr bwMode="auto">
          <a:xfrm>
            <a:off x="304800" y="5137150"/>
            <a:ext cx="1150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=</a:t>
            </a:r>
          </a:p>
        </p:txBody>
      </p:sp>
      <p:sp>
        <p:nvSpPr>
          <p:cNvPr id="431129" name="Text Box 25"/>
          <p:cNvSpPr txBox="1">
            <a:spLocks noChangeArrowheads="1"/>
          </p:cNvSpPr>
          <p:nvPr/>
        </p:nvSpPr>
        <p:spPr bwMode="auto">
          <a:xfrm>
            <a:off x="1479550" y="5137150"/>
            <a:ext cx="64881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C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Size of  </a:t>
            </a:r>
            <a:r>
              <a:rPr lang="en-US" altLang="x-none"/>
              <a:t>N</a:t>
            </a:r>
            <a:r>
              <a:rPr lang="en-US" altLang="x-none" i="0"/>
              <a:t> numbers, each arbitrarily long.</a:t>
            </a:r>
          </a:p>
        </p:txBody>
      </p:sp>
      <p:sp>
        <p:nvSpPr>
          <p:cNvPr id="431130" name="Text Box 26"/>
          <p:cNvSpPr txBox="1">
            <a:spLocks noChangeArrowheads="1"/>
          </p:cNvSpPr>
          <p:nvPr/>
        </p:nvSpPr>
        <p:spPr bwMode="auto">
          <a:xfrm>
            <a:off x="1066800" y="5622925"/>
            <a:ext cx="3148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 log 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 bits.</a:t>
            </a:r>
          </a:p>
        </p:txBody>
      </p:sp>
      <p:sp>
        <p:nvSpPr>
          <p:cNvPr id="431131" name="Text Box 27"/>
          <p:cNvSpPr txBox="1">
            <a:spLocks noChangeArrowheads="1"/>
          </p:cNvSpPr>
          <p:nvPr/>
        </p:nvSpPr>
        <p:spPr bwMode="auto">
          <a:xfrm>
            <a:off x="746125" y="3167063"/>
            <a:ext cx="7048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/>
              <a:t>L</a:t>
            </a:r>
            <a:r>
              <a:rPr lang="en-US" altLang="x-none" i="0"/>
              <a:t> =</a:t>
            </a:r>
          </a:p>
        </p:txBody>
      </p:sp>
      <p:sp>
        <p:nvSpPr>
          <p:cNvPr id="431132" name="Text Box 28"/>
          <p:cNvSpPr txBox="1">
            <a:spLocks noChangeArrowheads="1"/>
          </p:cNvSpPr>
          <p:nvPr/>
        </p:nvSpPr>
        <p:spPr bwMode="auto">
          <a:xfrm>
            <a:off x="1295400" y="3171825"/>
            <a:ext cx="64246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&gt; log </a:t>
            </a:r>
            <a:r>
              <a:rPr lang="en-US" altLang="x-none"/>
              <a:t>N</a:t>
            </a:r>
            <a:r>
              <a:rPr lang="en-US" altLang="x-none" i="0"/>
              <a:t>  if you want </a:t>
            </a:r>
            <a:r>
              <a:rPr lang="en-US" altLang="x-none"/>
              <a:t>N</a:t>
            </a:r>
            <a:r>
              <a:rPr lang="en-US" altLang="x-none" i="0"/>
              <a:t> distinct numbers. </a:t>
            </a:r>
          </a:p>
        </p:txBody>
      </p:sp>
      <p:sp>
        <p:nvSpPr>
          <p:cNvPr id="431133" name="Text Box 29"/>
          <p:cNvSpPr txBox="1">
            <a:spLocks noChangeArrowheads="1"/>
          </p:cNvSpPr>
          <p:nvPr/>
        </p:nvSpPr>
        <p:spPr bwMode="auto">
          <a:xfrm>
            <a:off x="4321175" y="1408113"/>
            <a:ext cx="33337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 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 log </a:t>
            </a:r>
            <a:r>
              <a:rPr lang="en-US" altLang="x-none"/>
              <a:t>N</a:t>
            </a:r>
            <a:r>
              <a:rPr lang="en-US" altLang="x-none" i="0"/>
              <a:t>) bit ops</a:t>
            </a:r>
          </a:p>
        </p:txBody>
      </p:sp>
      <p:sp>
        <p:nvSpPr>
          <p:cNvPr id="431134" name="Text Box 30"/>
          <p:cNvSpPr txBox="1">
            <a:spLocks noChangeArrowheads="1"/>
          </p:cNvSpPr>
          <p:nvPr/>
        </p:nvSpPr>
        <p:spPr bwMode="auto">
          <a:xfrm>
            <a:off x="5705475" y="4692650"/>
            <a:ext cx="14112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=   </a:t>
            </a:r>
            <a:r>
              <a:rPr lang="en-US" altLang="x-none" i="0"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>
                <a:ea typeface="Arial" charset="0"/>
                <a:cs typeface="Arial" charset="0"/>
              </a:rPr>
              <a:t>n</a:t>
            </a:r>
            <a:r>
              <a:rPr lang="en-US" altLang="x-none" i="0">
                <a:ea typeface="Arial" charset="0"/>
                <a:cs typeface="Arial" charset="0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1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1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1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1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1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1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1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1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1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1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1127" grpId="0"/>
      <p:bldP spid="431129" grpId="0"/>
      <p:bldP spid="431130" grpId="0"/>
      <p:bldP spid="431131" grpId="0"/>
      <p:bldP spid="431132" grpId="0"/>
      <p:bldP spid="431133" grpId="0"/>
      <p:bldP spid="431134" grpId="0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 anchor="ctr"/>
          <a:lstStyle/>
          <a:p>
            <a:r>
              <a:rPr lang="en-US" altLang="x-none" sz="4400"/>
              <a:t>End Iterative Algorithms</a:t>
            </a:r>
            <a:endParaRPr lang="en-CA" altLang="x-none" sz="4400"/>
          </a:p>
        </p:txBody>
      </p:sp>
      <p:sp>
        <p:nvSpPr>
          <p:cNvPr id="2478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77000" cy="609600"/>
          </a:xfrm>
        </p:spPr>
        <p:txBody>
          <a:bodyPr/>
          <a:lstStyle/>
          <a:p>
            <a:r>
              <a:rPr lang="en-US" altLang="x-none" sz="3200">
                <a:hlinkClick r:id="rId2" action="ppaction://hlinkpres?slideindex=1&amp;slidetitle="/>
              </a:rPr>
              <a:t>Recursive Algorithms</a:t>
            </a:r>
            <a:endParaRPr lang="en-US" altLang="x-none" sz="3200"/>
          </a:p>
        </p:txBody>
      </p:sp>
      <p:sp>
        <p:nvSpPr>
          <p:cNvPr id="247812" name="Rectangle 4"/>
          <p:cNvSpPr>
            <a:spLocks noChangeArrowheads="1"/>
          </p:cNvSpPr>
          <p:nvPr/>
        </p:nvSpPr>
        <p:spPr bwMode="auto">
          <a:xfrm>
            <a:off x="1371600" y="3352800"/>
            <a:ext cx="6400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algn="ctr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algn="ctr">
              <a:spcBef>
                <a:spcPct val="20000"/>
              </a:spcBef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algn="ctr">
              <a:spcBef>
                <a:spcPct val="2000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ctr">
              <a:spcBef>
                <a:spcPct val="20000"/>
              </a:spcBef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algn="ctr">
              <a:spcBef>
                <a:spcPct val="20000"/>
              </a:spcBef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algn="ctr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r>
              <a:rPr lang="en-US" altLang="x-none" i="0">
                <a:hlinkClick r:id="rId3" action="ppaction://hlinkpres?slideindex=1&amp;slidetitle="/>
              </a:rPr>
              <a:t>Math Review</a:t>
            </a:r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2057400" y="685800"/>
            <a:ext cx="5486400" cy="1143000"/>
          </a:xfrm>
        </p:spPr>
        <p:txBody>
          <a:bodyPr>
            <a:normAutofit/>
          </a:bodyPr>
          <a:lstStyle/>
          <a:p>
            <a:r>
              <a:rPr lang="en-US" altLang="x-none"/>
              <a:t>The Goal is to UNDERSTAND Algorithms</a:t>
            </a:r>
            <a:endParaRPr lang="en-CA" altLang="x-none"/>
          </a:p>
        </p:txBody>
      </p:sp>
      <p:sp>
        <p:nvSpPr>
          <p:cNvPr id="731139" name="Rectangle 3"/>
          <p:cNvSpPr>
            <a:spLocks noGrp="1" noChangeArrowheads="1"/>
          </p:cNvSpPr>
          <p:nvPr>
            <p:ph idx="1"/>
          </p:nvPr>
        </p:nvSpPr>
        <p:spPr>
          <a:xfrm>
            <a:off x="762000" y="2971800"/>
            <a:ext cx="7772400" cy="762000"/>
          </a:xfrm>
        </p:spPr>
        <p:txBody>
          <a:bodyPr/>
          <a:lstStyle/>
          <a:p>
            <a:pPr algn="ctr">
              <a:buFontTx/>
              <a:buNone/>
            </a:pPr>
            <a:r>
              <a:rPr lang="en-US" altLang="x-none"/>
              <a:t>Fundamentally to their core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914400"/>
            <a:ext cx="8763000" cy="1143000"/>
          </a:xfrm>
        </p:spPr>
        <p:txBody>
          <a:bodyPr>
            <a:normAutofit fontScale="90000"/>
          </a:bodyPr>
          <a:lstStyle/>
          <a:p>
            <a:r>
              <a:rPr lang="en-US" altLang="x-none"/>
              <a:t>Representation:</a:t>
            </a:r>
            <a:r>
              <a:rPr lang="en-US" altLang="x-none">
                <a:solidFill>
                  <a:schemeClr val="accent2"/>
                </a:solidFill>
              </a:rPr>
              <a:t/>
            </a:r>
            <a:br>
              <a:rPr lang="en-US" altLang="x-none">
                <a:solidFill>
                  <a:schemeClr val="accent2"/>
                </a:solidFill>
              </a:rPr>
            </a:br>
            <a:r>
              <a:rPr lang="en-US" altLang="x-none">
                <a:solidFill>
                  <a:schemeClr val="tx1"/>
                </a:solidFill>
              </a:rPr>
              <a:t>Understand the relationship between different representations of the same information or idea</a:t>
            </a:r>
            <a:endParaRPr lang="en-US" altLang="x-none"/>
          </a:p>
        </p:txBody>
      </p:sp>
      <p:sp>
        <p:nvSpPr>
          <p:cNvPr id="732163" name="Oval 3"/>
          <p:cNvSpPr>
            <a:spLocks noChangeAspect="1" noChangeArrowheads="1"/>
          </p:cNvSpPr>
          <p:nvPr/>
        </p:nvSpPr>
        <p:spPr bwMode="auto">
          <a:xfrm>
            <a:off x="6248400" y="5618163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4" name="Oval 4"/>
          <p:cNvSpPr>
            <a:spLocks noChangeAspect="1" noChangeArrowheads="1"/>
          </p:cNvSpPr>
          <p:nvPr/>
        </p:nvSpPr>
        <p:spPr bwMode="auto">
          <a:xfrm>
            <a:off x="5257800" y="5618163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5" name="Oval 5"/>
          <p:cNvSpPr>
            <a:spLocks noChangeAspect="1" noChangeArrowheads="1"/>
          </p:cNvSpPr>
          <p:nvPr/>
        </p:nvSpPr>
        <p:spPr bwMode="auto">
          <a:xfrm>
            <a:off x="5257800" y="3144838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6" name="Oval 6"/>
          <p:cNvSpPr>
            <a:spLocks noChangeAspect="1" noChangeArrowheads="1"/>
          </p:cNvSpPr>
          <p:nvPr/>
        </p:nvSpPr>
        <p:spPr bwMode="auto">
          <a:xfrm>
            <a:off x="7239000" y="5618163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7" name="Oval 7"/>
          <p:cNvSpPr>
            <a:spLocks noChangeAspect="1" noChangeArrowheads="1"/>
          </p:cNvSpPr>
          <p:nvPr/>
        </p:nvSpPr>
        <p:spPr bwMode="auto">
          <a:xfrm>
            <a:off x="6248400" y="4398963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8" name="Oval 8"/>
          <p:cNvSpPr>
            <a:spLocks noChangeAspect="1" noChangeArrowheads="1"/>
          </p:cNvSpPr>
          <p:nvPr/>
        </p:nvSpPr>
        <p:spPr bwMode="auto">
          <a:xfrm>
            <a:off x="5257800" y="4398963"/>
            <a:ext cx="768350" cy="76835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732169" name="Text Box 9"/>
          <p:cNvSpPr txBox="1">
            <a:spLocks noChangeArrowheads="1"/>
          </p:cNvSpPr>
          <p:nvPr/>
        </p:nvSpPr>
        <p:spPr bwMode="auto">
          <a:xfrm>
            <a:off x="1981200" y="3089275"/>
            <a:ext cx="54610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33" tIns="45717" rIns="91433" bIns="45717" anchor="ctr">
            <a:spAutoFit/>
          </a:bodyPr>
          <a:lstStyle/>
          <a:p>
            <a:pPr algn="ctr" eaLnBrk="0" hangingPunct="0"/>
            <a:r>
              <a:rPr lang="en-US" altLang="x-none" sz="4800" b="1" i="0">
                <a:solidFill>
                  <a:schemeClr val="tx2"/>
                </a:solidFill>
              </a:rPr>
              <a:t>1</a:t>
            </a:r>
          </a:p>
        </p:txBody>
      </p:sp>
      <p:sp>
        <p:nvSpPr>
          <p:cNvPr id="732170" name="Text Box 10"/>
          <p:cNvSpPr txBox="1">
            <a:spLocks noChangeArrowheads="1"/>
          </p:cNvSpPr>
          <p:nvPr/>
        </p:nvSpPr>
        <p:spPr bwMode="auto">
          <a:xfrm>
            <a:off x="2009775" y="4343400"/>
            <a:ext cx="48895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33" tIns="45717" rIns="91433" bIns="45717" anchor="ctr">
            <a:spAutoFit/>
          </a:bodyPr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4800" b="1" i="0">
                <a:solidFill>
                  <a:schemeClr val="tx2"/>
                </a:solidFill>
              </a:rPr>
              <a:t>2</a:t>
            </a:r>
          </a:p>
        </p:txBody>
      </p:sp>
      <p:sp>
        <p:nvSpPr>
          <p:cNvPr id="732171" name="Text Box 11"/>
          <p:cNvSpPr txBox="1">
            <a:spLocks noChangeArrowheads="1"/>
          </p:cNvSpPr>
          <p:nvPr/>
        </p:nvSpPr>
        <p:spPr bwMode="auto">
          <a:xfrm>
            <a:off x="2009775" y="5562600"/>
            <a:ext cx="48895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33" tIns="45717" rIns="91433" bIns="45717" anchor="ctr">
            <a:spAutoFit/>
          </a:bodyPr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4800" b="1" i="0">
                <a:solidFill>
                  <a:schemeClr val="tx2"/>
                </a:solidFill>
              </a:rPr>
              <a:t>3</a:t>
            </a:r>
          </a:p>
        </p:txBody>
      </p:sp>
      <p:sp>
        <p:nvSpPr>
          <p:cNvPr id="732172" name="Text Box 12"/>
          <p:cNvSpPr txBox="1">
            <a:spLocks noChangeArrowheads="1"/>
          </p:cNvSpPr>
          <p:nvPr/>
        </p:nvSpPr>
        <p:spPr bwMode="auto">
          <a:xfrm>
            <a:off x="5402263" y="6577013"/>
            <a:ext cx="3741737" cy="280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330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595658" tIns="49638" rIns="595658" bIns="49638">
            <a:spAutoFit/>
          </a:bodyPr>
          <a:lstStyle/>
          <a:p>
            <a:pPr algn="ctr" eaLnBrk="0" hangingPunct="0">
              <a:spcBef>
                <a:spcPct val="20000"/>
              </a:spcBef>
              <a:buFontTx/>
              <a:buChar char=" "/>
            </a:pPr>
            <a:r>
              <a:rPr lang="en-US" altLang="x-none" sz="1200" i="0">
                <a:solidFill>
                  <a:schemeClr val="accent1"/>
                </a:solidFill>
              </a:rPr>
              <a:t>Rudich www.discretemath.com</a:t>
            </a:r>
            <a:endParaRPr lang="en-CA" altLang="x-none" sz="1200" i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Different Representations</a:t>
            </a:r>
            <a:br>
              <a:rPr lang="en-US" altLang="x-none"/>
            </a:br>
            <a:r>
              <a:rPr lang="en-US" altLang="x-none"/>
              <a:t>of Algorithms</a:t>
            </a:r>
            <a:endParaRPr lang="en-CA" altLang="x-none"/>
          </a:p>
        </p:txBody>
      </p:sp>
      <p:sp>
        <p:nvSpPr>
          <p:cNvPr id="733187" name="Rectangle 3"/>
          <p:cNvSpPr>
            <a:spLocks noGrp="1" noChangeArrowheads="1"/>
          </p:cNvSpPr>
          <p:nvPr>
            <p:ph idx="1"/>
          </p:nvPr>
        </p:nvSpPr>
        <p:spPr>
          <a:noFill/>
          <a:ln/>
        </p:spPr>
        <p:txBody>
          <a:bodyPr/>
          <a:lstStyle/>
          <a:p>
            <a:r>
              <a:rPr lang="en-US" altLang="x-none"/>
              <a:t>Code</a:t>
            </a:r>
          </a:p>
          <a:p>
            <a:r>
              <a:rPr lang="en-US" altLang="x-none"/>
              <a:t>Running example</a:t>
            </a:r>
          </a:p>
          <a:p>
            <a:r>
              <a:rPr lang="en-US" altLang="x-none"/>
              <a:t>DFA and Turing Machines</a:t>
            </a:r>
          </a:p>
          <a:p>
            <a:r>
              <a:rPr lang="en-US" altLang="x-none"/>
              <a:t>Higher level abstract view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3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3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3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3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31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31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3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3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Code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4211" name="Text Box 3"/>
          <p:cNvSpPr txBox="1">
            <a:spLocks noChangeArrowheads="1"/>
          </p:cNvSpPr>
          <p:nvPr/>
        </p:nvSpPr>
        <p:spPr bwMode="auto">
          <a:xfrm>
            <a:off x="1524000" y="2041525"/>
            <a:ext cx="8763000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2000" i="0"/>
              <a:t>   </a:t>
            </a:r>
            <a:r>
              <a:rPr lang="en-CA" altLang="x-none" sz="2000" i="0"/>
              <a:t>class InsertionSortAlgorithm extends SortAlgorithm {</a:t>
            </a:r>
          </a:p>
          <a:p>
            <a:r>
              <a:rPr lang="en-CA" altLang="x-none" sz="2000" i="0"/>
              <a:t>    void sort(int a[]) throws Exception {</a:t>
            </a:r>
          </a:p>
          <a:p>
            <a:r>
              <a:rPr lang="en-CA" altLang="x-none" sz="2000" i="0"/>
              <a:t>	for (int i = 1; i &lt; a.length; i++) {</a:t>
            </a:r>
          </a:p>
          <a:p>
            <a:r>
              <a:rPr lang="en-CA" altLang="x-none" sz="2000" i="0"/>
              <a:t>	    int j = i;</a:t>
            </a:r>
          </a:p>
          <a:p>
            <a:r>
              <a:rPr lang="en-CA" altLang="x-none" sz="2000" i="0"/>
              <a:t>	    int B = a[i];</a:t>
            </a:r>
          </a:p>
          <a:p>
            <a:r>
              <a:rPr lang="en-CA" altLang="x-none" sz="2000" i="0"/>
              <a:t>	    while ((j &gt; 0) &amp;&amp; (a[j-1] &gt; B)) {</a:t>
            </a:r>
          </a:p>
          <a:p>
            <a:r>
              <a:rPr lang="en-US" altLang="x-none" sz="2000" i="0"/>
              <a:t>                     </a:t>
            </a:r>
            <a:r>
              <a:rPr lang="en-CA" altLang="x-none" sz="2000" i="0"/>
              <a:t>        a[j] = a[j-1];</a:t>
            </a:r>
          </a:p>
          <a:p>
            <a:r>
              <a:rPr lang="en-US" altLang="x-none" sz="2000" i="0"/>
              <a:t>                     </a:t>
            </a:r>
            <a:r>
              <a:rPr lang="en-CA" altLang="x-none" sz="2000" i="0"/>
              <a:t>        j--;</a:t>
            </a:r>
            <a:r>
              <a:rPr lang="en-US" altLang="x-none" sz="2000" i="0"/>
              <a:t>  </a:t>
            </a:r>
            <a:r>
              <a:rPr lang="en-CA" altLang="x-none" sz="2000" i="0"/>
              <a:t>}</a:t>
            </a:r>
          </a:p>
          <a:p>
            <a:r>
              <a:rPr lang="en-CA" altLang="x-none" sz="2000" i="0"/>
              <a:t>	    a[j] = B;</a:t>
            </a:r>
          </a:p>
          <a:p>
            <a:r>
              <a:rPr lang="en-US" altLang="x-none" sz="2000" i="0"/>
              <a:t>                   }}</a:t>
            </a:r>
            <a:r>
              <a:rPr lang="en-CA" altLang="x-none" sz="2000" i="0"/>
              <a:t>        </a:t>
            </a:r>
          </a:p>
        </p:txBody>
      </p:sp>
      <p:sp>
        <p:nvSpPr>
          <p:cNvPr id="734212" name="Text Box 4"/>
          <p:cNvSpPr txBox="1">
            <a:spLocks noChangeArrowheads="1"/>
          </p:cNvSpPr>
          <p:nvPr/>
        </p:nvSpPr>
        <p:spPr bwMode="auto">
          <a:xfrm>
            <a:off x="6284913" y="5943600"/>
            <a:ext cx="2554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Pros and Cons?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Code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523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Runs on computers</a:t>
            </a:r>
          </a:p>
          <a:p>
            <a:r>
              <a:rPr lang="en-US" altLang="x-none" sz="2800"/>
              <a:t>Precise and succinct</a:t>
            </a:r>
          </a:p>
          <a:p>
            <a:r>
              <a:rPr lang="en-US" altLang="x-none" sz="2800"/>
              <a:t>Perception that being able to code is the only thing needed to get a job. (false)</a:t>
            </a:r>
            <a:endParaRPr lang="en-CA" altLang="x-none" sz="2800"/>
          </a:p>
        </p:txBody>
      </p:sp>
      <p:sp>
        <p:nvSpPr>
          <p:cNvPr id="73523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I am not a computer</a:t>
            </a:r>
          </a:p>
          <a:p>
            <a:r>
              <a:rPr lang="en-US" altLang="x-none" sz="2800"/>
              <a:t>I need a higher level of intuition.</a:t>
            </a:r>
          </a:p>
          <a:p>
            <a:r>
              <a:rPr lang="en-US" altLang="x-none" sz="2800"/>
              <a:t>Prone to bugs</a:t>
            </a:r>
          </a:p>
          <a:p>
            <a:r>
              <a:rPr lang="en-US" altLang="x-none" sz="2800"/>
              <a:t>Language dependent</a:t>
            </a:r>
            <a:endParaRPr lang="en-CA" altLang="x-none" sz="2800"/>
          </a:p>
        </p:txBody>
      </p:sp>
      <p:sp>
        <p:nvSpPr>
          <p:cNvPr id="735237" name="Text Box 5"/>
          <p:cNvSpPr txBox="1">
            <a:spLocks noChangeArrowheads="1"/>
          </p:cNvSpPr>
          <p:nvPr/>
        </p:nvSpPr>
        <p:spPr bwMode="auto">
          <a:xfrm>
            <a:off x="2211388" y="2133600"/>
            <a:ext cx="966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Pros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  <p:sp>
        <p:nvSpPr>
          <p:cNvPr id="735238" name="Text Box 6"/>
          <p:cNvSpPr txBox="1">
            <a:spLocks noChangeArrowheads="1"/>
          </p:cNvSpPr>
          <p:nvPr/>
        </p:nvSpPr>
        <p:spPr bwMode="auto">
          <a:xfrm>
            <a:off x="6121400" y="2133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Cons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Example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6259" name="Rectangle 3"/>
          <p:cNvSpPr>
            <a:spLocks noChangeArrowheads="1"/>
          </p:cNvSpPr>
          <p:nvPr/>
        </p:nvSpPr>
        <p:spPr bwMode="auto">
          <a:xfrm>
            <a:off x="685800" y="2362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3600" i="0"/>
              <a:t>Try out a problem or</a:t>
            </a:r>
            <a:br>
              <a:rPr lang="en-US" altLang="x-none" sz="3600" i="0"/>
            </a:br>
            <a:r>
              <a:rPr lang="en-US" altLang="x-none" sz="3600" i="0"/>
              <a:t> solution on small examples.</a:t>
            </a:r>
            <a:endParaRPr lang="en-US" altLang="x-none" sz="3600" i="0">
              <a:solidFill>
                <a:schemeClr val="tx2"/>
              </a:solidFill>
            </a:endParaRPr>
          </a:p>
        </p:txBody>
      </p:sp>
      <p:graphicFrame>
        <p:nvGraphicFramePr>
          <p:cNvPr id="736260" name="Object 4"/>
          <p:cNvGraphicFramePr>
            <a:graphicFrameLocks noChangeAspect="1"/>
          </p:cNvGraphicFramePr>
          <p:nvPr/>
        </p:nvGraphicFramePr>
        <p:xfrm>
          <a:off x="6629400" y="3733800"/>
          <a:ext cx="1720850" cy="2992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6263" name="Clip" r:id="rId3" imgW="2261520" imgH="3934080" progId="MS_ClipArt_Gallery.2">
                  <p:embed/>
                </p:oleObj>
              </mc:Choice>
              <mc:Fallback>
                <p:oleObj name="Clip" r:id="rId3" imgW="2261520" imgH="3934080" progId="MS_ClipArt_Gallery.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29400" y="3733800"/>
                        <a:ext cx="1720850" cy="2992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x-none"/>
              <a:t>Partial Correctness</a:t>
            </a:r>
            <a:endParaRPr lang="en-CA" altLang="x-none"/>
          </a:p>
        </p:txBody>
      </p:sp>
      <p:sp>
        <p:nvSpPr>
          <p:cNvPr id="555011" name="Rectangle 3"/>
          <p:cNvSpPr>
            <a:spLocks noGrp="1" noChangeArrowheads="1"/>
          </p:cNvSpPr>
          <p:nvPr>
            <p:ph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>
              <a:buFontTx/>
              <a:buNone/>
            </a:pPr>
            <a:r>
              <a:rPr lang="en-US" altLang="x-none" sz="2800"/>
              <a:t>Proves that </a:t>
            </a:r>
            <a:r>
              <a:rPr lang="en-US" altLang="x-none" sz="2800">
                <a:solidFill>
                  <a:schemeClr val="hlink"/>
                </a:solidFill>
              </a:rPr>
              <a:t>IF</a:t>
            </a:r>
            <a:r>
              <a:rPr lang="en-US" altLang="x-none" sz="2800"/>
              <a:t> the program terminates then it works </a:t>
            </a:r>
            <a:br>
              <a:rPr lang="en-US" altLang="x-none" sz="2800"/>
            </a:br>
            <a:r>
              <a:rPr lang="en-CA" altLang="x-none" sz="2800">
                <a:solidFill>
                  <a:srgbClr val="33CC33"/>
                </a:solidFill>
              </a:rPr>
              <a:t>&lt;PreCond&gt;</a:t>
            </a:r>
            <a:r>
              <a:rPr lang="en-CA" altLang="x-none" sz="2800"/>
              <a:t> </a:t>
            </a:r>
            <a:r>
              <a:rPr lang="en-US" altLang="x-none" sz="2800"/>
              <a:t>&amp;</a:t>
            </a:r>
            <a:r>
              <a:rPr lang="en-CA" altLang="x-none" sz="2800"/>
              <a:t> </a:t>
            </a:r>
            <a:r>
              <a:rPr lang="en-CA" altLang="x-none" sz="2800">
                <a:solidFill>
                  <a:schemeClr val="accent2"/>
                </a:solidFill>
              </a:rPr>
              <a:t>&lt;</a:t>
            </a:r>
            <a:r>
              <a:rPr lang="en-US" altLang="x-none" sz="2800">
                <a:solidFill>
                  <a:schemeClr val="accent2"/>
                </a:solidFill>
              </a:rPr>
              <a:t>code</a:t>
            </a:r>
            <a:r>
              <a:rPr lang="en-CA" altLang="x-none" sz="2800">
                <a:solidFill>
                  <a:schemeClr val="accent2"/>
                </a:solidFill>
              </a:rPr>
              <a:t>&gt;</a:t>
            </a:r>
            <a:r>
              <a:rPr lang="en-CA" altLang="x-none" sz="2800"/>
              <a:t> </a:t>
            </a:r>
            <a:r>
              <a:rPr lang="en-CA" altLang="x-none" sz="3600">
                <a:latin typeface="Symbol" charset="2"/>
              </a:rPr>
              <a:t>Þ </a:t>
            </a:r>
            <a:r>
              <a:rPr lang="en-CA" altLang="x-none" sz="2800">
                <a:solidFill>
                  <a:srgbClr val="33CC33"/>
                </a:solidFill>
              </a:rPr>
              <a:t>&lt;PostCond&gt;</a:t>
            </a:r>
            <a:r>
              <a:rPr lang="en-CA" altLang="x-none" sz="2800"/>
              <a:t> </a:t>
            </a:r>
          </a:p>
        </p:txBody>
      </p:sp>
      <p:sp>
        <p:nvSpPr>
          <p:cNvPr id="555015" name="Rectangle 7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endParaRPr lang="en-US" altLang="x-none" sz="4400" i="0">
              <a:solidFill>
                <a:schemeClr val="tx2"/>
              </a:solidFill>
            </a:endParaRPr>
          </a:p>
        </p:txBody>
      </p:sp>
      <p:grpSp>
        <p:nvGrpSpPr>
          <p:cNvPr id="555070" name="Group 62"/>
          <p:cNvGrpSpPr>
            <a:grpSpLocks/>
          </p:cNvGrpSpPr>
          <p:nvPr/>
        </p:nvGrpSpPr>
        <p:grpSpPr bwMode="auto">
          <a:xfrm>
            <a:off x="3175" y="628650"/>
            <a:ext cx="8385175" cy="1866900"/>
            <a:chOff x="2" y="396"/>
            <a:chExt cx="5282" cy="1176"/>
          </a:xfrm>
        </p:grpSpPr>
        <p:grpSp>
          <p:nvGrpSpPr>
            <p:cNvPr id="555021" name="Group 13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555022" name="Group 14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555023" name="Freeform 15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24" name="Oval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555025" name="Picture 17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555026" name="Group 18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55027" name="Freeform 1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28" name="Freeform 2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29" name="Freeform 2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30" name="Freeform 2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31" name="Freeform 2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32" name="Freeform 2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55033" name="Text Box 25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</a:t>
              </a:r>
              <a:r>
                <a:rPr lang="en-US" altLang="x-none" sz="2800" i="0">
                  <a:solidFill>
                    <a:srgbClr val="33CC33"/>
                  </a:solidFill>
                </a:rPr>
                <a:t>preCond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</a:t>
              </a:r>
              <a:r>
                <a:rPr lang="en-US" altLang="x-none" sz="2800" i="0">
                  <a:solidFill>
                    <a:schemeClr val="accent2"/>
                  </a:solidFill>
                </a:rPr>
                <a:t>eA</a:t>
              </a:r>
              <a:endParaRPr lang="en-CA" altLang="x-none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555034" name="Text Box 26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555035" name="AutoShape 27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  <p:sp>
          <p:nvSpPr>
            <p:cNvPr id="555036" name="Text Box 28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3200" i="0"/>
                <a:t>Establishing Loop Invariant</a:t>
              </a:r>
              <a:endParaRPr lang="en-CA" altLang="x-none" sz="3200" i="0"/>
            </a:p>
            <a:p>
              <a:pPr>
                <a:spcBef>
                  <a:spcPct val="0"/>
                </a:spcBef>
              </a:pPr>
              <a:endParaRPr lang="en-CA" altLang="x-none" sz="2400" i="0"/>
            </a:p>
          </p:txBody>
        </p:sp>
      </p:grpSp>
      <p:grpSp>
        <p:nvGrpSpPr>
          <p:cNvPr id="555072" name="Group 64"/>
          <p:cNvGrpSpPr>
            <a:grpSpLocks/>
          </p:cNvGrpSpPr>
          <p:nvPr/>
        </p:nvGrpSpPr>
        <p:grpSpPr bwMode="auto">
          <a:xfrm>
            <a:off x="-15875" y="4114800"/>
            <a:ext cx="7753350" cy="1887538"/>
            <a:chOff x="-10" y="2592"/>
            <a:chExt cx="4884" cy="1189"/>
          </a:xfrm>
        </p:grpSpPr>
        <p:sp>
          <p:nvSpPr>
            <p:cNvPr id="555012" name="Text Box 4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</a:rPr>
                <a:t>&lt;exit Cond&gt;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</a:t>
              </a:r>
              <a:r>
                <a:rPr lang="en-US" altLang="x-none" sz="2800" i="0">
                  <a:solidFill>
                    <a:schemeClr val="accent2"/>
                  </a:solidFill>
                </a:rPr>
                <a:t>C</a:t>
              </a:r>
              <a:endParaRPr lang="en-CA" altLang="x-none" sz="2800" i="0">
                <a:solidFill>
                  <a:schemeClr val="accent2"/>
                </a:solidFill>
              </a:endParaRPr>
            </a:p>
          </p:txBody>
        </p:sp>
        <p:sp>
          <p:nvSpPr>
            <p:cNvPr id="555013" name="Text Box 5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&lt;postCond&gt;</a:t>
              </a:r>
            </a:p>
            <a:p>
              <a:pPr>
                <a:spcBef>
                  <a:spcPct val="0"/>
                </a:spcBef>
              </a:pPr>
              <a:endParaRPr lang="en-CA" altLang="x-none" sz="3200" i="0">
                <a:solidFill>
                  <a:srgbClr val="33CC33"/>
                </a:solidFill>
              </a:endParaRPr>
            </a:p>
          </p:txBody>
        </p:sp>
        <p:sp>
          <p:nvSpPr>
            <p:cNvPr id="555014" name="AutoShape 6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  <p:sp>
          <p:nvSpPr>
            <p:cNvPr id="555016" name="Text Box 8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3200" i="0"/>
                <a:t>Clean up loose ends</a:t>
              </a:r>
            </a:p>
            <a:p>
              <a:pPr>
                <a:spcBef>
                  <a:spcPct val="0"/>
                </a:spcBef>
              </a:pPr>
              <a:endParaRPr lang="en-CA" altLang="x-none" sz="1600" i="0"/>
            </a:p>
          </p:txBody>
        </p:sp>
        <p:grpSp>
          <p:nvGrpSpPr>
            <p:cNvPr id="555037" name="Group 29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555038" name="Freeform 30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5039" name="Group 31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55040" name="AutoShap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55041" name="Line 33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55042" name="Oval 34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555043" name="Picture 3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555044" name="Group 36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55045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46" name="Freeform 38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47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48" name="Freeform 40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49" name="Freeform 41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50" name="Freeform 42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55071" name="Group 63"/>
          <p:cNvGrpSpPr>
            <a:grpSpLocks/>
          </p:cNvGrpSpPr>
          <p:nvPr/>
        </p:nvGrpSpPr>
        <p:grpSpPr bwMode="auto">
          <a:xfrm>
            <a:off x="-20638" y="2362200"/>
            <a:ext cx="8408988" cy="1906588"/>
            <a:chOff x="-13" y="1488"/>
            <a:chExt cx="5297" cy="1201"/>
          </a:xfrm>
        </p:grpSpPr>
        <p:sp>
          <p:nvSpPr>
            <p:cNvPr id="555017" name="Text Box 9"/>
            <p:cNvSpPr txBox="1">
              <a:spLocks noChangeArrowheads="1"/>
            </p:cNvSpPr>
            <p:nvPr/>
          </p:nvSpPr>
          <p:spPr bwMode="auto">
            <a:xfrm>
              <a:off x="1461" y="1803"/>
              <a:ext cx="1636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  <a:ea typeface="Times New Roman" charset="0"/>
                  <a:cs typeface="Times New Roman" charset="0"/>
                </a:rPr>
                <a:t>¬</a:t>
              </a:r>
              <a:r>
                <a:rPr lang="en-CA" altLang="x-none" sz="2800" i="0">
                  <a:solidFill>
                    <a:schemeClr val="accent1"/>
                  </a:solidFill>
                </a:rPr>
                <a:t>&lt;exit Cond&gt;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555018" name="Text Box 10"/>
            <p:cNvSpPr txBox="1">
              <a:spLocks noChangeArrowheads="1"/>
            </p:cNvSpPr>
            <p:nvPr/>
          </p:nvSpPr>
          <p:spPr bwMode="auto">
            <a:xfrm>
              <a:off x="3648" y="2055"/>
              <a:ext cx="1636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>
                <a:spcBef>
                  <a:spcPct val="0"/>
                </a:spcBef>
              </a:pPr>
              <a:endParaRPr lang="en-CA" altLang="x-none" sz="3200" i="0">
                <a:solidFill>
                  <a:srgbClr val="33CC33"/>
                </a:solidFill>
              </a:endParaRPr>
            </a:p>
          </p:txBody>
        </p:sp>
        <p:sp>
          <p:nvSpPr>
            <p:cNvPr id="555019" name="AutoShape 11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  <p:sp>
          <p:nvSpPr>
            <p:cNvPr id="555020" name="Text Box 12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hangingPunct="0">
                <a:spcBef>
                  <a:spcPct val="0"/>
                </a:spcBef>
              </a:pPr>
              <a:r>
                <a:rPr lang="en-US" altLang="x-none" sz="3200" i="0"/>
                <a:t>Maintaining Loop Invariant</a:t>
              </a:r>
              <a:endParaRPr lang="en-CA" altLang="x-none" sz="3200" i="0"/>
            </a:p>
          </p:txBody>
        </p:sp>
        <p:grpSp>
          <p:nvGrpSpPr>
            <p:cNvPr id="555051" name="Group 43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555052" name="Group 44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55053" name="Group 45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55054" name="Freeform 46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5055" name="Freeform 47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55056" name="Group 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55057" name="Freeform 49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388 w 600"/>
                        <a:gd name="T1" fmla="*/ 289 h 608"/>
                        <a:gd name="T2" fmla="*/ 372 w 600"/>
                        <a:gd name="T3" fmla="*/ 177 h 608"/>
                        <a:gd name="T4" fmla="*/ 341 w 600"/>
                        <a:gd name="T5" fmla="*/ 78 h 608"/>
                        <a:gd name="T6" fmla="*/ 284 w 600"/>
                        <a:gd name="T7" fmla="*/ 24 h 608"/>
                        <a:gd name="T8" fmla="*/ 185 w 600"/>
                        <a:gd name="T9" fmla="*/ 0 h 608"/>
                        <a:gd name="T10" fmla="*/ 100 w 600"/>
                        <a:gd name="T11" fmla="*/ 24 h 608"/>
                        <a:gd name="T12" fmla="*/ 19 w 600"/>
                        <a:gd name="T13" fmla="*/ 123 h 608"/>
                        <a:gd name="T14" fmla="*/ 0 w 600"/>
                        <a:gd name="T15" fmla="*/ 243 h 608"/>
                        <a:gd name="T16" fmla="*/ 19 w 600"/>
                        <a:gd name="T17" fmla="*/ 370 h 608"/>
                        <a:gd name="T18" fmla="*/ 50 w 600"/>
                        <a:gd name="T19" fmla="*/ 447 h 608"/>
                        <a:gd name="T20" fmla="*/ 88 w 600"/>
                        <a:gd name="T21" fmla="*/ 528 h 608"/>
                        <a:gd name="T22" fmla="*/ 130 w 600"/>
                        <a:gd name="T23" fmla="*/ 582 h 608"/>
                        <a:gd name="T24" fmla="*/ 177 w 600"/>
                        <a:gd name="T25" fmla="*/ 608 h 608"/>
                        <a:gd name="T26" fmla="*/ 242 w 600"/>
                        <a:gd name="T27" fmla="*/ 585 h 608"/>
                        <a:gd name="T28" fmla="*/ 307 w 600"/>
                        <a:gd name="T29" fmla="*/ 531 h 608"/>
                        <a:gd name="T30" fmla="*/ 349 w 600"/>
                        <a:gd name="T31" fmla="*/ 455 h 608"/>
                        <a:gd name="T32" fmla="*/ 388 w 600"/>
                        <a:gd name="T33" fmla="*/ 390 h 608"/>
                        <a:gd name="T34" fmla="*/ 400 w 600"/>
                        <a:gd name="T35" fmla="*/ 351 h 608"/>
                        <a:gd name="T36" fmla="*/ 565 w 600"/>
                        <a:gd name="T37" fmla="*/ 293 h 608"/>
                        <a:gd name="T38" fmla="*/ 600 w 600"/>
                        <a:gd name="T39" fmla="*/ 270 h 608"/>
                        <a:gd name="T40" fmla="*/ 580 w 600"/>
                        <a:gd name="T41" fmla="*/ 235 h 608"/>
                        <a:gd name="T42" fmla="*/ 388 w 600"/>
                        <a:gd name="T43" fmla="*/ 289 h 6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058" name="Freeform 50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208 w 619"/>
                        <a:gd name="T1" fmla="*/ 161 h 1085"/>
                        <a:gd name="T2" fmla="*/ 284 w 619"/>
                        <a:gd name="T3" fmla="*/ 80 h 1085"/>
                        <a:gd name="T4" fmla="*/ 411 w 619"/>
                        <a:gd name="T5" fmla="*/ 3 h 1085"/>
                        <a:gd name="T6" fmla="*/ 469 w 619"/>
                        <a:gd name="T7" fmla="*/ 0 h 1085"/>
                        <a:gd name="T8" fmla="*/ 573 w 619"/>
                        <a:gd name="T9" fmla="*/ 34 h 1085"/>
                        <a:gd name="T10" fmla="*/ 619 w 619"/>
                        <a:gd name="T11" fmla="*/ 85 h 1085"/>
                        <a:gd name="T12" fmla="*/ 619 w 619"/>
                        <a:gd name="T13" fmla="*/ 161 h 1085"/>
                        <a:gd name="T14" fmla="*/ 542 w 619"/>
                        <a:gd name="T15" fmla="*/ 304 h 1085"/>
                        <a:gd name="T16" fmla="*/ 458 w 619"/>
                        <a:gd name="T17" fmla="*/ 415 h 1085"/>
                        <a:gd name="T18" fmla="*/ 422 w 619"/>
                        <a:gd name="T19" fmla="*/ 508 h 1085"/>
                        <a:gd name="T20" fmla="*/ 399 w 619"/>
                        <a:gd name="T21" fmla="*/ 615 h 1085"/>
                        <a:gd name="T22" fmla="*/ 422 w 619"/>
                        <a:gd name="T23" fmla="*/ 719 h 1085"/>
                        <a:gd name="T24" fmla="*/ 445 w 619"/>
                        <a:gd name="T25" fmla="*/ 820 h 1085"/>
                        <a:gd name="T26" fmla="*/ 445 w 619"/>
                        <a:gd name="T27" fmla="*/ 935 h 1085"/>
                        <a:gd name="T28" fmla="*/ 411 w 619"/>
                        <a:gd name="T29" fmla="*/ 1005 h 1085"/>
                        <a:gd name="T30" fmla="*/ 334 w 619"/>
                        <a:gd name="T31" fmla="*/ 1043 h 1085"/>
                        <a:gd name="T32" fmla="*/ 242 w 619"/>
                        <a:gd name="T33" fmla="*/ 1085 h 1085"/>
                        <a:gd name="T34" fmla="*/ 157 w 619"/>
                        <a:gd name="T35" fmla="*/ 1085 h 1085"/>
                        <a:gd name="T36" fmla="*/ 100 w 619"/>
                        <a:gd name="T37" fmla="*/ 1054 h 1085"/>
                        <a:gd name="T38" fmla="*/ 23 w 619"/>
                        <a:gd name="T39" fmla="*/ 927 h 1085"/>
                        <a:gd name="T40" fmla="*/ 0 w 619"/>
                        <a:gd name="T41" fmla="*/ 797 h 1085"/>
                        <a:gd name="T42" fmla="*/ 8 w 619"/>
                        <a:gd name="T43" fmla="*/ 628 h 1085"/>
                        <a:gd name="T44" fmla="*/ 65 w 619"/>
                        <a:gd name="T45" fmla="*/ 415 h 1085"/>
                        <a:gd name="T46" fmla="*/ 123 w 619"/>
                        <a:gd name="T47" fmla="*/ 277 h 1085"/>
                        <a:gd name="T48" fmla="*/ 208 w 619"/>
                        <a:gd name="T49" fmla="*/ 161 h 10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059" name="Freeform 5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76 h 808"/>
                        <a:gd name="T2" fmla="*/ 66 w 782"/>
                        <a:gd name="T3" fmla="*/ 0 h 808"/>
                        <a:gd name="T4" fmla="*/ 163 w 782"/>
                        <a:gd name="T5" fmla="*/ 0 h 808"/>
                        <a:gd name="T6" fmla="*/ 343 w 782"/>
                        <a:gd name="T7" fmla="*/ 19 h 808"/>
                        <a:gd name="T8" fmla="*/ 555 w 782"/>
                        <a:gd name="T9" fmla="*/ 30 h 808"/>
                        <a:gd name="T10" fmla="*/ 636 w 782"/>
                        <a:gd name="T11" fmla="*/ 65 h 808"/>
                        <a:gd name="T12" fmla="*/ 670 w 782"/>
                        <a:gd name="T13" fmla="*/ 110 h 808"/>
                        <a:gd name="T14" fmla="*/ 678 w 782"/>
                        <a:gd name="T15" fmla="*/ 180 h 808"/>
                        <a:gd name="T16" fmla="*/ 654 w 782"/>
                        <a:gd name="T17" fmla="*/ 253 h 808"/>
                        <a:gd name="T18" fmla="*/ 589 w 782"/>
                        <a:gd name="T19" fmla="*/ 365 h 808"/>
                        <a:gd name="T20" fmla="*/ 504 w 782"/>
                        <a:gd name="T21" fmla="*/ 457 h 808"/>
                        <a:gd name="T22" fmla="*/ 439 w 782"/>
                        <a:gd name="T23" fmla="*/ 541 h 808"/>
                        <a:gd name="T24" fmla="*/ 412 w 782"/>
                        <a:gd name="T25" fmla="*/ 607 h 808"/>
                        <a:gd name="T26" fmla="*/ 393 w 782"/>
                        <a:gd name="T27" fmla="*/ 653 h 808"/>
                        <a:gd name="T28" fmla="*/ 400 w 782"/>
                        <a:gd name="T29" fmla="*/ 689 h 808"/>
                        <a:gd name="T30" fmla="*/ 405 w 782"/>
                        <a:gd name="T31" fmla="*/ 711 h 808"/>
                        <a:gd name="T32" fmla="*/ 482 w 782"/>
                        <a:gd name="T33" fmla="*/ 711 h 808"/>
                        <a:gd name="T34" fmla="*/ 601 w 782"/>
                        <a:gd name="T35" fmla="*/ 692 h 808"/>
                        <a:gd name="T36" fmla="*/ 678 w 782"/>
                        <a:gd name="T37" fmla="*/ 692 h 808"/>
                        <a:gd name="T38" fmla="*/ 758 w 782"/>
                        <a:gd name="T39" fmla="*/ 723 h 808"/>
                        <a:gd name="T40" fmla="*/ 782 w 782"/>
                        <a:gd name="T41" fmla="*/ 761 h 808"/>
                        <a:gd name="T42" fmla="*/ 758 w 782"/>
                        <a:gd name="T43" fmla="*/ 796 h 808"/>
                        <a:gd name="T44" fmla="*/ 724 w 782"/>
                        <a:gd name="T45" fmla="*/ 808 h 808"/>
                        <a:gd name="T46" fmla="*/ 670 w 782"/>
                        <a:gd name="T47" fmla="*/ 792 h 808"/>
                        <a:gd name="T48" fmla="*/ 597 w 782"/>
                        <a:gd name="T49" fmla="*/ 749 h 808"/>
                        <a:gd name="T50" fmla="*/ 520 w 782"/>
                        <a:gd name="T51" fmla="*/ 757 h 808"/>
                        <a:gd name="T52" fmla="*/ 393 w 782"/>
                        <a:gd name="T53" fmla="*/ 780 h 808"/>
                        <a:gd name="T54" fmla="*/ 355 w 782"/>
                        <a:gd name="T55" fmla="*/ 773 h 808"/>
                        <a:gd name="T56" fmla="*/ 335 w 782"/>
                        <a:gd name="T57" fmla="*/ 746 h 808"/>
                        <a:gd name="T58" fmla="*/ 335 w 782"/>
                        <a:gd name="T59" fmla="*/ 681 h 808"/>
                        <a:gd name="T60" fmla="*/ 335 w 782"/>
                        <a:gd name="T61" fmla="*/ 588 h 808"/>
                        <a:gd name="T62" fmla="*/ 389 w 782"/>
                        <a:gd name="T63" fmla="*/ 518 h 808"/>
                        <a:gd name="T64" fmla="*/ 470 w 782"/>
                        <a:gd name="T65" fmla="*/ 414 h 808"/>
                        <a:gd name="T66" fmla="*/ 540 w 782"/>
                        <a:gd name="T67" fmla="*/ 323 h 808"/>
                        <a:gd name="T68" fmla="*/ 586 w 782"/>
                        <a:gd name="T69" fmla="*/ 253 h 808"/>
                        <a:gd name="T70" fmla="*/ 609 w 782"/>
                        <a:gd name="T71" fmla="*/ 192 h 808"/>
                        <a:gd name="T72" fmla="*/ 597 w 782"/>
                        <a:gd name="T73" fmla="*/ 157 h 808"/>
                        <a:gd name="T74" fmla="*/ 566 w 782"/>
                        <a:gd name="T75" fmla="*/ 115 h 808"/>
                        <a:gd name="T76" fmla="*/ 520 w 782"/>
                        <a:gd name="T77" fmla="*/ 103 h 808"/>
                        <a:gd name="T78" fmla="*/ 470 w 782"/>
                        <a:gd name="T79" fmla="*/ 103 h 808"/>
                        <a:gd name="T80" fmla="*/ 358 w 782"/>
                        <a:gd name="T81" fmla="*/ 103 h 808"/>
                        <a:gd name="T82" fmla="*/ 193 w 782"/>
                        <a:gd name="T83" fmla="*/ 134 h 808"/>
                        <a:gd name="T84" fmla="*/ 70 w 782"/>
                        <a:gd name="T85" fmla="*/ 146 h 808"/>
                        <a:gd name="T86" fmla="*/ 20 w 782"/>
                        <a:gd name="T87" fmla="*/ 134 h 808"/>
                        <a:gd name="T88" fmla="*/ 0 w 782"/>
                        <a:gd name="T89" fmla="*/ 115 h 808"/>
                        <a:gd name="T90" fmla="*/ 0 w 782"/>
                        <a:gd name="T91" fmla="*/ 76 h 8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060" name="Freeform 52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808 w 992"/>
                        <a:gd name="T1" fmla="*/ 320 h 770"/>
                        <a:gd name="T2" fmla="*/ 823 w 992"/>
                        <a:gd name="T3" fmla="*/ 219 h 770"/>
                        <a:gd name="T4" fmla="*/ 881 w 992"/>
                        <a:gd name="T5" fmla="*/ 181 h 770"/>
                        <a:gd name="T6" fmla="*/ 950 w 992"/>
                        <a:gd name="T7" fmla="*/ 174 h 770"/>
                        <a:gd name="T8" fmla="*/ 992 w 992"/>
                        <a:gd name="T9" fmla="*/ 219 h 770"/>
                        <a:gd name="T10" fmla="*/ 973 w 992"/>
                        <a:gd name="T11" fmla="*/ 308 h 770"/>
                        <a:gd name="T12" fmla="*/ 935 w 992"/>
                        <a:gd name="T13" fmla="*/ 427 h 770"/>
                        <a:gd name="T14" fmla="*/ 857 w 992"/>
                        <a:gd name="T15" fmla="*/ 562 h 770"/>
                        <a:gd name="T16" fmla="*/ 761 w 992"/>
                        <a:gd name="T17" fmla="*/ 677 h 770"/>
                        <a:gd name="T18" fmla="*/ 681 w 992"/>
                        <a:gd name="T19" fmla="*/ 739 h 770"/>
                        <a:gd name="T20" fmla="*/ 592 w 992"/>
                        <a:gd name="T21" fmla="*/ 770 h 770"/>
                        <a:gd name="T22" fmla="*/ 507 w 992"/>
                        <a:gd name="T23" fmla="*/ 759 h 770"/>
                        <a:gd name="T24" fmla="*/ 442 w 992"/>
                        <a:gd name="T25" fmla="*/ 723 h 770"/>
                        <a:gd name="T26" fmla="*/ 419 w 992"/>
                        <a:gd name="T27" fmla="*/ 666 h 770"/>
                        <a:gd name="T28" fmla="*/ 392 w 992"/>
                        <a:gd name="T29" fmla="*/ 566 h 770"/>
                        <a:gd name="T30" fmla="*/ 361 w 992"/>
                        <a:gd name="T31" fmla="*/ 382 h 770"/>
                        <a:gd name="T32" fmla="*/ 338 w 992"/>
                        <a:gd name="T33" fmla="*/ 254 h 770"/>
                        <a:gd name="T34" fmla="*/ 338 w 992"/>
                        <a:gd name="T35" fmla="*/ 104 h 770"/>
                        <a:gd name="T36" fmla="*/ 323 w 992"/>
                        <a:gd name="T37" fmla="*/ 78 h 770"/>
                        <a:gd name="T38" fmla="*/ 277 w 992"/>
                        <a:gd name="T39" fmla="*/ 70 h 770"/>
                        <a:gd name="T40" fmla="*/ 223 w 992"/>
                        <a:gd name="T41" fmla="*/ 112 h 770"/>
                        <a:gd name="T42" fmla="*/ 173 w 992"/>
                        <a:gd name="T43" fmla="*/ 181 h 770"/>
                        <a:gd name="T44" fmla="*/ 115 w 992"/>
                        <a:gd name="T45" fmla="*/ 219 h 770"/>
                        <a:gd name="T46" fmla="*/ 27 w 992"/>
                        <a:gd name="T47" fmla="*/ 219 h 770"/>
                        <a:gd name="T48" fmla="*/ 0 w 992"/>
                        <a:gd name="T49" fmla="*/ 196 h 770"/>
                        <a:gd name="T50" fmla="*/ 0 w 992"/>
                        <a:gd name="T51" fmla="*/ 158 h 770"/>
                        <a:gd name="T52" fmla="*/ 39 w 992"/>
                        <a:gd name="T53" fmla="*/ 123 h 770"/>
                        <a:gd name="T54" fmla="*/ 81 w 992"/>
                        <a:gd name="T55" fmla="*/ 135 h 770"/>
                        <a:gd name="T56" fmla="*/ 119 w 992"/>
                        <a:gd name="T57" fmla="*/ 127 h 770"/>
                        <a:gd name="T58" fmla="*/ 189 w 992"/>
                        <a:gd name="T59" fmla="*/ 78 h 770"/>
                        <a:gd name="T60" fmla="*/ 257 w 992"/>
                        <a:gd name="T61" fmla="*/ 23 h 770"/>
                        <a:gd name="T62" fmla="*/ 323 w 992"/>
                        <a:gd name="T63" fmla="*/ 8 h 770"/>
                        <a:gd name="T64" fmla="*/ 415 w 992"/>
                        <a:gd name="T65" fmla="*/ 0 h 770"/>
                        <a:gd name="T66" fmla="*/ 419 w 992"/>
                        <a:gd name="T67" fmla="*/ 42 h 770"/>
                        <a:gd name="T68" fmla="*/ 397 w 992"/>
                        <a:gd name="T69" fmla="*/ 89 h 770"/>
                        <a:gd name="T70" fmla="*/ 392 w 992"/>
                        <a:gd name="T71" fmla="*/ 208 h 770"/>
                        <a:gd name="T72" fmla="*/ 419 w 992"/>
                        <a:gd name="T73" fmla="*/ 366 h 770"/>
                        <a:gd name="T74" fmla="*/ 462 w 992"/>
                        <a:gd name="T75" fmla="*/ 520 h 770"/>
                        <a:gd name="T76" fmla="*/ 499 w 992"/>
                        <a:gd name="T77" fmla="*/ 612 h 770"/>
                        <a:gd name="T78" fmla="*/ 558 w 992"/>
                        <a:gd name="T79" fmla="*/ 655 h 770"/>
                        <a:gd name="T80" fmla="*/ 615 w 992"/>
                        <a:gd name="T81" fmla="*/ 655 h 770"/>
                        <a:gd name="T82" fmla="*/ 673 w 992"/>
                        <a:gd name="T83" fmla="*/ 612 h 770"/>
                        <a:gd name="T84" fmla="*/ 750 w 992"/>
                        <a:gd name="T85" fmla="*/ 515 h 770"/>
                        <a:gd name="T86" fmla="*/ 800 w 992"/>
                        <a:gd name="T87" fmla="*/ 377 h 770"/>
                        <a:gd name="T88" fmla="*/ 808 w 992"/>
                        <a:gd name="T89" fmla="*/ 320 h 7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061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445 w 699"/>
                        <a:gd name="T1" fmla="*/ 923 h 1216"/>
                        <a:gd name="T2" fmla="*/ 560 w 699"/>
                        <a:gd name="T3" fmla="*/ 1039 h 1216"/>
                        <a:gd name="T4" fmla="*/ 606 w 699"/>
                        <a:gd name="T5" fmla="*/ 1039 h 1216"/>
                        <a:gd name="T6" fmla="*/ 684 w 699"/>
                        <a:gd name="T7" fmla="*/ 1086 h 1216"/>
                        <a:gd name="T8" fmla="*/ 699 w 699"/>
                        <a:gd name="T9" fmla="*/ 1139 h 1216"/>
                        <a:gd name="T10" fmla="*/ 676 w 699"/>
                        <a:gd name="T11" fmla="*/ 1208 h 1216"/>
                        <a:gd name="T12" fmla="*/ 614 w 699"/>
                        <a:gd name="T13" fmla="*/ 1216 h 1216"/>
                        <a:gd name="T14" fmla="*/ 537 w 699"/>
                        <a:gd name="T15" fmla="*/ 1162 h 1216"/>
                        <a:gd name="T16" fmla="*/ 383 w 699"/>
                        <a:gd name="T17" fmla="*/ 1016 h 1216"/>
                        <a:gd name="T18" fmla="*/ 284 w 699"/>
                        <a:gd name="T19" fmla="*/ 878 h 1216"/>
                        <a:gd name="T20" fmla="*/ 237 w 699"/>
                        <a:gd name="T21" fmla="*/ 769 h 1216"/>
                        <a:gd name="T22" fmla="*/ 206 w 699"/>
                        <a:gd name="T23" fmla="*/ 585 h 1216"/>
                        <a:gd name="T24" fmla="*/ 206 w 699"/>
                        <a:gd name="T25" fmla="*/ 346 h 1216"/>
                        <a:gd name="T26" fmla="*/ 198 w 699"/>
                        <a:gd name="T27" fmla="*/ 285 h 1216"/>
                        <a:gd name="T28" fmla="*/ 153 w 699"/>
                        <a:gd name="T29" fmla="*/ 239 h 1216"/>
                        <a:gd name="T30" fmla="*/ 22 w 699"/>
                        <a:gd name="T31" fmla="*/ 247 h 1216"/>
                        <a:gd name="T32" fmla="*/ 0 w 699"/>
                        <a:gd name="T33" fmla="*/ 223 h 1216"/>
                        <a:gd name="T34" fmla="*/ 29 w 699"/>
                        <a:gd name="T35" fmla="*/ 208 h 1216"/>
                        <a:gd name="T36" fmla="*/ 122 w 699"/>
                        <a:gd name="T37" fmla="*/ 200 h 1216"/>
                        <a:gd name="T38" fmla="*/ 138 w 699"/>
                        <a:gd name="T39" fmla="*/ 185 h 1216"/>
                        <a:gd name="T40" fmla="*/ 6 w 699"/>
                        <a:gd name="T41" fmla="*/ 107 h 1216"/>
                        <a:gd name="T42" fmla="*/ 6 w 699"/>
                        <a:gd name="T43" fmla="*/ 77 h 1216"/>
                        <a:gd name="T44" fmla="*/ 29 w 699"/>
                        <a:gd name="T45" fmla="*/ 70 h 1216"/>
                        <a:gd name="T46" fmla="*/ 138 w 699"/>
                        <a:gd name="T47" fmla="*/ 130 h 1216"/>
                        <a:gd name="T48" fmla="*/ 161 w 699"/>
                        <a:gd name="T49" fmla="*/ 123 h 1216"/>
                        <a:gd name="T50" fmla="*/ 138 w 699"/>
                        <a:gd name="T51" fmla="*/ 8 h 1216"/>
                        <a:gd name="T52" fmla="*/ 153 w 699"/>
                        <a:gd name="T53" fmla="*/ 0 h 1216"/>
                        <a:gd name="T54" fmla="*/ 169 w 699"/>
                        <a:gd name="T55" fmla="*/ 8 h 1216"/>
                        <a:gd name="T56" fmla="*/ 198 w 699"/>
                        <a:gd name="T57" fmla="*/ 123 h 1216"/>
                        <a:gd name="T58" fmla="*/ 222 w 699"/>
                        <a:gd name="T59" fmla="*/ 130 h 1216"/>
                        <a:gd name="T60" fmla="*/ 284 w 699"/>
                        <a:gd name="T61" fmla="*/ 8 h 1216"/>
                        <a:gd name="T62" fmla="*/ 299 w 699"/>
                        <a:gd name="T63" fmla="*/ 8 h 1216"/>
                        <a:gd name="T64" fmla="*/ 299 w 699"/>
                        <a:gd name="T65" fmla="*/ 46 h 1216"/>
                        <a:gd name="T66" fmla="*/ 260 w 699"/>
                        <a:gd name="T67" fmla="*/ 146 h 1216"/>
                        <a:gd name="T68" fmla="*/ 260 w 699"/>
                        <a:gd name="T69" fmla="*/ 200 h 1216"/>
                        <a:gd name="T70" fmla="*/ 276 w 699"/>
                        <a:gd name="T71" fmla="*/ 270 h 1216"/>
                        <a:gd name="T72" fmla="*/ 268 w 699"/>
                        <a:gd name="T73" fmla="*/ 361 h 1216"/>
                        <a:gd name="T74" fmla="*/ 276 w 699"/>
                        <a:gd name="T75" fmla="*/ 531 h 1216"/>
                        <a:gd name="T76" fmla="*/ 291 w 699"/>
                        <a:gd name="T77" fmla="*/ 639 h 1216"/>
                        <a:gd name="T78" fmla="*/ 330 w 699"/>
                        <a:gd name="T79" fmla="*/ 762 h 1216"/>
                        <a:gd name="T80" fmla="*/ 383 w 699"/>
                        <a:gd name="T81" fmla="*/ 855 h 1216"/>
                        <a:gd name="T82" fmla="*/ 445 w 699"/>
                        <a:gd name="T83" fmla="*/ 923 h 12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062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5 w 915"/>
                        <a:gd name="T1" fmla="*/ 1008 h 1139"/>
                        <a:gd name="T2" fmla="*/ 0 w 915"/>
                        <a:gd name="T3" fmla="*/ 1061 h 1139"/>
                        <a:gd name="T4" fmla="*/ 15 w 915"/>
                        <a:gd name="T5" fmla="*/ 1139 h 1139"/>
                        <a:gd name="T6" fmla="*/ 70 w 915"/>
                        <a:gd name="T7" fmla="*/ 1139 h 1139"/>
                        <a:gd name="T8" fmla="*/ 231 w 915"/>
                        <a:gd name="T9" fmla="*/ 1108 h 1139"/>
                        <a:gd name="T10" fmla="*/ 408 w 915"/>
                        <a:gd name="T11" fmla="*/ 1046 h 1139"/>
                        <a:gd name="T12" fmla="*/ 554 w 915"/>
                        <a:gd name="T13" fmla="*/ 946 h 1139"/>
                        <a:gd name="T14" fmla="*/ 639 w 915"/>
                        <a:gd name="T15" fmla="*/ 816 h 1139"/>
                        <a:gd name="T16" fmla="*/ 715 w 915"/>
                        <a:gd name="T17" fmla="*/ 593 h 1139"/>
                        <a:gd name="T18" fmla="*/ 738 w 915"/>
                        <a:gd name="T19" fmla="*/ 385 h 1139"/>
                        <a:gd name="T20" fmla="*/ 738 w 915"/>
                        <a:gd name="T21" fmla="*/ 285 h 1139"/>
                        <a:gd name="T22" fmla="*/ 777 w 915"/>
                        <a:gd name="T23" fmla="*/ 224 h 1139"/>
                        <a:gd name="T24" fmla="*/ 845 w 915"/>
                        <a:gd name="T25" fmla="*/ 200 h 1139"/>
                        <a:gd name="T26" fmla="*/ 907 w 915"/>
                        <a:gd name="T27" fmla="*/ 200 h 1139"/>
                        <a:gd name="T28" fmla="*/ 915 w 915"/>
                        <a:gd name="T29" fmla="*/ 169 h 1139"/>
                        <a:gd name="T30" fmla="*/ 823 w 915"/>
                        <a:gd name="T31" fmla="*/ 177 h 1139"/>
                        <a:gd name="T32" fmla="*/ 808 w 915"/>
                        <a:gd name="T33" fmla="*/ 154 h 1139"/>
                        <a:gd name="T34" fmla="*/ 884 w 915"/>
                        <a:gd name="T35" fmla="*/ 70 h 1139"/>
                        <a:gd name="T36" fmla="*/ 868 w 915"/>
                        <a:gd name="T37" fmla="*/ 47 h 1139"/>
                        <a:gd name="T38" fmla="*/ 853 w 915"/>
                        <a:gd name="T39" fmla="*/ 62 h 1139"/>
                        <a:gd name="T40" fmla="*/ 792 w 915"/>
                        <a:gd name="T41" fmla="*/ 123 h 1139"/>
                        <a:gd name="T42" fmla="*/ 777 w 915"/>
                        <a:gd name="T43" fmla="*/ 123 h 1139"/>
                        <a:gd name="T44" fmla="*/ 777 w 915"/>
                        <a:gd name="T45" fmla="*/ 16 h 1139"/>
                        <a:gd name="T46" fmla="*/ 761 w 915"/>
                        <a:gd name="T47" fmla="*/ 0 h 1139"/>
                        <a:gd name="T48" fmla="*/ 738 w 915"/>
                        <a:gd name="T49" fmla="*/ 8 h 1139"/>
                        <a:gd name="T50" fmla="*/ 746 w 915"/>
                        <a:gd name="T51" fmla="*/ 123 h 1139"/>
                        <a:gd name="T52" fmla="*/ 730 w 915"/>
                        <a:gd name="T53" fmla="*/ 131 h 1139"/>
                        <a:gd name="T54" fmla="*/ 668 w 915"/>
                        <a:gd name="T55" fmla="*/ 70 h 1139"/>
                        <a:gd name="T56" fmla="*/ 623 w 915"/>
                        <a:gd name="T57" fmla="*/ 62 h 1139"/>
                        <a:gd name="T58" fmla="*/ 631 w 915"/>
                        <a:gd name="T59" fmla="*/ 93 h 1139"/>
                        <a:gd name="T60" fmla="*/ 699 w 915"/>
                        <a:gd name="T61" fmla="*/ 162 h 1139"/>
                        <a:gd name="T62" fmla="*/ 699 w 915"/>
                        <a:gd name="T63" fmla="*/ 200 h 1139"/>
                        <a:gd name="T64" fmla="*/ 676 w 915"/>
                        <a:gd name="T65" fmla="*/ 278 h 1139"/>
                        <a:gd name="T66" fmla="*/ 676 w 915"/>
                        <a:gd name="T67" fmla="*/ 346 h 1139"/>
                        <a:gd name="T68" fmla="*/ 676 w 915"/>
                        <a:gd name="T69" fmla="*/ 462 h 1139"/>
                        <a:gd name="T70" fmla="*/ 645 w 915"/>
                        <a:gd name="T71" fmla="*/ 608 h 1139"/>
                        <a:gd name="T72" fmla="*/ 615 w 915"/>
                        <a:gd name="T73" fmla="*/ 700 h 1139"/>
                        <a:gd name="T74" fmla="*/ 561 w 915"/>
                        <a:gd name="T75" fmla="*/ 816 h 1139"/>
                        <a:gd name="T76" fmla="*/ 499 w 915"/>
                        <a:gd name="T77" fmla="*/ 908 h 1139"/>
                        <a:gd name="T78" fmla="*/ 454 w 915"/>
                        <a:gd name="T79" fmla="*/ 954 h 1139"/>
                        <a:gd name="T80" fmla="*/ 330 w 915"/>
                        <a:gd name="T81" fmla="*/ 993 h 1139"/>
                        <a:gd name="T82" fmla="*/ 215 w 915"/>
                        <a:gd name="T83" fmla="*/ 1008 h 1139"/>
                        <a:gd name="T84" fmla="*/ 99 w 915"/>
                        <a:gd name="T85" fmla="*/ 1024 h 1139"/>
                        <a:gd name="T86" fmla="*/ 15 w 915"/>
                        <a:gd name="T87" fmla="*/ 1008 h 11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55063" name="Oval 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55064" name="Group 56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555065" name="Group 57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55066" name="AutoShap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/>
                    <a:r>
                      <a:rPr lang="en-US" altLang="x-none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x-none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55067" name="Line 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55068" name="Line 6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69" name="Line 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5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5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5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5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5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5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5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5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5011" grpId="0" build="p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Example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7283" name="Text Box 3"/>
          <p:cNvSpPr txBox="1">
            <a:spLocks noChangeArrowheads="1"/>
          </p:cNvSpPr>
          <p:nvPr/>
        </p:nvSpPr>
        <p:spPr bwMode="auto">
          <a:xfrm>
            <a:off x="2763838" y="2859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88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4" name="Text Box 4"/>
          <p:cNvSpPr txBox="1">
            <a:spLocks noChangeArrowheads="1"/>
          </p:cNvSpPr>
          <p:nvPr/>
        </p:nvSpPr>
        <p:spPr bwMode="auto">
          <a:xfrm>
            <a:off x="5029200" y="31813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14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5" name="Text Box 5"/>
          <p:cNvSpPr txBox="1">
            <a:spLocks noChangeArrowheads="1"/>
          </p:cNvSpPr>
          <p:nvPr/>
        </p:nvSpPr>
        <p:spPr bwMode="auto">
          <a:xfrm>
            <a:off x="3836988" y="3844925"/>
            <a:ext cx="5064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98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6" name="Text Box 6"/>
          <p:cNvSpPr txBox="1">
            <a:spLocks noChangeArrowheads="1"/>
          </p:cNvSpPr>
          <p:nvPr/>
        </p:nvSpPr>
        <p:spPr bwMode="auto">
          <a:xfrm>
            <a:off x="2944813" y="40211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25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7" name="Text Box 7"/>
          <p:cNvSpPr txBox="1">
            <a:spLocks noChangeArrowheads="1"/>
          </p:cNvSpPr>
          <p:nvPr/>
        </p:nvSpPr>
        <p:spPr bwMode="auto">
          <a:xfrm>
            <a:off x="4252913" y="4530725"/>
            <a:ext cx="1073150" cy="395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62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8" name="Text Box 8"/>
          <p:cNvSpPr txBox="1">
            <a:spLocks noChangeArrowheads="1"/>
          </p:cNvSpPr>
          <p:nvPr/>
        </p:nvSpPr>
        <p:spPr bwMode="auto">
          <a:xfrm>
            <a:off x="3836988" y="28448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52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89" name="Text Box 9"/>
          <p:cNvSpPr txBox="1">
            <a:spLocks noChangeArrowheads="1"/>
          </p:cNvSpPr>
          <p:nvPr/>
        </p:nvSpPr>
        <p:spPr bwMode="auto">
          <a:xfrm>
            <a:off x="4848225" y="521017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79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90" name="Text Box 10"/>
          <p:cNvSpPr txBox="1">
            <a:spLocks noChangeArrowheads="1"/>
          </p:cNvSpPr>
          <p:nvPr/>
        </p:nvSpPr>
        <p:spPr bwMode="auto">
          <a:xfrm>
            <a:off x="5176838" y="40211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30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91" name="Text Box 11"/>
          <p:cNvSpPr txBox="1">
            <a:spLocks noChangeArrowheads="1"/>
          </p:cNvSpPr>
          <p:nvPr/>
        </p:nvSpPr>
        <p:spPr bwMode="auto">
          <a:xfrm>
            <a:off x="5891213" y="4516438"/>
            <a:ext cx="923925" cy="395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23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7292" name="Rectangle 12"/>
          <p:cNvSpPr>
            <a:spLocks noChangeArrowheads="1"/>
          </p:cNvSpPr>
          <p:nvPr/>
        </p:nvSpPr>
        <p:spPr bwMode="auto">
          <a:xfrm>
            <a:off x="2305050" y="36528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31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grpSp>
        <p:nvGrpSpPr>
          <p:cNvPr id="737293" name="Group 13"/>
          <p:cNvGrpSpPr>
            <a:grpSpLocks/>
          </p:cNvGrpSpPr>
          <p:nvPr/>
        </p:nvGrpSpPr>
        <p:grpSpPr bwMode="auto">
          <a:xfrm>
            <a:off x="3124200" y="3200400"/>
            <a:ext cx="2362200" cy="2149475"/>
            <a:chOff x="1968" y="2016"/>
            <a:chExt cx="1488" cy="1354"/>
          </a:xfrm>
        </p:grpSpPr>
        <p:sp>
          <p:nvSpPr>
            <p:cNvPr id="737294" name="Text Box 14"/>
            <p:cNvSpPr txBox="1">
              <a:spLocks noChangeArrowheads="1"/>
            </p:cNvSpPr>
            <p:nvPr/>
          </p:nvSpPr>
          <p:spPr bwMode="auto">
            <a:xfrm>
              <a:off x="1968" y="3120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33CC33"/>
                  </a:solidFill>
                </a:rPr>
                <a:t>14</a:t>
              </a:r>
              <a:endParaRPr lang="en-CA" altLang="x-none" sz="2000" i="0">
                <a:solidFill>
                  <a:srgbClr val="33CC33"/>
                </a:solidFill>
              </a:endParaRPr>
            </a:p>
          </p:txBody>
        </p:sp>
        <p:sp useBgFill="1">
          <p:nvSpPr>
            <p:cNvPr id="737295" name="Rectangle 15"/>
            <p:cNvSpPr>
              <a:spLocks noChangeArrowheads="1"/>
            </p:cNvSpPr>
            <p:nvPr/>
          </p:nvSpPr>
          <p:spPr bwMode="auto">
            <a:xfrm>
              <a:off x="3168" y="2016"/>
              <a:ext cx="288" cy="240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37296" name="Group 16"/>
          <p:cNvGrpSpPr>
            <a:grpSpLocks/>
          </p:cNvGrpSpPr>
          <p:nvPr/>
        </p:nvGrpSpPr>
        <p:grpSpPr bwMode="auto">
          <a:xfrm>
            <a:off x="2743200" y="2895600"/>
            <a:ext cx="3736975" cy="1311275"/>
            <a:chOff x="1728" y="1824"/>
            <a:chExt cx="2354" cy="826"/>
          </a:xfrm>
        </p:grpSpPr>
        <p:sp useBgFill="1">
          <p:nvSpPr>
            <p:cNvPr id="737297" name="Rectangle 17"/>
            <p:cNvSpPr>
              <a:spLocks noChangeArrowheads="1"/>
            </p:cNvSpPr>
            <p:nvPr/>
          </p:nvSpPr>
          <p:spPr bwMode="auto">
            <a:xfrm>
              <a:off x="1728" y="1824"/>
              <a:ext cx="288" cy="240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298" name="Text Box 18"/>
            <p:cNvSpPr txBox="1">
              <a:spLocks noChangeArrowheads="1"/>
            </p:cNvSpPr>
            <p:nvPr/>
          </p:nvSpPr>
          <p:spPr bwMode="auto">
            <a:xfrm>
              <a:off x="3792" y="2400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33CC33"/>
                  </a:solidFill>
                </a:rPr>
                <a:t>88</a:t>
              </a:r>
              <a:endParaRPr lang="en-CA" altLang="x-none" sz="2000" i="0">
                <a:solidFill>
                  <a:srgbClr val="33CC33"/>
                </a:solidFill>
              </a:endParaRPr>
            </a:p>
          </p:txBody>
        </p:sp>
      </p:grpSp>
      <p:grpSp>
        <p:nvGrpSpPr>
          <p:cNvPr id="737299" name="Group 19"/>
          <p:cNvGrpSpPr>
            <a:grpSpLocks/>
          </p:cNvGrpSpPr>
          <p:nvPr/>
        </p:nvGrpSpPr>
        <p:grpSpPr bwMode="auto">
          <a:xfrm>
            <a:off x="3810000" y="2971800"/>
            <a:ext cx="2716213" cy="1295400"/>
            <a:chOff x="2400" y="1872"/>
            <a:chExt cx="1711" cy="816"/>
          </a:xfrm>
        </p:grpSpPr>
        <p:sp useBgFill="1">
          <p:nvSpPr>
            <p:cNvPr id="737300" name="Rectangle 20"/>
            <p:cNvSpPr>
              <a:spLocks noChangeArrowheads="1"/>
            </p:cNvSpPr>
            <p:nvPr/>
          </p:nvSpPr>
          <p:spPr bwMode="auto">
            <a:xfrm>
              <a:off x="2400" y="2448"/>
              <a:ext cx="288" cy="240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01" name="Text Box 21"/>
            <p:cNvSpPr txBox="1">
              <a:spLocks noChangeArrowheads="1"/>
            </p:cNvSpPr>
            <p:nvPr/>
          </p:nvSpPr>
          <p:spPr bwMode="auto">
            <a:xfrm>
              <a:off x="3792" y="1872"/>
              <a:ext cx="31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solidFill>
                    <a:srgbClr val="33CC33"/>
                  </a:solidFill>
                </a:rPr>
                <a:t>98</a:t>
              </a:r>
              <a:endParaRPr lang="en-CA" altLang="x-none" sz="2000" i="0">
                <a:solidFill>
                  <a:srgbClr val="33CC33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737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737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73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Example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8307" name="Text Box 3"/>
          <p:cNvSpPr txBox="1">
            <a:spLocks noChangeArrowheads="1"/>
          </p:cNvSpPr>
          <p:nvPr/>
        </p:nvSpPr>
        <p:spPr bwMode="auto">
          <a:xfrm>
            <a:off x="2797175" y="3665538"/>
            <a:ext cx="32956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rgbClr val="33CC33"/>
                </a:solidFill>
              </a:rPr>
              <a:t>14,23,25,30,31,52,62,79,88,98</a:t>
            </a:r>
            <a:endParaRPr lang="en-CA" altLang="x-none" sz="2000" i="0">
              <a:solidFill>
                <a:srgbClr val="33CC33"/>
              </a:solidFill>
            </a:endParaRPr>
          </a:p>
        </p:txBody>
      </p:sp>
      <p:sp>
        <p:nvSpPr>
          <p:cNvPr id="738308" name="Text Box 4"/>
          <p:cNvSpPr txBox="1">
            <a:spLocks noChangeArrowheads="1"/>
          </p:cNvSpPr>
          <p:nvPr/>
        </p:nvSpPr>
        <p:spPr bwMode="auto">
          <a:xfrm>
            <a:off x="6284913" y="5943600"/>
            <a:ext cx="2554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Pros and Cons?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Example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39331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Concrete</a:t>
            </a:r>
          </a:p>
          <a:p>
            <a:r>
              <a:rPr lang="en-US" altLang="x-none" sz="2800"/>
              <a:t>Dynamic</a:t>
            </a:r>
          </a:p>
          <a:p>
            <a:r>
              <a:rPr lang="en-US" altLang="x-none" sz="2800"/>
              <a:t>Visual</a:t>
            </a:r>
            <a:endParaRPr lang="en-CA" altLang="x-none" sz="2800"/>
          </a:p>
        </p:txBody>
      </p:sp>
      <p:sp>
        <p:nvSpPr>
          <p:cNvPr id="739332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4114800" cy="4114800"/>
          </a:xfrm>
        </p:spPr>
        <p:txBody>
          <a:bodyPr/>
          <a:lstStyle/>
          <a:p>
            <a:r>
              <a:rPr lang="en-US" altLang="x-none" sz="2800"/>
              <a:t>Relies on you to find the pattern.</a:t>
            </a:r>
          </a:p>
          <a:p>
            <a:r>
              <a:rPr lang="en-US" altLang="x-none" sz="2800"/>
              <a:t>Does not explain why it works.</a:t>
            </a:r>
          </a:p>
          <a:p>
            <a:r>
              <a:rPr lang="en-US" altLang="x-none" sz="2800"/>
              <a:t>Demonstrates for only one of many inputs.</a:t>
            </a:r>
          </a:p>
        </p:txBody>
      </p:sp>
      <p:sp>
        <p:nvSpPr>
          <p:cNvPr id="739333" name="Text Box 5"/>
          <p:cNvSpPr txBox="1">
            <a:spLocks noChangeArrowheads="1"/>
          </p:cNvSpPr>
          <p:nvPr/>
        </p:nvSpPr>
        <p:spPr bwMode="auto">
          <a:xfrm>
            <a:off x="2211388" y="2133600"/>
            <a:ext cx="966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Pros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  <p:sp>
        <p:nvSpPr>
          <p:cNvPr id="739334" name="Text Box 6"/>
          <p:cNvSpPr txBox="1">
            <a:spLocks noChangeArrowheads="1"/>
          </p:cNvSpPr>
          <p:nvPr/>
        </p:nvSpPr>
        <p:spPr bwMode="auto">
          <a:xfrm>
            <a:off x="6121400" y="2133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Cons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DFA and Turing Machines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40355" name="Text Box 3"/>
          <p:cNvSpPr txBox="1">
            <a:spLocks noChangeArrowheads="1"/>
          </p:cNvSpPr>
          <p:nvPr/>
        </p:nvSpPr>
        <p:spPr bwMode="auto">
          <a:xfrm>
            <a:off x="6284913" y="5943600"/>
            <a:ext cx="2554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>
                <a:solidFill>
                  <a:schemeClr val="hlink"/>
                </a:solidFill>
              </a:rPr>
              <a:t>Pros and Cons?</a:t>
            </a:r>
            <a:endParaRPr lang="en-CA" altLang="x-none" i="0">
              <a:solidFill>
                <a:schemeClr val="hlink"/>
              </a:solidFill>
            </a:endParaRPr>
          </a:p>
        </p:txBody>
      </p:sp>
      <p:pic>
        <p:nvPicPr>
          <p:cNvPr id="740356" name="Picture 4" descr="01-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667000"/>
            <a:ext cx="7391400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DFA and Turing Machines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41379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Good for theorems about algorithms</a:t>
            </a:r>
          </a:p>
        </p:txBody>
      </p:sp>
      <p:sp>
        <p:nvSpPr>
          <p:cNvPr id="741380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4114800" cy="4114800"/>
          </a:xfrm>
        </p:spPr>
        <p:txBody>
          <a:bodyPr/>
          <a:lstStyle/>
          <a:p>
            <a:r>
              <a:rPr lang="en-US" altLang="x-none" sz="2800"/>
              <a:t>Not good for designing algorithms</a:t>
            </a:r>
          </a:p>
        </p:txBody>
      </p:sp>
      <p:sp>
        <p:nvSpPr>
          <p:cNvPr id="741381" name="Text Box 5"/>
          <p:cNvSpPr txBox="1">
            <a:spLocks noChangeArrowheads="1"/>
          </p:cNvSpPr>
          <p:nvPr/>
        </p:nvSpPr>
        <p:spPr bwMode="auto">
          <a:xfrm>
            <a:off x="2211388" y="2133600"/>
            <a:ext cx="966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Pros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  <p:sp>
        <p:nvSpPr>
          <p:cNvPr id="741382" name="Text Box 6"/>
          <p:cNvSpPr txBox="1">
            <a:spLocks noChangeArrowheads="1"/>
          </p:cNvSpPr>
          <p:nvPr/>
        </p:nvSpPr>
        <p:spPr bwMode="auto">
          <a:xfrm>
            <a:off x="6121400" y="2133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Cons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>
            <a:normAutofit/>
          </a:bodyPr>
          <a:lstStyle/>
          <a:p>
            <a:r>
              <a:rPr lang="en-US" altLang="x-none"/>
              <a:t>Higher Level Abstract View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grpSp>
        <p:nvGrpSpPr>
          <p:cNvPr id="742403" name="Group 3"/>
          <p:cNvGrpSpPr>
            <a:grpSpLocks/>
          </p:cNvGrpSpPr>
          <p:nvPr/>
        </p:nvGrpSpPr>
        <p:grpSpPr bwMode="auto">
          <a:xfrm>
            <a:off x="2133600" y="1752600"/>
            <a:ext cx="5181600" cy="5029200"/>
            <a:chOff x="-144" y="1152"/>
            <a:chExt cx="3264" cy="3168"/>
          </a:xfrm>
        </p:grpSpPr>
        <p:grpSp>
          <p:nvGrpSpPr>
            <p:cNvPr id="742404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742405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 useBgFill="1">
            <p:nvSpPr>
              <p:cNvPr id="742406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42407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2408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742409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0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1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2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3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4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2415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742416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7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2418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742419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0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1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2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3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4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42425" name="Text Box 25"/>
            <p:cNvSpPr txBox="1">
              <a:spLocks noChangeArrowheads="1"/>
            </p:cNvSpPr>
            <p:nvPr/>
          </p:nvSpPr>
          <p:spPr bwMode="auto">
            <a:xfrm>
              <a:off x="960" y="2064"/>
              <a:ext cx="24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i-1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  <p:sp>
          <p:nvSpPr>
            <p:cNvPr id="742426" name="Text Box 26"/>
            <p:cNvSpPr txBox="1">
              <a:spLocks noChangeArrowheads="1"/>
            </p:cNvSpPr>
            <p:nvPr/>
          </p:nvSpPr>
          <p:spPr bwMode="auto">
            <a:xfrm>
              <a:off x="1584" y="2160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  <p:grpSp>
          <p:nvGrpSpPr>
            <p:cNvPr id="742427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742428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742429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0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2431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742432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3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4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5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6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37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2438" name="Text Box 38"/>
              <p:cNvSpPr txBox="1">
                <a:spLocks noChangeArrowheads="1"/>
              </p:cNvSpPr>
              <p:nvPr/>
            </p:nvSpPr>
            <p:spPr bwMode="auto">
              <a:xfrm>
                <a:off x="1582" y="2161"/>
                <a:ext cx="147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i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742439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742440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74244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24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742444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5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6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7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8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49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2450" name="Text Box 50"/>
              <p:cNvSpPr txBox="1">
                <a:spLocks noChangeArrowheads="1"/>
              </p:cNvSpPr>
              <p:nvPr/>
            </p:nvSpPr>
            <p:spPr bwMode="auto">
              <a:xfrm>
                <a:off x="1010" y="2069"/>
                <a:ext cx="147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i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742451" name="Picture 5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742452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742453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742454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55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2456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742457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58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59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0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1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2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42463" name="Text Box 63"/>
            <p:cNvSpPr txBox="1">
              <a:spLocks noChangeArrowheads="1"/>
            </p:cNvSpPr>
            <p:nvPr/>
          </p:nvSpPr>
          <p:spPr bwMode="auto">
            <a:xfrm>
              <a:off x="374" y="1440"/>
              <a:ext cx="17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0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  <p:grpSp>
          <p:nvGrpSpPr>
            <p:cNvPr id="742464" name="Group 64"/>
            <p:cNvGrpSpPr>
              <a:grpSpLocks/>
            </p:cNvGrpSpPr>
            <p:nvPr/>
          </p:nvGrpSpPr>
          <p:grpSpPr bwMode="auto">
            <a:xfrm rot="-2627108">
              <a:off x="1920" y="1152"/>
              <a:ext cx="816" cy="603"/>
              <a:chOff x="1329" y="1989"/>
              <a:chExt cx="647" cy="603"/>
            </a:xfrm>
          </p:grpSpPr>
          <p:grpSp>
            <p:nvGrpSpPr>
              <p:cNvPr id="742465" name="Group 65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74246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6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7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7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2472" name="Group 72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742473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74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2475" name="Text Box 75"/>
              <p:cNvSpPr txBox="1">
                <a:spLocks noChangeArrowheads="1"/>
              </p:cNvSpPr>
              <p:nvPr/>
            </p:nvSpPr>
            <p:spPr bwMode="auto">
              <a:xfrm>
                <a:off x="1534" y="2160"/>
                <a:ext cx="24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T+1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742476" name="Picture 7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Levels of Abstraction</a:t>
            </a:r>
            <a:endParaRPr lang="en-CA" altLang="x-none"/>
          </a:p>
        </p:txBody>
      </p:sp>
      <p:sp>
        <p:nvSpPr>
          <p:cNvPr id="743427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1143000"/>
            <a:ext cx="7772400" cy="1066800"/>
          </a:xfrm>
        </p:spPr>
        <p:txBody>
          <a:bodyPr/>
          <a:lstStyle/>
          <a:p>
            <a:pPr>
              <a:buFontTx/>
              <a:buNone/>
            </a:pPr>
            <a:r>
              <a:rPr lang="en-CA" altLang="x-none" sz="2800"/>
              <a:t>It is hard to think of love in terms of th</a:t>
            </a:r>
            <a:r>
              <a:rPr lang="en-US" altLang="x-none" sz="2800"/>
              <a:t>e </a:t>
            </a:r>
            <a:r>
              <a:rPr lang="en-CA" altLang="x-none" sz="2800"/>
              <a:t>firing of neurons. </a:t>
            </a:r>
          </a:p>
        </p:txBody>
      </p:sp>
      <p:pic>
        <p:nvPicPr>
          <p:cNvPr id="743428" name="Picture 4" descr="j018823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28800"/>
            <a:ext cx="2286000" cy="1822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3429" name="Picture 5" descr="j019756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1957388"/>
            <a:ext cx="1882775" cy="18526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3430" name="Text Box 6"/>
          <p:cNvSpPr txBox="1">
            <a:spLocks noChangeArrowheads="1"/>
          </p:cNvSpPr>
          <p:nvPr/>
        </p:nvSpPr>
        <p:spPr bwMode="auto">
          <a:xfrm>
            <a:off x="4387850" y="2481263"/>
            <a:ext cx="5222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vs</a:t>
            </a:r>
            <a:endParaRPr lang="en-CA" altLang="x-none" i="0"/>
          </a:p>
        </p:txBody>
      </p:sp>
      <p:sp>
        <p:nvSpPr>
          <p:cNvPr id="743431" name="Rectangle 7"/>
          <p:cNvSpPr>
            <a:spLocks noChangeArrowheads="1"/>
          </p:cNvSpPr>
          <p:nvPr/>
        </p:nvSpPr>
        <p:spPr bwMode="auto">
          <a:xfrm>
            <a:off x="685800" y="3962400"/>
            <a:ext cx="8077200" cy="133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CA" altLang="x-none" sz="2800" i="0"/>
              <a:t>Software developers view subsystems as entities with separate personalities, role</a:t>
            </a:r>
            <a:r>
              <a:rPr lang="en-US" altLang="x-none" sz="2800" i="0"/>
              <a:t>s,</a:t>
            </a:r>
            <a:r>
              <a:rPr lang="en-CA" altLang="x-none" sz="2800" i="0"/>
              <a:t> and</a:t>
            </a:r>
            <a:r>
              <a:rPr lang="en-US" altLang="x-none" sz="2800" i="0"/>
              <a:t> </a:t>
            </a:r>
            <a:r>
              <a:rPr lang="en-CA" altLang="x-none" sz="2800" i="0"/>
              <a:t>interact</a:t>
            </a:r>
            <a:r>
              <a:rPr lang="en-US" altLang="x-none" sz="2800" i="0"/>
              <a:t>ions</a:t>
            </a:r>
            <a:r>
              <a:rPr lang="en-CA" altLang="x-none" sz="2800" i="0"/>
              <a:t>,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CA" altLang="x-none" sz="2800" i="0"/>
              <a:t>not details of code.</a:t>
            </a:r>
          </a:p>
        </p:txBody>
      </p:sp>
      <p:graphicFrame>
        <p:nvGraphicFramePr>
          <p:cNvPr id="743432" name="Object 8"/>
          <p:cNvGraphicFramePr>
            <a:graphicFrameLocks noChangeAspect="1"/>
          </p:cNvGraphicFramePr>
          <p:nvPr/>
        </p:nvGraphicFramePr>
        <p:xfrm>
          <a:off x="6203950" y="4953000"/>
          <a:ext cx="1111250" cy="175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3437" name="Clip" r:id="rId5" imgW="2659048" imgH="4191363" progId="MS_ClipArt_Gallery.2">
                  <p:embed/>
                </p:oleObj>
              </mc:Choice>
              <mc:Fallback>
                <p:oleObj name="Clip" r:id="rId5" imgW="2659048" imgH="4191363" progId="MS_ClipArt_Gallery.2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3950" y="4953000"/>
                        <a:ext cx="1111250" cy="175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3433" name="Text Box 9"/>
          <p:cNvSpPr txBox="1">
            <a:spLocks noChangeArrowheads="1"/>
          </p:cNvSpPr>
          <p:nvPr/>
        </p:nvSpPr>
        <p:spPr bwMode="auto">
          <a:xfrm>
            <a:off x="4464050" y="5529263"/>
            <a:ext cx="5222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vs</a:t>
            </a:r>
            <a:endParaRPr lang="en-CA" altLang="x-none" i="0"/>
          </a:p>
        </p:txBody>
      </p:sp>
      <p:pic>
        <p:nvPicPr>
          <p:cNvPr id="743434" name="Picture 10" descr="dd00786_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6588" y="5334000"/>
            <a:ext cx="1293812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Higher Level Abstract View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744451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Intuitive for humans</a:t>
            </a:r>
          </a:p>
          <a:p>
            <a:r>
              <a:rPr lang="en-US" altLang="x-none" sz="2800"/>
              <a:t>Useful for</a:t>
            </a:r>
          </a:p>
          <a:p>
            <a:pPr lvl="1"/>
            <a:r>
              <a:rPr lang="en-US" altLang="x-none" sz="2400"/>
              <a:t>thinking about</a:t>
            </a:r>
          </a:p>
          <a:p>
            <a:pPr lvl="1"/>
            <a:r>
              <a:rPr lang="en-US" altLang="x-none" sz="2400"/>
              <a:t>designing</a:t>
            </a:r>
          </a:p>
          <a:p>
            <a:pPr lvl="1"/>
            <a:r>
              <a:rPr lang="en-US" altLang="x-none" sz="2400"/>
              <a:t>describing algorithms</a:t>
            </a:r>
          </a:p>
          <a:p>
            <a:r>
              <a:rPr lang="en-US" altLang="x-none" sz="2800"/>
              <a:t>View from which correctness is self evident.</a:t>
            </a:r>
          </a:p>
        </p:txBody>
      </p:sp>
      <p:sp>
        <p:nvSpPr>
          <p:cNvPr id="744452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4114800" cy="4114800"/>
          </a:xfrm>
        </p:spPr>
        <p:txBody>
          <a:bodyPr/>
          <a:lstStyle/>
          <a:p>
            <a:r>
              <a:rPr lang="en-US" altLang="x-none" sz="2800"/>
              <a:t>Mathematical mumbo jumbo</a:t>
            </a:r>
          </a:p>
          <a:p>
            <a:r>
              <a:rPr lang="en-US" altLang="x-none" sz="2800"/>
              <a:t>Too abstract</a:t>
            </a:r>
          </a:p>
          <a:p>
            <a:r>
              <a:rPr lang="en-US" altLang="x-none" sz="2800"/>
              <a:t>Students resist it</a:t>
            </a:r>
          </a:p>
        </p:txBody>
      </p:sp>
      <p:sp>
        <p:nvSpPr>
          <p:cNvPr id="744453" name="Text Box 5"/>
          <p:cNvSpPr txBox="1">
            <a:spLocks noChangeArrowheads="1"/>
          </p:cNvSpPr>
          <p:nvPr/>
        </p:nvSpPr>
        <p:spPr bwMode="auto">
          <a:xfrm>
            <a:off x="2211388" y="2133600"/>
            <a:ext cx="966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Pros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  <p:sp>
        <p:nvSpPr>
          <p:cNvPr id="744454" name="Text Box 6"/>
          <p:cNvSpPr txBox="1">
            <a:spLocks noChangeArrowheads="1"/>
          </p:cNvSpPr>
          <p:nvPr/>
        </p:nvSpPr>
        <p:spPr bwMode="auto">
          <a:xfrm>
            <a:off x="6121400" y="2133600"/>
            <a:ext cx="1073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 u="sng">
                <a:solidFill>
                  <a:schemeClr val="hlink"/>
                </a:solidFill>
              </a:rPr>
              <a:t>Cons</a:t>
            </a:r>
            <a:r>
              <a:rPr lang="en-US" altLang="x-none" i="0">
                <a:solidFill>
                  <a:schemeClr val="hlink"/>
                </a:solidFill>
              </a:rPr>
              <a:t>:</a:t>
            </a:r>
            <a:endParaRPr lang="en-CA" altLang="x-none" i="0">
              <a:solidFill>
                <a:schemeClr val="hlink"/>
              </a:solidFill>
            </a:endParaRPr>
          </a:p>
        </p:txBody>
      </p:sp>
      <p:sp>
        <p:nvSpPr>
          <p:cNvPr id="744455" name="WordArt 7"/>
          <p:cNvSpPr>
            <a:spLocks noChangeArrowheads="1" noChangeShapeType="1" noTextEdit="1"/>
          </p:cNvSpPr>
          <p:nvPr/>
        </p:nvSpPr>
        <p:spPr bwMode="auto">
          <a:xfrm>
            <a:off x="4572000" y="5372100"/>
            <a:ext cx="4321175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blurRad="63500" dist="38099" dir="2700000" sy="50000" kx="2115830" algn="bl" rotWithShape="0">
                    <a:srgbClr val="C0C0C0">
                      <a:alpha val="74998"/>
                    </a:srgbClr>
                  </a:outerShdw>
                </a:effectLst>
                <a:latin typeface="Arial Black" charset="0"/>
                <a:ea typeface="Arial Black" charset="0"/>
                <a:cs typeface="Arial Black" charset="0"/>
              </a:rPr>
              <a:t>Method of choice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455" grpId="0" animBg="1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609600"/>
            <a:ext cx="9144000" cy="1143000"/>
          </a:xfrm>
        </p:spPr>
        <p:txBody>
          <a:bodyPr/>
          <a:lstStyle/>
          <a:p>
            <a:r>
              <a:rPr lang="en-US" altLang="x-none" sz="3200">
                <a:solidFill>
                  <a:schemeClr val="tx1"/>
                </a:solidFill>
              </a:rPr>
              <a:t>Abstract away the inessential features of a problem</a:t>
            </a:r>
            <a:endParaRPr lang="en-US" altLang="x-none" sz="3200"/>
          </a:p>
        </p:txBody>
      </p:sp>
      <p:grpSp>
        <p:nvGrpSpPr>
          <p:cNvPr id="745475" name="Group 3"/>
          <p:cNvGrpSpPr>
            <a:grpSpLocks/>
          </p:cNvGrpSpPr>
          <p:nvPr/>
        </p:nvGrpSpPr>
        <p:grpSpPr bwMode="auto">
          <a:xfrm>
            <a:off x="2209800" y="1676400"/>
            <a:ext cx="5105400" cy="2819400"/>
            <a:chOff x="288" y="1344"/>
            <a:chExt cx="5184" cy="2784"/>
          </a:xfrm>
        </p:grpSpPr>
        <p:sp>
          <p:nvSpPr>
            <p:cNvPr id="745476" name="AutoShape 4"/>
            <p:cNvSpPr>
              <a:spLocks noChangeArrowheads="1"/>
            </p:cNvSpPr>
            <p:nvPr/>
          </p:nvSpPr>
          <p:spPr bwMode="auto">
            <a:xfrm>
              <a:off x="3792" y="1680"/>
              <a:ext cx="1680" cy="2016"/>
            </a:xfrm>
            <a:prstGeom prst="smileyFace">
              <a:avLst>
                <a:gd name="adj" fmla="val 2361"/>
              </a:avLst>
            </a:prstGeom>
            <a:noFill/>
            <a:ln w="5715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745477" name="Mona_Lisa.jpg">
              <a:hlinkClick r:id="" action="ppaction://media"/>
            </p:cNvPr>
            <p:cNvPicPr preferRelativeResize="0">
              <a:picLocks noRot="1" noChangeArrowheads="1"/>
            </p:cNvPicPr>
            <p:nvPr>
              <a:videoFile r:link="rId2"/>
              <p:extLst>
                <p:ext uri="{DAA4B4D4-6D71-4841-9C94-3DE7FCFB9230}">
                  <p14:media xmlns:p14="http://schemas.microsoft.com/office/powerpoint/2010/main" r:link="rId1"/>
                </p:ext>
              </p:extLst>
            </p:nvPr>
          </p:nvPicPr>
          <p:blipFill>
            <a:blip r:embed="rId4">
              <a:lum bright="-6000" contrast="-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89" r="21024" b="53616"/>
            <a:stretch>
              <a:fillRect/>
            </a:stretch>
          </p:blipFill>
          <p:spPr bwMode="auto">
            <a:xfrm>
              <a:off x="288" y="1344"/>
              <a:ext cx="1920" cy="27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45478" name="Text Box 6"/>
            <p:cNvSpPr txBox="1">
              <a:spLocks noChangeArrowheads="1"/>
            </p:cNvSpPr>
            <p:nvPr/>
          </p:nvSpPr>
          <p:spPr bwMode="auto">
            <a:xfrm>
              <a:off x="2622" y="1882"/>
              <a:ext cx="893" cy="15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>
              <a:spAutoFit/>
            </a:bodyPr>
            <a:lstStyle/>
            <a:p>
              <a:pPr algn="ctr" eaLnBrk="0" hangingPunct="0">
                <a:spcBef>
                  <a:spcPct val="0"/>
                </a:spcBef>
              </a:pPr>
              <a:r>
                <a:rPr lang="en-US" altLang="x-none" sz="9600" b="1" i="0">
                  <a:solidFill>
                    <a:schemeClr val="tx2"/>
                  </a:solidFill>
                </a:rPr>
                <a:t>=</a:t>
              </a:r>
              <a:endParaRPr lang="en-US" altLang="x-none" sz="9600" b="1" i="0"/>
            </a:p>
          </p:txBody>
        </p:sp>
      </p:grpSp>
      <p:sp>
        <p:nvSpPr>
          <p:cNvPr id="745479" name="Rectangle 7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3600" i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Value Simplicity</a:t>
            </a:r>
            <a:endParaRPr lang="en-CA" altLang="x-none" sz="3600" i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45480" name="Rectangle 8"/>
          <p:cNvSpPr>
            <a:spLocks noChangeArrowheads="1"/>
          </p:cNvSpPr>
          <p:nvPr/>
        </p:nvSpPr>
        <p:spPr bwMode="auto">
          <a:xfrm>
            <a:off x="914400" y="4572000"/>
            <a:ext cx="7772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x-none" sz="3200" i="0"/>
              <a:t>Goal: Understand and think about complex algorithm in simple ways.</a:t>
            </a:r>
          </a:p>
          <a:p>
            <a:pPr>
              <a:spcBef>
                <a:spcPct val="20000"/>
              </a:spcBef>
            </a:pPr>
            <a:r>
              <a:rPr lang="en-US" altLang="x-none" sz="3200" i="0"/>
              <a:t>Don’t tune out. There are deep ideas within the simplicity.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Text Box 2"/>
          <p:cNvSpPr txBox="1">
            <a:spLocks noChangeArrowheads="1"/>
          </p:cNvSpPr>
          <p:nvPr/>
        </p:nvSpPr>
        <p:spPr bwMode="auto">
          <a:xfrm>
            <a:off x="0" y="361950"/>
            <a:ext cx="3375025" cy="6497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  <a:endParaRPr lang="en-CA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719876" name="Rectangle 4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7772400" cy="1143000"/>
          </a:xfrm>
          <a:noFill/>
          <a:ln/>
        </p:spPr>
        <p:txBody>
          <a:bodyPr>
            <a:normAutofit fontScale="90000"/>
          </a:bodyPr>
          <a:lstStyle/>
          <a:p>
            <a:r>
              <a:rPr lang="en-US" altLang="x-none" sz="4000"/>
              <a:t>Specifying a Computational </a:t>
            </a:r>
            <a:br>
              <a:rPr lang="en-US" altLang="x-none" sz="4000"/>
            </a:br>
            <a:r>
              <a:rPr lang="en-US" altLang="x-none" sz="4000"/>
              <a:t>Problem</a:t>
            </a:r>
            <a:endParaRPr lang="en-CA" altLang="x-none" sz="4000"/>
          </a:p>
        </p:txBody>
      </p:sp>
      <p:sp>
        <p:nvSpPr>
          <p:cNvPr id="719875" name="Rectangle 3"/>
          <p:cNvSpPr>
            <a:spLocks noGrp="1" noChangeArrowheads="1"/>
          </p:cNvSpPr>
          <p:nvPr>
            <p:ph idx="1"/>
          </p:nvPr>
        </p:nvSpPr>
        <p:spPr>
          <a:xfrm>
            <a:off x="4038600" y="1524000"/>
            <a:ext cx="4876800" cy="4114800"/>
          </a:xfrm>
          <a:noFill/>
          <a:ln/>
        </p:spPr>
        <p:txBody>
          <a:bodyPr/>
          <a:lstStyle/>
          <a:p>
            <a:r>
              <a:rPr lang="en-CA" altLang="x-none" sz="2800">
                <a:solidFill>
                  <a:srgbClr val="66FF66"/>
                </a:solidFill>
              </a:rPr>
              <a:t>Preconditions:</a:t>
            </a:r>
            <a:r>
              <a:rPr lang="en-CA" altLang="x-none" sz="2800"/>
              <a:t> </a:t>
            </a:r>
            <a:br>
              <a:rPr lang="en-CA" altLang="x-none" sz="2800"/>
            </a:br>
            <a:r>
              <a:rPr lang="en-CA" altLang="x-none" sz="2800"/>
              <a:t>Any assumptions that must be true about the input instance</a:t>
            </a:r>
            <a:r>
              <a:rPr lang="en-US" altLang="x-none" sz="2800"/>
              <a:t>.</a:t>
            </a:r>
            <a:endParaRPr lang="en-CA" altLang="x-none" sz="2800"/>
          </a:p>
          <a:p>
            <a:r>
              <a:rPr lang="en-CA" altLang="x-none" sz="2800">
                <a:solidFill>
                  <a:srgbClr val="66FF66"/>
                </a:solidFill>
              </a:rPr>
              <a:t>Postconditions</a:t>
            </a:r>
            <a:r>
              <a:rPr lang="en-CA" altLang="x-none" sz="2800"/>
              <a:t>: </a:t>
            </a:r>
            <a:br>
              <a:rPr lang="en-CA" altLang="x-none" sz="2800"/>
            </a:br>
            <a:r>
              <a:rPr lang="en-CA" altLang="x-none" sz="2800"/>
              <a:t>The statement of what must be true when the algorithm/program returns.</a:t>
            </a:r>
          </a:p>
          <a:p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9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9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9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9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987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8" name="Rectangle 4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  <a:ln/>
        </p:spPr>
        <p:txBody>
          <a:bodyPr/>
          <a:lstStyle/>
          <a:p>
            <a:r>
              <a:rPr lang="en-US" altLang="x-none" sz="4000"/>
              <a:t>Loop Invariants</a:t>
            </a:r>
            <a:endParaRPr lang="en-CA" altLang="x-none" sz="4000"/>
          </a:p>
        </p:txBody>
      </p:sp>
      <p:sp>
        <p:nvSpPr>
          <p:cNvPr id="559107" name="Rectangle 3"/>
          <p:cNvSpPr>
            <a:spLocks noGrp="1" noChangeArrowheads="1"/>
          </p:cNvSpPr>
          <p:nvPr>
            <p:ph idx="1"/>
          </p:nvPr>
        </p:nvSpPr>
        <p:spPr>
          <a:xfrm>
            <a:off x="-76200" y="1143000"/>
            <a:ext cx="5562600" cy="4114800"/>
          </a:xfrm>
          <a:noFill/>
          <a:ln/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CA" altLang="x-none" sz="2800"/>
              <a:t>Not just to please the prof.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Not just to prove correctness.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Use them to think about your algorithm!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Before you start coding.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What do you want to be </a:t>
            </a:r>
            <a:br>
              <a:rPr lang="en-CA" altLang="x-none" sz="2800"/>
            </a:br>
            <a:r>
              <a:rPr lang="en-CA" altLang="x-none" sz="2800"/>
              <a:t>true in the middle of your computation? </a:t>
            </a:r>
          </a:p>
          <a:p>
            <a:pPr lvl="1">
              <a:lnSpc>
                <a:spcPct val="90000"/>
              </a:lnSpc>
            </a:pPr>
            <a:r>
              <a:rPr lang="en-CA" altLang="x-none" sz="2400"/>
              <a:t>You </a:t>
            </a:r>
            <a:r>
              <a:rPr lang="en-CA" altLang="x-none" sz="2400" b="1"/>
              <a:t>need</a:t>
            </a:r>
            <a:r>
              <a:rPr lang="en-CA" altLang="x-none" sz="2400"/>
              <a:t> to know.</a:t>
            </a:r>
          </a:p>
          <a:p>
            <a:pPr lvl="1">
              <a:lnSpc>
                <a:spcPct val="90000"/>
              </a:lnSpc>
            </a:pPr>
            <a:r>
              <a:rPr lang="en-CA" altLang="x-none" sz="2400"/>
              <a:t>Let your reader know.</a:t>
            </a:r>
          </a:p>
          <a:p>
            <a:pPr>
              <a:lnSpc>
                <a:spcPct val="90000"/>
              </a:lnSpc>
            </a:pPr>
            <a:endParaRPr lang="en-CA" altLang="x-none"/>
          </a:p>
        </p:txBody>
      </p:sp>
      <p:sp>
        <p:nvSpPr>
          <p:cNvPr id="559111" name="Text Box 7"/>
          <p:cNvSpPr txBox="1">
            <a:spLocks noChangeArrowheads="1"/>
          </p:cNvSpPr>
          <p:nvPr/>
        </p:nvSpPr>
        <p:spPr bwMode="auto">
          <a:xfrm>
            <a:off x="5257800" y="0"/>
            <a:ext cx="3375025" cy="692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endParaRPr lang="en-CA" altLang="x-none" sz="2800" i="0"/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9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9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9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9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9107" grpId="0" animBg="1" autoUpdateAnimBg="0"/>
      <p:bldP spid="559111" grpId="0" autoUpdateAnimBg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 sz="5400"/>
              <a:t>Definition of Correctness</a:t>
            </a:r>
          </a:p>
        </p:txBody>
      </p:sp>
      <p:sp>
        <p:nvSpPr>
          <p:cNvPr id="720899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>
                <a:solidFill>
                  <a:srgbClr val="33CC33"/>
                </a:solidFill>
              </a:rPr>
              <a:t>&lt;PreCond&gt;</a:t>
            </a:r>
            <a:r>
              <a:rPr lang="en-CA" altLang="x-none" sz="3600"/>
              <a:t> </a:t>
            </a:r>
            <a:r>
              <a:rPr lang="en-US" altLang="x-none" sz="3600"/>
              <a:t>&amp;</a:t>
            </a:r>
            <a:r>
              <a:rPr lang="en-CA" altLang="x-none" sz="3600"/>
              <a:t> </a:t>
            </a:r>
            <a:r>
              <a:rPr lang="en-CA" altLang="x-none" sz="3600">
                <a:solidFill>
                  <a:schemeClr val="accent2"/>
                </a:solidFill>
              </a:rPr>
              <a:t>&lt;</a:t>
            </a:r>
            <a:r>
              <a:rPr lang="en-US" altLang="x-none" sz="3600">
                <a:solidFill>
                  <a:schemeClr val="accent2"/>
                </a:solidFill>
              </a:rPr>
              <a:t>code</a:t>
            </a:r>
            <a:r>
              <a:rPr lang="en-CA" altLang="x-none" sz="3600">
                <a:solidFill>
                  <a:schemeClr val="accent2"/>
                </a:solidFill>
              </a:rPr>
              <a:t>&gt;</a:t>
            </a:r>
            <a:r>
              <a:rPr lang="en-CA" altLang="x-none" sz="3600"/>
              <a:t> </a:t>
            </a:r>
            <a:r>
              <a:rPr lang="en-CA" altLang="x-none" sz="3600">
                <a:latin typeface="Symbol" charset="2"/>
              </a:rPr>
              <a:t>Þ </a:t>
            </a:r>
            <a:r>
              <a:rPr lang="en-CA" altLang="x-none" sz="3600">
                <a:solidFill>
                  <a:srgbClr val="33CC33"/>
                </a:solidFill>
              </a:rPr>
              <a:t>&lt;PostCond&gt;</a:t>
            </a:r>
            <a:r>
              <a:rPr lang="en-CA" altLang="x-none" sz="3600"/>
              <a:t>  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If the input meets the preconditions,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then the output must meet the postconditions.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If the input does not meet the preconditions, then </a:t>
            </a:r>
            <a:r>
              <a:rPr lang="en-US" altLang="x-none" sz="3600"/>
              <a:t>nothing is required.</a:t>
            </a:r>
            <a:endParaRPr lang="en-CA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CA" altLang="x-none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30" name="Rectangle 10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1922" name="Rectangle 2"/>
          <p:cNvSpPr>
            <a:spLocks noGrp="1" noChangeArrowheads="1"/>
          </p:cNvSpPr>
          <p:nvPr>
            <p:ph idx="1"/>
          </p:nvPr>
        </p:nvSpPr>
        <p:spPr>
          <a:xfrm>
            <a:off x="-228600" y="685800"/>
            <a:ext cx="3886200" cy="6172200"/>
          </a:xfrm>
          <a:ln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/>
              <a:t>    </a:t>
            </a:r>
            <a:r>
              <a:rPr lang="en-CA" altLang="x-none" sz="2400"/>
              <a:t>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0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CA" altLang="x-none" sz="2400" baseline="-25000">
                <a:solidFill>
                  <a:schemeClr val="accent1"/>
                </a:solidFill>
              </a:rPr>
              <a:t>1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>
                <a:solidFill>
                  <a:srgbClr val="33CC33"/>
                </a:solidFill>
              </a:rPr>
              <a:t>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r-1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US" altLang="x-none" sz="2400" baseline="-25000">
                <a:solidFill>
                  <a:schemeClr val="accent1"/>
                </a:solidFill>
              </a:rPr>
              <a:t>r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</a:p>
        </p:txBody>
      </p:sp>
      <p:sp>
        <p:nvSpPr>
          <p:cNvPr id="721923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/>
              <a:t>…</a:t>
            </a:r>
            <a:endParaRPr lang="en-CA" altLang="x-none" sz="3600" i="0"/>
          </a:p>
        </p:txBody>
      </p:sp>
      <p:grpSp>
        <p:nvGrpSpPr>
          <p:cNvPr id="721924" name="Group 4"/>
          <p:cNvGrpSpPr>
            <a:grpSpLocks/>
          </p:cNvGrpSpPr>
          <p:nvPr/>
        </p:nvGrpSpPr>
        <p:grpSpPr bwMode="auto">
          <a:xfrm>
            <a:off x="3538538" y="2593975"/>
            <a:ext cx="5484812" cy="1373188"/>
            <a:chOff x="2305" y="1806"/>
            <a:chExt cx="3455" cy="865"/>
          </a:xfrm>
        </p:grpSpPr>
        <p:sp>
          <p:nvSpPr>
            <p:cNvPr id="721925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x-none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US" altLang="x-none" sz="2800" i="0"/>
                <a:t>any </a:t>
              </a:r>
              <a:r>
                <a:rPr lang="en-CA" altLang="x-none" sz="2800" i="0">
                  <a:solidFill>
                    <a:schemeClr val="accent1"/>
                  </a:solidFill>
                </a:rPr>
                <a:t>&lt;</a:t>
              </a:r>
              <a:r>
                <a:rPr lang="en-US" altLang="x-none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x-none" sz="2800" i="0">
                  <a:solidFill>
                    <a:schemeClr val="accent1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</a:t>
              </a:r>
              <a:endParaRPr lang="en-CA" altLang="x-none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721926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32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3200" i="0" baseline="-25000">
                  <a:solidFill>
                    <a:srgbClr val="33CC33"/>
                  </a:solidFill>
                </a:rPr>
                <a:t>r</a:t>
              </a:r>
              <a:r>
                <a:rPr lang="en-CA" altLang="x-none" sz="32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21927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721928" name="Text Box 8"/>
          <p:cNvSpPr txBox="1">
            <a:spLocks noChangeArrowheads="1"/>
          </p:cNvSpPr>
          <p:nvPr/>
        </p:nvSpPr>
        <p:spPr bwMode="auto">
          <a:xfrm>
            <a:off x="4876800" y="5029200"/>
            <a:ext cx="34480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How is this proved?</a:t>
            </a:r>
            <a:endParaRPr lang="en-CA" altLang="x-none" sz="3200" i="0"/>
          </a:p>
        </p:txBody>
      </p:sp>
      <p:sp>
        <p:nvSpPr>
          <p:cNvPr id="721929" name="Text Box 9"/>
          <p:cNvSpPr txBox="1">
            <a:spLocks noChangeArrowheads="1"/>
          </p:cNvSpPr>
          <p:nvPr/>
        </p:nvSpPr>
        <p:spPr bwMode="auto">
          <a:xfrm>
            <a:off x="3581400" y="1905000"/>
            <a:ext cx="483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600" i="0">
                <a:solidFill>
                  <a:schemeClr val="tx2"/>
                </a:solidFill>
              </a:rPr>
              <a:t>Definition of Correctness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1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1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1928" grpId="0"/>
      <p:bldP spid="721929" grpId="0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55" name="Rectangle 11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2946" name="Rectangle 2"/>
          <p:cNvSpPr>
            <a:spLocks noGrp="1" noChangeArrowheads="1"/>
          </p:cNvSpPr>
          <p:nvPr>
            <p:ph idx="1"/>
          </p:nvPr>
        </p:nvSpPr>
        <p:spPr>
          <a:xfrm>
            <a:off x="-228600" y="685800"/>
            <a:ext cx="3886200" cy="6172200"/>
          </a:xfrm>
          <a:ln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/>
              <a:t>    </a:t>
            </a:r>
            <a:r>
              <a:rPr lang="en-CA" altLang="x-none" sz="2400"/>
              <a:t>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0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CA" altLang="x-none" sz="2400" baseline="-25000">
                <a:solidFill>
                  <a:schemeClr val="accent1"/>
                </a:solidFill>
              </a:rPr>
              <a:t>1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>
                <a:solidFill>
                  <a:srgbClr val="33CC33"/>
                </a:solidFill>
              </a:rPr>
              <a:t>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r-1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US" altLang="x-none" sz="2400" baseline="-25000">
                <a:solidFill>
                  <a:schemeClr val="accent1"/>
                </a:solidFill>
              </a:rPr>
              <a:t>r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</a:p>
        </p:txBody>
      </p:sp>
      <p:sp>
        <p:nvSpPr>
          <p:cNvPr id="722947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/>
              <a:t>…</a:t>
            </a:r>
            <a:endParaRPr lang="en-CA" altLang="x-none" sz="3600" i="0"/>
          </a:p>
        </p:txBody>
      </p:sp>
      <p:grpSp>
        <p:nvGrpSpPr>
          <p:cNvPr id="722948" name="Group 4"/>
          <p:cNvGrpSpPr>
            <a:grpSpLocks/>
          </p:cNvGrpSpPr>
          <p:nvPr/>
        </p:nvGrpSpPr>
        <p:grpSpPr bwMode="auto">
          <a:xfrm>
            <a:off x="3659188" y="2590800"/>
            <a:ext cx="5484812" cy="1373188"/>
            <a:chOff x="2305" y="1806"/>
            <a:chExt cx="3455" cy="865"/>
          </a:xfrm>
        </p:grpSpPr>
        <p:sp>
          <p:nvSpPr>
            <p:cNvPr id="722949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x-none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US" altLang="x-none" sz="2800" i="0"/>
                <a:t>any </a:t>
              </a:r>
              <a:r>
                <a:rPr lang="en-CA" altLang="x-none" sz="2800" i="0">
                  <a:solidFill>
                    <a:schemeClr val="accent1"/>
                  </a:solidFill>
                </a:rPr>
                <a:t>&lt;</a:t>
              </a:r>
              <a:r>
                <a:rPr lang="en-US" altLang="x-none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x-none" sz="2800" i="0">
                  <a:solidFill>
                    <a:schemeClr val="accent1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</a:t>
              </a:r>
              <a:endParaRPr lang="en-CA" altLang="x-none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722950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32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3200" i="0" baseline="-25000">
                  <a:solidFill>
                    <a:srgbClr val="33CC33"/>
                  </a:solidFill>
                </a:rPr>
                <a:t>r</a:t>
              </a:r>
              <a:r>
                <a:rPr lang="en-CA" altLang="x-none" sz="32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22951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722952" name="Text Box 8"/>
          <p:cNvSpPr txBox="1">
            <a:spLocks noChangeArrowheads="1"/>
          </p:cNvSpPr>
          <p:nvPr/>
        </p:nvSpPr>
        <p:spPr bwMode="auto">
          <a:xfrm>
            <a:off x="3854450" y="1900238"/>
            <a:ext cx="483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600" i="0">
                <a:solidFill>
                  <a:schemeClr val="tx2"/>
                </a:solidFill>
              </a:rPr>
              <a:t>Definition of Correctness</a:t>
            </a:r>
          </a:p>
        </p:txBody>
      </p:sp>
      <p:sp>
        <p:nvSpPr>
          <p:cNvPr id="722953" name="Text Box 9"/>
          <p:cNvSpPr txBox="1">
            <a:spLocks noChangeArrowheads="1"/>
          </p:cNvSpPr>
          <p:nvPr/>
        </p:nvSpPr>
        <p:spPr bwMode="auto">
          <a:xfrm>
            <a:off x="3962400" y="4343400"/>
            <a:ext cx="471963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Must check 2</a:t>
            </a:r>
            <a:r>
              <a:rPr lang="en-US" altLang="x-none" sz="3200" i="0" baseline="30000"/>
              <a:t>r </a:t>
            </a:r>
            <a:r>
              <a:rPr lang="en-US" altLang="x-none" sz="3200" i="0"/>
              <a:t>different 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sz="3200" i="0"/>
              <a:t>settings of </a:t>
            </a:r>
            <a:r>
              <a:rPr lang="en-US" altLang="x-none" sz="3200" i="0">
                <a:solidFill>
                  <a:schemeClr val="accent1"/>
                </a:solidFill>
              </a:rPr>
              <a:t>&lt;conditions&gt;</a:t>
            </a:r>
          </a:p>
          <a:p>
            <a:pPr lvl="1">
              <a:spcBef>
                <a:spcPct val="0"/>
              </a:spcBef>
              <a:buFontTx/>
              <a:buChar char="•"/>
            </a:pPr>
            <a:r>
              <a:rPr lang="en-US" altLang="x-none" sz="3200" i="0"/>
              <a:t>paths through the code.</a:t>
            </a:r>
            <a:endParaRPr lang="en-CA" altLang="x-none" sz="3200" i="0"/>
          </a:p>
        </p:txBody>
      </p:sp>
      <p:sp>
        <p:nvSpPr>
          <p:cNvPr id="722954" name="Text Box 10"/>
          <p:cNvSpPr txBox="1">
            <a:spLocks noChangeArrowheads="1"/>
          </p:cNvSpPr>
          <p:nvPr/>
        </p:nvSpPr>
        <p:spPr bwMode="auto">
          <a:xfrm>
            <a:off x="5318125" y="6049963"/>
            <a:ext cx="36401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200" i="0"/>
              <a:t>Is there a faster way?</a:t>
            </a:r>
            <a:endParaRPr lang="en-CA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2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2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2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2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2953" grpId="0"/>
      <p:bldP spid="722954" grpId="0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80" name="Rectangle 1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3970" name="Rectangle 2"/>
          <p:cNvSpPr>
            <a:spLocks noGrp="1" noChangeArrowheads="1"/>
          </p:cNvSpPr>
          <p:nvPr>
            <p:ph idx="1"/>
          </p:nvPr>
        </p:nvSpPr>
        <p:spPr>
          <a:xfrm>
            <a:off x="-228600" y="685800"/>
            <a:ext cx="3886200" cy="6172200"/>
          </a:xfrm>
          <a:ln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/>
              <a:t>    </a:t>
            </a:r>
            <a:r>
              <a:rPr lang="en-CA" altLang="x-none" sz="2400"/>
              <a:t>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0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CA" altLang="x-none" sz="2400" baseline="-25000">
                <a:solidFill>
                  <a:schemeClr val="accent1"/>
                </a:solidFill>
              </a:rPr>
              <a:t>1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>
                <a:solidFill>
                  <a:srgbClr val="33CC33"/>
                </a:solidFill>
              </a:rPr>
              <a:t>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r-1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US" altLang="x-none" sz="2400" baseline="-25000">
                <a:solidFill>
                  <a:schemeClr val="accent1"/>
                </a:solidFill>
              </a:rPr>
              <a:t>r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</a:p>
        </p:txBody>
      </p:sp>
      <p:sp>
        <p:nvSpPr>
          <p:cNvPr id="723971" name="Text Box 3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1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sp>
        <p:nvSpPr>
          <p:cNvPr id="723972" name="Text Box 4"/>
          <p:cNvSpPr txBox="1">
            <a:spLocks noChangeArrowheads="1"/>
          </p:cNvSpPr>
          <p:nvPr/>
        </p:nvSpPr>
        <p:spPr bwMode="auto">
          <a:xfrm>
            <a:off x="3429000" y="2943225"/>
            <a:ext cx="2046288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0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1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723973" name="Text Box 5"/>
          <p:cNvSpPr txBox="1">
            <a:spLocks noChangeArrowheads="1"/>
          </p:cNvSpPr>
          <p:nvPr/>
        </p:nvSpPr>
        <p:spPr bwMode="auto">
          <a:xfrm>
            <a:off x="6842125" y="3295650"/>
            <a:ext cx="22209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1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3974" name="AutoShape 6"/>
          <p:cNvSpPr>
            <a:spLocks noChangeArrowheads="1"/>
          </p:cNvSpPr>
          <p:nvPr/>
        </p:nvSpPr>
        <p:spPr bwMode="auto">
          <a:xfrm>
            <a:off x="5943600" y="34004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3975" name="Text Box 7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0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  <a:ea typeface="Times New Roman" charset="0"/>
                <a:cs typeface="Times New Roman" charset="0"/>
              </a:rPr>
              <a:t>¬</a:t>
            </a: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1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false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723976" name="Text Box 8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1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3977" name="AutoShape 9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3978" name="Freeform 10"/>
          <p:cNvSpPr>
            <a:spLocks/>
          </p:cNvSpPr>
          <p:nvPr/>
        </p:nvSpPr>
        <p:spPr bwMode="auto">
          <a:xfrm>
            <a:off x="1981200" y="838200"/>
            <a:ext cx="1003300" cy="2438400"/>
          </a:xfrm>
          <a:custGeom>
            <a:avLst/>
            <a:gdLst>
              <a:gd name="T0" fmla="*/ 48 w 632"/>
              <a:gd name="T1" fmla="*/ 0 h 1536"/>
              <a:gd name="T2" fmla="*/ 624 w 632"/>
              <a:gd name="T3" fmla="*/ 816 h 1536"/>
              <a:gd name="T4" fmla="*/ 0 w 632"/>
              <a:gd name="T5" fmla="*/ 153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3979" name="Text Box 11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/>
              <a:t>…</a:t>
            </a:r>
            <a:endParaRPr lang="en-CA" altLang="x-none" sz="36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005" name="Rectangle 1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4994" name="Rectangle 2"/>
          <p:cNvSpPr>
            <a:spLocks noGrp="1" noChangeArrowheads="1"/>
          </p:cNvSpPr>
          <p:nvPr>
            <p:ph idx="1"/>
          </p:nvPr>
        </p:nvSpPr>
        <p:spPr>
          <a:xfrm>
            <a:off x="-228600" y="685800"/>
            <a:ext cx="3886200" cy="6172200"/>
          </a:xfrm>
          <a:ln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/>
              <a:t>    </a:t>
            </a:r>
            <a:r>
              <a:rPr lang="en-CA" altLang="x-none" sz="2400"/>
              <a:t>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0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CA" altLang="x-none" sz="2400" baseline="-25000">
                <a:solidFill>
                  <a:schemeClr val="accent1"/>
                </a:solidFill>
              </a:rPr>
              <a:t>1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>
                <a:solidFill>
                  <a:srgbClr val="33CC33"/>
                </a:solidFill>
              </a:rPr>
              <a:t>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r-1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US" altLang="x-none" sz="2400" baseline="-25000">
                <a:solidFill>
                  <a:schemeClr val="accent1"/>
                </a:solidFill>
              </a:rPr>
              <a:t>r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</a:p>
        </p:txBody>
      </p:sp>
      <p:sp>
        <p:nvSpPr>
          <p:cNvPr id="724995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/>
              <a:t>…</a:t>
            </a:r>
            <a:endParaRPr lang="en-CA" altLang="x-none" sz="3600" i="0"/>
          </a:p>
        </p:txBody>
      </p:sp>
      <p:sp>
        <p:nvSpPr>
          <p:cNvPr id="724996" name="Text Box 4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2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grpSp>
        <p:nvGrpSpPr>
          <p:cNvPr id="724997" name="Group 5"/>
          <p:cNvGrpSpPr>
            <a:grpSpLocks/>
          </p:cNvGrpSpPr>
          <p:nvPr/>
        </p:nvGrpSpPr>
        <p:grpSpPr bwMode="auto">
          <a:xfrm>
            <a:off x="3429000" y="2943225"/>
            <a:ext cx="5634038" cy="1373188"/>
            <a:chOff x="2160" y="1854"/>
            <a:chExt cx="3549" cy="865"/>
          </a:xfrm>
        </p:grpSpPr>
        <p:sp>
          <p:nvSpPr>
            <p:cNvPr id="724998" name="Text Box 6"/>
            <p:cNvSpPr txBox="1">
              <a:spLocks noChangeArrowheads="1"/>
            </p:cNvSpPr>
            <p:nvPr/>
          </p:nvSpPr>
          <p:spPr bwMode="auto">
            <a:xfrm>
              <a:off x="2160" y="1854"/>
              <a:ext cx="1289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2800" i="0" baseline="-25000">
                  <a:solidFill>
                    <a:srgbClr val="33CC33"/>
                  </a:solidFill>
                </a:rPr>
                <a:t>1</a:t>
              </a:r>
              <a:r>
                <a:rPr lang="en-CA" altLang="x-none" sz="2800" i="0">
                  <a:solidFill>
                    <a:srgbClr val="33CC33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1"/>
                  </a:solidFill>
                </a:rPr>
                <a:t>&lt;condition</a:t>
              </a:r>
              <a:r>
                <a:rPr lang="en-US" altLang="x-none" sz="2800" i="0" baseline="-25000">
                  <a:solidFill>
                    <a:schemeClr val="accent1"/>
                  </a:solidFill>
                </a:rPr>
                <a:t>2</a:t>
              </a:r>
              <a:r>
                <a:rPr lang="en-CA" altLang="x-none" sz="2800" i="0">
                  <a:solidFill>
                    <a:schemeClr val="accent1"/>
                  </a:solidFill>
                </a:rPr>
                <a:t>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</a:t>
              </a:r>
              <a:r>
                <a:rPr lang="en-CA" altLang="x-none" sz="2800" i="0" baseline="-25000">
                  <a:solidFill>
                    <a:schemeClr val="accent2"/>
                  </a:solidFill>
                </a:rPr>
                <a:t>&lt;</a:t>
              </a:r>
              <a:r>
                <a:rPr lang="en-US" altLang="x-none" sz="2800" i="0" baseline="-25000">
                  <a:solidFill>
                    <a:schemeClr val="accent2"/>
                  </a:solidFill>
                </a:rPr>
                <a:t>2</a:t>
              </a:r>
              <a:r>
                <a:rPr lang="en-CA" altLang="x-none" sz="2800" i="0" baseline="-25000">
                  <a:solidFill>
                    <a:schemeClr val="accent2"/>
                  </a:solidFill>
                </a:rPr>
                <a:t>,true&gt;</a:t>
              </a:r>
            </a:p>
          </p:txBody>
        </p:sp>
        <p:sp>
          <p:nvSpPr>
            <p:cNvPr id="724999" name="Text Box 7"/>
            <p:cNvSpPr txBox="1">
              <a:spLocks noChangeArrowheads="1"/>
            </p:cNvSpPr>
            <p:nvPr/>
          </p:nvSpPr>
          <p:spPr bwMode="auto">
            <a:xfrm>
              <a:off x="4310" y="2076"/>
              <a:ext cx="1399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32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3200" i="0" baseline="-25000">
                  <a:solidFill>
                    <a:srgbClr val="33CC33"/>
                  </a:solidFill>
                </a:rPr>
                <a:t>2</a:t>
              </a:r>
              <a:r>
                <a:rPr lang="en-CA" altLang="x-none" sz="32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25000" name="AutoShape 8"/>
            <p:cNvSpPr>
              <a:spLocks noChangeArrowheads="1"/>
            </p:cNvSpPr>
            <p:nvPr/>
          </p:nvSpPr>
          <p:spPr bwMode="auto">
            <a:xfrm>
              <a:off x="3744" y="2142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725001" name="Text Box 9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US" altLang="x-none" sz="2800" i="0" baseline="-25000">
                <a:solidFill>
                  <a:srgbClr val="33CC33"/>
                </a:solidFill>
              </a:rPr>
              <a:t>1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  <a:ea typeface="Times New Roman" charset="0"/>
                <a:cs typeface="Times New Roman" charset="0"/>
              </a:rPr>
              <a:t>¬</a:t>
            </a: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US" altLang="x-none" sz="2800" i="0" baseline="-25000">
                <a:solidFill>
                  <a:schemeClr val="accent1"/>
                </a:solidFill>
              </a:rPr>
              <a:t>2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2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,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false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725002" name="Text Box 10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2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5003" name="AutoShape 11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5004" name="Freeform 12"/>
          <p:cNvSpPr>
            <a:spLocks/>
          </p:cNvSpPr>
          <p:nvPr/>
        </p:nvSpPr>
        <p:spPr bwMode="auto">
          <a:xfrm>
            <a:off x="1828800" y="3352800"/>
            <a:ext cx="152400" cy="457200"/>
          </a:xfrm>
          <a:custGeom>
            <a:avLst/>
            <a:gdLst>
              <a:gd name="T0" fmla="*/ 48 w 632"/>
              <a:gd name="T1" fmla="*/ 0 h 1536"/>
              <a:gd name="T2" fmla="*/ 624 w 632"/>
              <a:gd name="T3" fmla="*/ 816 h 1536"/>
              <a:gd name="T4" fmla="*/ 0 w 632"/>
              <a:gd name="T5" fmla="*/ 153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28" name="Rectangle 1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6018" name="Rectangle 2"/>
          <p:cNvSpPr>
            <a:spLocks noGrp="1" noChangeArrowheads="1"/>
          </p:cNvSpPr>
          <p:nvPr>
            <p:ph idx="1"/>
          </p:nvPr>
        </p:nvSpPr>
        <p:spPr>
          <a:xfrm>
            <a:off x="-228600" y="685800"/>
            <a:ext cx="3886200" cy="6172200"/>
          </a:xfrm>
          <a:ln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2500" lnSpcReduction="20000"/>
          </a:bodyPr>
          <a:lstStyle/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/>
              <a:t>    </a:t>
            </a:r>
            <a:r>
              <a:rPr lang="en-CA" altLang="x-none" sz="2400"/>
              <a:t>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0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CA" altLang="x-none" sz="2400" baseline="-25000">
                <a:solidFill>
                  <a:schemeClr val="accent1"/>
                </a:solidFill>
              </a:rPr>
              <a:t>1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&lt;1,false&gt;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CA" altLang="x-none" sz="2400" baseline="-25000">
                <a:solidFill>
                  <a:srgbClr val="33CC33"/>
                </a:solidFill>
              </a:rPr>
              <a:t>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endParaRPr lang="en-US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x-none" sz="2400">
                <a:solidFill>
                  <a:srgbClr val="33CC33"/>
                </a:solidFill>
              </a:rPr>
              <a:t>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r-1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if( </a:t>
            </a:r>
            <a:r>
              <a:rPr lang="en-CA" altLang="x-none" sz="2400">
                <a:solidFill>
                  <a:schemeClr val="accent1"/>
                </a:solidFill>
              </a:rPr>
              <a:t>&lt;condition</a:t>
            </a:r>
            <a:r>
              <a:rPr lang="en-US" altLang="x-none" sz="2400" baseline="-25000">
                <a:solidFill>
                  <a:schemeClr val="accent1"/>
                </a:solidFill>
              </a:rPr>
              <a:t>r</a:t>
            </a:r>
            <a:r>
              <a:rPr lang="en-CA" altLang="x-none" sz="2400">
                <a:solidFill>
                  <a:schemeClr val="accent1"/>
                </a:solidFill>
              </a:rPr>
              <a:t>&gt;</a:t>
            </a:r>
            <a:r>
              <a:rPr lang="en-CA" altLang="x-none" sz="2400"/>
              <a:t> ) then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,true&gt;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else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    </a:t>
            </a:r>
            <a:r>
              <a:rPr lang="en-CA" altLang="x-none" sz="2400">
                <a:solidFill>
                  <a:schemeClr val="accent2"/>
                </a:solidFill>
              </a:rPr>
              <a:t>code</a:t>
            </a:r>
            <a:r>
              <a:rPr lang="en-CA" altLang="x-none" sz="2400" baseline="-25000">
                <a:solidFill>
                  <a:schemeClr val="accent2"/>
                </a:solidFill>
              </a:rPr>
              <a:t>&lt;</a:t>
            </a:r>
            <a:r>
              <a:rPr lang="en-US" altLang="x-none" sz="2400" baseline="-25000">
                <a:solidFill>
                  <a:schemeClr val="accent2"/>
                </a:solidFill>
              </a:rPr>
              <a:t>r</a:t>
            </a:r>
            <a:r>
              <a:rPr lang="en-CA" altLang="x-none" sz="2400" baseline="-25000">
                <a:solidFill>
                  <a:schemeClr val="accent2"/>
                </a:solidFill>
              </a:rPr>
              <a:t>,false&gt;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end if 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  <a:r>
              <a:rPr lang="en-CA" altLang="x-none" sz="2400">
                <a:solidFill>
                  <a:srgbClr val="33CC33"/>
                </a:solidFill>
              </a:rPr>
              <a:t>&lt;assertion</a:t>
            </a:r>
            <a:r>
              <a:rPr lang="en-US" altLang="x-none" sz="2400" baseline="-25000">
                <a:solidFill>
                  <a:srgbClr val="33CC33"/>
                </a:solidFill>
              </a:rPr>
              <a:t>r</a:t>
            </a:r>
            <a:r>
              <a:rPr lang="en-CA" altLang="x-none" sz="2400">
                <a:solidFill>
                  <a:srgbClr val="33CC33"/>
                </a:solidFill>
              </a:rPr>
              <a:t>&gt;</a:t>
            </a:r>
            <a:r>
              <a:rPr lang="en-CA" altLang="x-none" sz="2400"/>
              <a:t> </a:t>
            </a:r>
          </a:p>
          <a:p>
            <a:pPr>
              <a:lnSpc>
                <a:spcPct val="90000"/>
              </a:lnSpc>
              <a:buFontTx/>
              <a:buNone/>
            </a:pPr>
            <a:endParaRPr lang="en-CA" altLang="x-none" sz="2400"/>
          </a:p>
          <a:p>
            <a:pPr>
              <a:lnSpc>
                <a:spcPct val="90000"/>
              </a:lnSpc>
              <a:buFontTx/>
              <a:buNone/>
            </a:pPr>
            <a:r>
              <a:rPr lang="en-CA" altLang="x-none" sz="2400"/>
              <a:t>     </a:t>
            </a:r>
          </a:p>
        </p:txBody>
      </p:sp>
      <p:sp>
        <p:nvSpPr>
          <p:cNvPr id="726019" name="Text Box 3"/>
          <p:cNvSpPr txBox="1">
            <a:spLocks noChangeArrowheads="1"/>
          </p:cNvSpPr>
          <p:nvPr/>
        </p:nvSpPr>
        <p:spPr bwMode="auto">
          <a:xfrm>
            <a:off x="5632450" y="2178050"/>
            <a:ext cx="1263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 u="sng">
                <a:solidFill>
                  <a:schemeClr val="tx2"/>
                </a:solidFill>
              </a:rPr>
              <a:t>Step r</a:t>
            </a:r>
            <a:endParaRPr lang="en-CA" altLang="x-none" sz="3600" i="0" u="sng">
              <a:solidFill>
                <a:schemeClr val="tx2"/>
              </a:solidFill>
            </a:endParaRPr>
          </a:p>
        </p:txBody>
      </p:sp>
      <p:sp>
        <p:nvSpPr>
          <p:cNvPr id="726020" name="Text Box 4"/>
          <p:cNvSpPr txBox="1">
            <a:spLocks noChangeArrowheads="1"/>
          </p:cNvSpPr>
          <p:nvPr/>
        </p:nvSpPr>
        <p:spPr bwMode="auto">
          <a:xfrm>
            <a:off x="3429000" y="2943225"/>
            <a:ext cx="2128838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US" altLang="x-none" sz="2800" i="0" baseline="-25000">
                <a:solidFill>
                  <a:srgbClr val="33CC33"/>
                </a:solidFill>
              </a:rPr>
              <a:t>r-1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US" altLang="x-none" sz="2800" i="0" baseline="-25000">
                <a:solidFill>
                  <a:schemeClr val="accent1"/>
                </a:solidFill>
              </a:rPr>
              <a:t>r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r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,true&gt;</a:t>
            </a:r>
          </a:p>
        </p:txBody>
      </p:sp>
      <p:sp>
        <p:nvSpPr>
          <p:cNvPr id="726021" name="Text Box 5"/>
          <p:cNvSpPr txBox="1">
            <a:spLocks noChangeArrowheads="1"/>
          </p:cNvSpPr>
          <p:nvPr/>
        </p:nvSpPr>
        <p:spPr bwMode="auto">
          <a:xfrm>
            <a:off x="6842125" y="3295650"/>
            <a:ext cx="21764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r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6022" name="AutoShape 6"/>
          <p:cNvSpPr>
            <a:spLocks noChangeArrowheads="1"/>
          </p:cNvSpPr>
          <p:nvPr/>
        </p:nvSpPr>
        <p:spPr bwMode="auto">
          <a:xfrm>
            <a:off x="5943600" y="34004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6023" name="Text Box 7"/>
          <p:cNvSpPr txBox="1">
            <a:spLocks noChangeArrowheads="1"/>
          </p:cNvSpPr>
          <p:nvPr/>
        </p:nvSpPr>
        <p:spPr bwMode="auto">
          <a:xfrm>
            <a:off x="3429000" y="4570413"/>
            <a:ext cx="2206625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US" altLang="x-none" sz="2800" i="0" baseline="-25000">
                <a:solidFill>
                  <a:srgbClr val="33CC33"/>
                </a:solidFill>
              </a:rPr>
              <a:t>r-1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  <a:ea typeface="Times New Roman" charset="0"/>
                <a:cs typeface="Times New Roman" charset="0"/>
              </a:rPr>
              <a:t>¬</a:t>
            </a: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US" altLang="x-none" sz="2800" i="0" baseline="-25000">
                <a:solidFill>
                  <a:schemeClr val="accent1"/>
                </a:solidFill>
              </a:rPr>
              <a:t>r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r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,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false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726024" name="Text Box 8"/>
          <p:cNvSpPr txBox="1">
            <a:spLocks noChangeArrowheads="1"/>
          </p:cNvSpPr>
          <p:nvPr/>
        </p:nvSpPr>
        <p:spPr bwMode="auto">
          <a:xfrm>
            <a:off x="6842125" y="4922838"/>
            <a:ext cx="21764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r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6025" name="AutoShape 9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6026" name="Freeform 10"/>
          <p:cNvSpPr>
            <a:spLocks/>
          </p:cNvSpPr>
          <p:nvPr/>
        </p:nvSpPr>
        <p:spPr bwMode="auto">
          <a:xfrm>
            <a:off x="1981200" y="4267200"/>
            <a:ext cx="1003300" cy="2438400"/>
          </a:xfrm>
          <a:custGeom>
            <a:avLst/>
            <a:gdLst>
              <a:gd name="T0" fmla="*/ 48 w 632"/>
              <a:gd name="T1" fmla="*/ 0 h 1536"/>
              <a:gd name="T2" fmla="*/ 624 w 632"/>
              <a:gd name="T3" fmla="*/ 816 h 1536"/>
              <a:gd name="T4" fmla="*/ 0 w 632"/>
              <a:gd name="T5" fmla="*/ 153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6027" name="Text Box 11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/>
              <a:t>…</a:t>
            </a:r>
            <a:endParaRPr lang="en-CA" altLang="x-none" sz="36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/>
              <a:t>Max( a,b,c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Input has 3 numbers.”</a:t>
            </a:r>
            <a:r>
              <a:rPr lang="en-CA" altLang="x-none" sz="24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m = a 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b&gt;m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b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c&gt;m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c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 return max in {a,b,c}”</a:t>
            </a:r>
          </a:p>
          <a:p>
            <a:pPr>
              <a:spcBef>
                <a:spcPct val="0"/>
              </a:spcBef>
            </a:pPr>
            <a:endParaRPr lang="en-CA" altLang="x-none" sz="2400" i="0">
              <a:solidFill>
                <a:srgbClr val="33CC33"/>
              </a:solidFill>
            </a:endParaRPr>
          </a:p>
        </p:txBody>
      </p:sp>
      <p:sp>
        <p:nvSpPr>
          <p:cNvPr id="727043" name="Rectangle 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7044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  <p:grpSp>
        <p:nvGrpSpPr>
          <p:cNvPr id="727045" name="Group 5"/>
          <p:cNvGrpSpPr>
            <a:grpSpLocks/>
          </p:cNvGrpSpPr>
          <p:nvPr/>
        </p:nvGrpSpPr>
        <p:grpSpPr bwMode="auto">
          <a:xfrm>
            <a:off x="3276600" y="1295400"/>
            <a:ext cx="5911850" cy="2667000"/>
            <a:chOff x="2064" y="816"/>
            <a:chExt cx="3724" cy="1680"/>
          </a:xfrm>
        </p:grpSpPr>
        <p:sp>
          <p:nvSpPr>
            <p:cNvPr id="727046" name="Freeform 6"/>
            <p:cNvSpPr>
              <a:spLocks/>
            </p:cNvSpPr>
            <p:nvPr/>
          </p:nvSpPr>
          <p:spPr bwMode="auto">
            <a:xfrm>
              <a:off x="2064" y="816"/>
              <a:ext cx="48" cy="384"/>
            </a:xfrm>
            <a:custGeom>
              <a:avLst/>
              <a:gdLst>
                <a:gd name="T0" fmla="*/ 48 w 632"/>
                <a:gd name="T1" fmla="*/ 0 h 1536"/>
                <a:gd name="T2" fmla="*/ 624 w 632"/>
                <a:gd name="T3" fmla="*/ 816 h 1536"/>
                <a:gd name="T4" fmla="*/ 0 w 632"/>
                <a:gd name="T5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2" h="1536">
                  <a:moveTo>
                    <a:pt x="48" y="0"/>
                  </a:moveTo>
                  <a:cubicBezTo>
                    <a:pt x="340" y="280"/>
                    <a:pt x="632" y="560"/>
                    <a:pt x="624" y="816"/>
                  </a:cubicBezTo>
                  <a:cubicBezTo>
                    <a:pt x="616" y="1072"/>
                    <a:pt x="308" y="1304"/>
                    <a:pt x="0" y="1536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7" name="Text Box 7"/>
            <p:cNvSpPr txBox="1">
              <a:spLocks noChangeArrowheads="1"/>
            </p:cNvSpPr>
            <p:nvPr/>
          </p:nvSpPr>
          <p:spPr bwMode="auto">
            <a:xfrm>
              <a:off x="2893" y="1900"/>
              <a:ext cx="1139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rgbClr val="33CC33"/>
                  </a:solidFill>
                </a:rPr>
                <a:t>&lt;preCond&gt;</a:t>
              </a:r>
              <a:endParaRPr lang="en-US" altLang="x-none" sz="2800" i="0">
                <a:solidFill>
                  <a:srgbClr val="33CC33"/>
                </a:solidFill>
              </a:endParaRPr>
            </a:p>
            <a:p>
              <a:pPr>
                <a:spcBef>
                  <a:spcPct val="0"/>
                </a:spcBef>
              </a:pPr>
              <a:r>
                <a:rPr lang="en-CA" altLang="x-none" sz="2800" i="0">
                  <a:solidFill>
                    <a:schemeClr val="accent2"/>
                  </a:solidFill>
                </a:rPr>
                <a:t>code</a:t>
              </a:r>
              <a:endParaRPr lang="en-CA" altLang="x-none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727048" name="Text Box 8"/>
            <p:cNvSpPr txBox="1">
              <a:spLocks noChangeArrowheads="1"/>
            </p:cNvSpPr>
            <p:nvPr/>
          </p:nvSpPr>
          <p:spPr bwMode="auto">
            <a:xfrm>
              <a:off x="4389" y="2064"/>
              <a:ext cx="1399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CA" altLang="x-none" sz="3200" i="0">
                  <a:solidFill>
                    <a:srgbClr val="33CC33"/>
                  </a:solidFill>
                </a:rPr>
                <a:t>&lt;assertion</a:t>
              </a:r>
              <a:r>
                <a:rPr lang="en-US" altLang="x-none" sz="32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x-none" sz="32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727049" name="AutoShape 9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</a:pPr>
              <a:endParaRPr lang="en-US" altLang="x-none" sz="2400" i="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7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7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8067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728068" name="Freeform 4"/>
          <p:cNvSpPr>
            <a:spLocks/>
          </p:cNvSpPr>
          <p:nvPr/>
        </p:nvSpPr>
        <p:spPr bwMode="auto">
          <a:xfrm>
            <a:off x="3276600" y="2057400"/>
            <a:ext cx="76200" cy="1219200"/>
          </a:xfrm>
          <a:custGeom>
            <a:avLst/>
            <a:gdLst>
              <a:gd name="T0" fmla="*/ 48 w 632"/>
              <a:gd name="T1" fmla="*/ 0 h 1536"/>
              <a:gd name="T2" fmla="*/ 624 w 632"/>
              <a:gd name="T3" fmla="*/ 816 h 1536"/>
              <a:gd name="T4" fmla="*/ 0 w 632"/>
              <a:gd name="T5" fmla="*/ 153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8069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0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1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728070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1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8071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8072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0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  <a:ea typeface="Times New Roman" charset="0"/>
                <a:cs typeface="Times New Roman" charset="0"/>
              </a:rPr>
              <a:t>¬</a:t>
            </a: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1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false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728073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1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8074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8075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/>
              <a:t>Max( a,b,c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Input has 3 numbers.”</a:t>
            </a:r>
            <a:r>
              <a:rPr lang="en-CA" altLang="x-none" sz="24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m = a 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b&gt;m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b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c&gt;m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c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 return max in {a,b,c}”</a:t>
            </a:r>
          </a:p>
          <a:p>
            <a:pPr>
              <a:spcBef>
                <a:spcPct val="0"/>
              </a:spcBef>
            </a:pPr>
            <a:endParaRPr lang="en-CA" altLang="x-none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29091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729092" name="Freeform 4"/>
          <p:cNvSpPr>
            <a:spLocks/>
          </p:cNvSpPr>
          <p:nvPr/>
        </p:nvSpPr>
        <p:spPr bwMode="auto">
          <a:xfrm>
            <a:off x="3276600" y="3643313"/>
            <a:ext cx="76200" cy="1219200"/>
          </a:xfrm>
          <a:custGeom>
            <a:avLst/>
            <a:gdLst>
              <a:gd name="T0" fmla="*/ 48 w 632"/>
              <a:gd name="T1" fmla="*/ 0 h 1536"/>
              <a:gd name="T2" fmla="*/ 624 w 632"/>
              <a:gd name="T3" fmla="*/ 816 h 1536"/>
              <a:gd name="T4" fmla="*/ 0 w 632"/>
              <a:gd name="T5" fmla="*/ 153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9093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1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2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&lt;2,true&gt;</a:t>
            </a:r>
          </a:p>
        </p:txBody>
      </p:sp>
      <p:sp>
        <p:nvSpPr>
          <p:cNvPr id="729094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2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9095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9096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1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1"/>
                </a:solidFill>
                <a:ea typeface="Times New Roman" charset="0"/>
                <a:cs typeface="Times New Roman" charset="0"/>
              </a:rPr>
              <a:t>¬</a:t>
            </a:r>
            <a:r>
              <a:rPr lang="en-CA" altLang="x-none" sz="2800" i="0">
                <a:solidFill>
                  <a:schemeClr val="accent1"/>
                </a:solidFill>
              </a:rPr>
              <a:t>&lt;condition</a:t>
            </a:r>
            <a:r>
              <a:rPr lang="en-CA" altLang="x-none" sz="2800" i="0" baseline="-25000">
                <a:solidFill>
                  <a:schemeClr val="accent1"/>
                </a:solidFill>
              </a:rPr>
              <a:t>2</a:t>
            </a:r>
            <a:r>
              <a:rPr lang="en-CA" altLang="x-none" sz="2800" i="0">
                <a:solidFill>
                  <a:schemeClr val="accent1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&lt;2,</a:t>
            </a:r>
            <a:r>
              <a:rPr lang="en-US" altLang="x-none" sz="2800" i="0" baseline="-25000">
                <a:solidFill>
                  <a:schemeClr val="accent2"/>
                </a:solidFill>
              </a:rPr>
              <a:t>false</a:t>
            </a:r>
            <a:r>
              <a:rPr lang="en-CA" altLang="x-none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729097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&lt;assertion</a:t>
            </a:r>
            <a:r>
              <a:rPr lang="en-US" altLang="x-none" sz="3200" i="0" baseline="-25000">
                <a:solidFill>
                  <a:srgbClr val="33CC33"/>
                </a:solidFill>
              </a:rPr>
              <a:t>2</a:t>
            </a:r>
            <a:r>
              <a:rPr lang="en-CA" altLang="x-none" sz="3200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729098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  <p:sp>
        <p:nvSpPr>
          <p:cNvPr id="729099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/>
              <a:t>Max( a,b,c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Input has 3 numbers.”</a:t>
            </a:r>
            <a:r>
              <a:rPr lang="en-CA" altLang="x-none" sz="24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m = a 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b&gt;m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b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c&gt;m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c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 return max in {a,b,c}”</a:t>
            </a:r>
          </a:p>
          <a:p>
            <a:pPr>
              <a:spcBef>
                <a:spcPct val="0"/>
              </a:spcBef>
            </a:pPr>
            <a:endParaRPr lang="en-CA" altLang="x-none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/>
              <a:t>Max( a,b,c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Input has 3 numbers.”</a:t>
            </a:r>
            <a:r>
              <a:rPr lang="en-CA" altLang="x-none" sz="24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m = a </a:t>
            </a:r>
            <a:endParaRPr lang="en-US" altLang="x-none" sz="2400" i="0"/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b&gt;m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b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  <a:p>
            <a:pPr>
              <a:spcBef>
                <a:spcPct val="0"/>
              </a:spcBef>
            </a:pPr>
            <a:r>
              <a:rPr lang="en-CA" altLang="x-none" sz="2400" i="0"/>
              <a:t>if(  </a:t>
            </a:r>
            <a:r>
              <a:rPr lang="en-CA" altLang="x-none" sz="2400" i="0">
                <a:solidFill>
                  <a:schemeClr val="accent1"/>
                </a:solidFill>
              </a:rPr>
              <a:t>c&gt;m</a:t>
            </a:r>
            <a:r>
              <a:rPr lang="en-CA" altLang="x-none" sz="2400" i="0"/>
              <a:t> 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      m = c</a:t>
            </a:r>
          </a:p>
          <a:p>
            <a:pPr>
              <a:spcBef>
                <a:spcPct val="0"/>
              </a:spcBef>
            </a:pPr>
            <a:r>
              <a:rPr lang="en-US" altLang="x-none" sz="2400" i="0"/>
              <a:t>endif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{a,b,c}”</a:t>
            </a:r>
            <a:endParaRPr lang="en-US" altLang="x-none" sz="24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   return max in {a,b,c}”</a:t>
            </a:r>
          </a:p>
          <a:p>
            <a:pPr>
              <a:spcBef>
                <a:spcPct val="0"/>
              </a:spcBef>
            </a:pPr>
            <a:endParaRPr lang="en-CA" altLang="x-none" sz="2400" i="0">
              <a:solidFill>
                <a:srgbClr val="33CC33"/>
              </a:solidFill>
            </a:endParaRPr>
          </a:p>
        </p:txBody>
      </p:sp>
      <p:sp>
        <p:nvSpPr>
          <p:cNvPr id="730115" name="Rectangle 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A Sequence of Assertions</a:t>
            </a:r>
            <a:endParaRPr lang="en-CA" altLang="x-none"/>
          </a:p>
        </p:txBody>
      </p:sp>
      <p:sp>
        <p:nvSpPr>
          <p:cNvPr id="730116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730117" name="Freeform 5"/>
          <p:cNvSpPr>
            <a:spLocks/>
          </p:cNvSpPr>
          <p:nvPr/>
        </p:nvSpPr>
        <p:spPr bwMode="auto">
          <a:xfrm>
            <a:off x="3028950" y="5181600"/>
            <a:ext cx="314325" cy="762000"/>
          </a:xfrm>
          <a:custGeom>
            <a:avLst/>
            <a:gdLst>
              <a:gd name="T0" fmla="*/ 160 w 198"/>
              <a:gd name="T1" fmla="*/ 0 h 480"/>
              <a:gd name="T2" fmla="*/ 171 w 198"/>
              <a:gd name="T3" fmla="*/ 228 h 480"/>
              <a:gd name="T4" fmla="*/ 0 w 198"/>
              <a:gd name="T5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8" h="480">
                <a:moveTo>
                  <a:pt x="160" y="0"/>
                </a:moveTo>
                <a:cubicBezTo>
                  <a:pt x="162" y="38"/>
                  <a:pt x="198" y="148"/>
                  <a:pt x="171" y="228"/>
                </a:cubicBezTo>
                <a:cubicBezTo>
                  <a:pt x="144" y="308"/>
                  <a:pt x="36" y="428"/>
                  <a:pt x="0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0118" name="Text Box 6"/>
          <p:cNvSpPr txBox="1">
            <a:spLocks noChangeArrowheads="1"/>
          </p:cNvSpPr>
          <p:nvPr/>
        </p:nvSpPr>
        <p:spPr bwMode="auto">
          <a:xfrm>
            <a:off x="4592638" y="3016250"/>
            <a:ext cx="1966912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&lt;assertion</a:t>
            </a:r>
            <a:r>
              <a:rPr lang="en-CA" altLang="x-none" sz="2800" i="0" baseline="-25000">
                <a:solidFill>
                  <a:srgbClr val="33CC33"/>
                </a:solidFill>
              </a:rPr>
              <a:t>2</a:t>
            </a:r>
            <a:r>
              <a:rPr lang="en-CA" altLang="x-none" sz="2800" i="0">
                <a:solidFill>
                  <a:srgbClr val="33CC33"/>
                </a:solidFill>
              </a:rPr>
              <a:t>&gt;</a:t>
            </a:r>
            <a:endParaRPr lang="en-US" altLang="x-none" sz="2800" i="0">
              <a:solidFill>
                <a:srgbClr val="33CC33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</a:t>
            </a:r>
            <a:endParaRPr lang="en-CA" altLang="x-none" sz="2800" i="0" baseline="-25000">
              <a:solidFill>
                <a:schemeClr val="accent2"/>
              </a:solidFill>
            </a:endParaRPr>
          </a:p>
        </p:txBody>
      </p:sp>
      <p:sp>
        <p:nvSpPr>
          <p:cNvPr id="730119" name="Text Box 7"/>
          <p:cNvSpPr txBox="1">
            <a:spLocks noChangeArrowheads="1"/>
          </p:cNvSpPr>
          <p:nvPr/>
        </p:nvSpPr>
        <p:spPr bwMode="auto">
          <a:xfrm>
            <a:off x="6967538" y="3276600"/>
            <a:ext cx="22002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3200" i="0">
                <a:solidFill>
                  <a:srgbClr val="33CC33"/>
                </a:solidFill>
              </a:rPr>
              <a:t>&lt;postCond&gt;</a:t>
            </a:r>
          </a:p>
        </p:txBody>
      </p:sp>
      <p:sp>
        <p:nvSpPr>
          <p:cNvPr id="730120" name="AutoShape 8"/>
          <p:cNvSpPr>
            <a:spLocks noChangeArrowheads="1"/>
          </p:cNvSpPr>
          <p:nvPr/>
        </p:nvSpPr>
        <p:spPr bwMode="auto">
          <a:xfrm>
            <a:off x="6324600" y="33242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en-US" altLang="x-none" sz="2400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6" name="Rectangle 4"/>
          <p:cNvSpPr>
            <a:spLocks noChangeArrowheads="1"/>
          </p:cNvSpPr>
          <p:nvPr/>
        </p:nvSpPr>
        <p:spPr bwMode="auto">
          <a:xfrm>
            <a:off x="4572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Paradigm Shift</a:t>
            </a:r>
            <a:endParaRPr lang="en-CA" altLang="x-none" i="0"/>
          </a:p>
        </p:txBody>
      </p:sp>
      <p:pic>
        <p:nvPicPr>
          <p:cNvPr id="678917" name="Picture 5" descr="esh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219200"/>
            <a:ext cx="4457700" cy="3089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8918" name="Text Box 6"/>
          <p:cNvSpPr txBox="1">
            <a:spLocks noChangeArrowheads="1"/>
          </p:cNvSpPr>
          <p:nvPr/>
        </p:nvSpPr>
        <p:spPr bwMode="auto">
          <a:xfrm>
            <a:off x="304800" y="4556125"/>
            <a:ext cx="88392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i="0"/>
              <a:t>Is the </a:t>
            </a:r>
            <a:r>
              <a:rPr lang="en-US" altLang="x-none" i="0">
                <a:solidFill>
                  <a:schemeClr val="bg2"/>
                </a:solidFill>
              </a:rPr>
              <a:t>black</a:t>
            </a:r>
            <a:r>
              <a:rPr lang="en-US" altLang="x-none" i="0"/>
              <a:t> the form and the </a:t>
            </a:r>
            <a:r>
              <a:rPr lang="en-US" altLang="x-none" i="0">
                <a:solidFill>
                  <a:srgbClr val="33CC33"/>
                </a:solidFill>
              </a:rPr>
              <a:t>green</a:t>
            </a:r>
            <a:r>
              <a:rPr lang="en-US" altLang="x-none" i="0"/>
              <a:t> the background?</a:t>
            </a:r>
          </a:p>
          <a:p>
            <a:pPr algn="ctr"/>
            <a:r>
              <a:rPr lang="en-US" altLang="x-none" i="0"/>
              <a:t>Is the </a:t>
            </a:r>
            <a:r>
              <a:rPr lang="en-US" altLang="x-none" i="0">
                <a:solidFill>
                  <a:srgbClr val="33CC33"/>
                </a:solidFill>
              </a:rPr>
              <a:t>green</a:t>
            </a:r>
            <a:r>
              <a:rPr lang="en-US" altLang="x-none" i="0"/>
              <a:t> the form and the </a:t>
            </a:r>
            <a:r>
              <a:rPr lang="en-US" altLang="x-none" i="0">
                <a:solidFill>
                  <a:schemeClr val="bg2"/>
                </a:solidFill>
              </a:rPr>
              <a:t>black</a:t>
            </a:r>
            <a:r>
              <a:rPr lang="en-US" altLang="x-none" i="0"/>
              <a:t> the background?</a:t>
            </a:r>
          </a:p>
          <a:p>
            <a:pPr algn="ctr"/>
            <a:r>
              <a:rPr lang="en-US" altLang="x-none" i="0"/>
              <a:t>It is helpful to have different ways of 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8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8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89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89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9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89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89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2" name="Rectangle 4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  <a:ln/>
        </p:spPr>
        <p:txBody>
          <a:bodyPr/>
          <a:lstStyle/>
          <a:p>
            <a:r>
              <a:rPr lang="en-US" altLang="x-none" sz="4000"/>
              <a:t>Loop Invariants</a:t>
            </a:r>
            <a:endParaRPr lang="en-CA" altLang="x-none" sz="4000"/>
          </a:p>
        </p:txBody>
      </p:sp>
      <p:sp>
        <p:nvSpPr>
          <p:cNvPr id="636931" name="Rectangle 3"/>
          <p:cNvSpPr>
            <a:spLocks noGrp="1" noChangeArrowheads="1"/>
          </p:cNvSpPr>
          <p:nvPr>
            <p:ph idx="1"/>
          </p:nvPr>
        </p:nvSpPr>
        <p:spPr>
          <a:xfrm>
            <a:off x="-76200" y="1143000"/>
            <a:ext cx="5562600" cy="4114800"/>
          </a:xfrm>
          <a:noFill/>
          <a:ln/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CA" altLang="x-none" sz="2800"/>
              <a:t>Not just to please the prof.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Not just to prove correctness.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Use them to think about your algorithm!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Before you start coding.</a:t>
            </a:r>
          </a:p>
          <a:p>
            <a:pPr>
              <a:lnSpc>
                <a:spcPct val="90000"/>
              </a:lnSpc>
            </a:pPr>
            <a:r>
              <a:rPr lang="en-CA" altLang="x-none" sz="2800"/>
              <a:t>What do you want to be </a:t>
            </a:r>
            <a:br>
              <a:rPr lang="en-CA" altLang="x-none" sz="2800"/>
            </a:br>
            <a:r>
              <a:rPr lang="en-CA" altLang="x-none" sz="2800"/>
              <a:t>true in the middle of your computation? </a:t>
            </a:r>
          </a:p>
          <a:p>
            <a:pPr lvl="1">
              <a:lnSpc>
                <a:spcPct val="90000"/>
              </a:lnSpc>
            </a:pPr>
            <a:r>
              <a:rPr lang="en-CA" altLang="x-none" sz="2400"/>
              <a:t>You </a:t>
            </a:r>
            <a:r>
              <a:rPr lang="en-CA" altLang="x-none" sz="2400" b="1"/>
              <a:t>need</a:t>
            </a:r>
            <a:r>
              <a:rPr lang="en-CA" altLang="x-none" sz="2400"/>
              <a:t> to know.</a:t>
            </a:r>
          </a:p>
          <a:p>
            <a:pPr lvl="1">
              <a:lnSpc>
                <a:spcPct val="90000"/>
              </a:lnSpc>
            </a:pPr>
            <a:r>
              <a:rPr lang="en-CA" altLang="x-none" sz="2400"/>
              <a:t>Let your reader know.</a:t>
            </a:r>
          </a:p>
          <a:p>
            <a:pPr>
              <a:lnSpc>
                <a:spcPct val="90000"/>
              </a:lnSpc>
            </a:pPr>
            <a:endParaRPr lang="en-CA" altLang="x-none"/>
          </a:p>
        </p:txBody>
      </p:sp>
      <p:sp>
        <p:nvSpPr>
          <p:cNvPr id="636934" name="Text Box 6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/>
              <a:t>Max( A 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“preCond: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Input is array A[1,n]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of n values.”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i =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m = A[1]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“loop-invariant: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      m is max in A[1,i]”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(i=n)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i = i + 1</a:t>
            </a:r>
            <a:br>
              <a:rPr lang="en-CA" altLang="x-none" sz="2800" i="0">
                <a:solidFill>
                  <a:schemeClr val="accent2"/>
                </a:solidFill>
              </a:rPr>
            </a:br>
            <a:r>
              <a:rPr lang="en-CA" altLang="x-none" sz="2800" i="0">
                <a:solidFill>
                  <a:schemeClr val="accent2"/>
                </a:solidFill>
              </a:rPr>
              <a:t>      m = max(m,A[i]) 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r>
              <a:rPr lang="en-CA" altLang="x-none" sz="2800" i="0">
                <a:solidFill>
                  <a:schemeClr val="accent2"/>
                </a:solidFill>
              </a:rPr>
              <a:t> </a:t>
            </a:r>
            <a:endParaRPr lang="en-US" altLang="x-none" sz="2800" i="0">
              <a:solidFill>
                <a:schemeClr val="accent2"/>
              </a:solidFill>
            </a:endParaRP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return(m)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“postCond: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Algorithm Termination</a:t>
            </a:r>
            <a:endParaRPr lang="en-CA" altLang="x-none"/>
          </a:p>
        </p:txBody>
      </p:sp>
      <p:sp>
        <p:nvSpPr>
          <p:cNvPr id="536609" name="Text Box 33"/>
          <p:cNvSpPr txBox="1">
            <a:spLocks noChangeArrowheads="1"/>
          </p:cNvSpPr>
          <p:nvPr/>
        </p:nvSpPr>
        <p:spPr bwMode="auto">
          <a:xfrm>
            <a:off x="2524125" y="2117725"/>
            <a:ext cx="4486275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You need to define some</a:t>
            </a:r>
            <a:br>
              <a:rPr lang="en-US" altLang="x-none" i="0"/>
            </a:br>
            <a:r>
              <a:rPr lang="en-US" altLang="x-none" i="0"/>
              <a:t>Measure of progress</a:t>
            </a:r>
            <a:br>
              <a:rPr lang="en-US" altLang="x-none" i="0"/>
            </a:br>
            <a:r>
              <a:rPr lang="en-US" altLang="x-none" i="0"/>
              <a:t>to prove that your algorithm</a:t>
            </a:r>
            <a:br>
              <a:rPr lang="en-US" altLang="x-none" i="0"/>
            </a:br>
            <a:r>
              <a:rPr lang="en-US" altLang="x-none" i="0"/>
              <a:t>eventually terminates.</a:t>
            </a: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6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6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660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Two Key Types of Algorithms</a:t>
            </a:r>
            <a:endParaRPr lang="en-CA" altLang="x-none"/>
          </a:p>
        </p:txBody>
      </p:sp>
      <p:sp>
        <p:nvSpPr>
          <p:cNvPr id="56422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x-none"/>
              <a:t>Iterative Algorithms</a:t>
            </a:r>
          </a:p>
          <a:p>
            <a:r>
              <a:rPr lang="en-US" altLang="x-none"/>
              <a:t>Recursive Algorithms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200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Iterative Algorithms</a:t>
            </a:r>
            <a:endParaRPr lang="en-CA" altLang="x-none"/>
          </a:p>
        </p:txBody>
      </p:sp>
      <p:sp>
        <p:nvSpPr>
          <p:cNvPr id="562199" name="Rectangle 23"/>
          <p:cNvSpPr>
            <a:spLocks noGrp="1" noChangeArrowheads="1"/>
          </p:cNvSpPr>
          <p:nvPr>
            <p:ph type="body" sz="half" idx="1"/>
          </p:nvPr>
        </p:nvSpPr>
        <p:spPr>
          <a:xfrm>
            <a:off x="3886200" y="1295400"/>
            <a:ext cx="5334000" cy="5562600"/>
          </a:xfrm>
          <a:noFill/>
          <a:ln/>
        </p:spPr>
        <p:txBody>
          <a:bodyPr/>
          <a:lstStyle/>
          <a:p>
            <a:r>
              <a:rPr lang="en-US" altLang="x-none"/>
              <a:t>A good way to structure many programs:</a:t>
            </a:r>
            <a:endParaRPr lang="en-CA" altLang="x-none"/>
          </a:p>
          <a:p>
            <a:r>
              <a:rPr lang="en-US" altLang="x-none"/>
              <a:t>Store the key information  you currently know in some data structure.</a:t>
            </a:r>
          </a:p>
          <a:p>
            <a:r>
              <a:rPr lang="en-US" altLang="x-none"/>
              <a:t>In the main loop, take a step forward towards destination</a:t>
            </a:r>
          </a:p>
          <a:p>
            <a:r>
              <a:rPr lang="en-US" altLang="x-none"/>
              <a:t>by making a simple change to this data.</a:t>
            </a:r>
            <a:endParaRPr lang="en-CA" altLang="x-none"/>
          </a:p>
          <a:p>
            <a:pPr>
              <a:lnSpc>
                <a:spcPct val="90000"/>
              </a:lnSpc>
            </a:pPr>
            <a:endParaRPr lang="en-CA" altLang="x-none"/>
          </a:p>
        </p:txBody>
      </p:sp>
      <p:pic>
        <p:nvPicPr>
          <p:cNvPr id="562193" name="Picture 17" descr="IMGP2253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7688" y="2133600"/>
            <a:ext cx="2805112" cy="4572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80808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62201" name="Text Box 25"/>
          <p:cNvSpPr txBox="1">
            <a:spLocks noChangeArrowheads="1"/>
          </p:cNvSpPr>
          <p:nvPr/>
        </p:nvSpPr>
        <p:spPr bwMode="auto">
          <a:xfrm>
            <a:off x="681038" y="609600"/>
            <a:ext cx="2747962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olidFill>
                  <a:schemeClr val="hlink"/>
                </a:solidFill>
              </a:rPr>
              <a:t>loop (until done)</a:t>
            </a:r>
            <a:br>
              <a:rPr lang="en-US" altLang="x-none" i="0">
                <a:solidFill>
                  <a:schemeClr val="hlink"/>
                </a:solidFill>
              </a:rPr>
            </a:br>
            <a:r>
              <a:rPr lang="en-US" altLang="x-none" i="0">
                <a:solidFill>
                  <a:schemeClr val="hlink"/>
                </a:solidFill>
              </a:rPr>
              <a:t>       take step</a:t>
            </a:r>
            <a:br>
              <a:rPr lang="en-US" altLang="x-none" i="0">
                <a:solidFill>
                  <a:schemeClr val="hlink"/>
                </a:solidFill>
              </a:rPr>
            </a:br>
            <a:r>
              <a:rPr lang="en-US" altLang="x-none" i="0">
                <a:solidFill>
                  <a:schemeClr val="hlink"/>
                </a:solidFill>
              </a:rPr>
              <a:t>end loop</a:t>
            </a:r>
            <a:endParaRPr lang="en-CA" altLang="x-none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2199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9" name="Rectangle 5"/>
          <p:cNvSpPr>
            <a:spLocks noChangeArrowheads="1"/>
          </p:cNvSpPr>
          <p:nvPr/>
        </p:nvSpPr>
        <p:spPr bwMode="auto">
          <a:xfrm>
            <a:off x="762000" y="1219200"/>
            <a:ext cx="77724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US" altLang="x-none" i="0"/>
              <a:t>I like understanding things </a:t>
            </a:r>
            <a:br>
              <a:rPr lang="en-US" altLang="x-none" i="0"/>
            </a:br>
            <a:r>
              <a:rPr lang="en-US" altLang="x-none" i="0"/>
              <a:t>using a story.</a:t>
            </a:r>
            <a:endParaRPr lang="en-CA" altLang="x-none" i="0"/>
          </a:p>
        </p:txBody>
      </p:sp>
      <p:sp>
        <p:nvSpPr>
          <p:cNvPr id="502791" name="Rectangle 7"/>
          <p:cNvSpPr>
            <a:spLocks noChangeArrowheads="1"/>
          </p:cNvSpPr>
          <p:nvPr/>
        </p:nvSpPr>
        <p:spPr bwMode="auto">
          <a:xfrm>
            <a:off x="762000" y="3200400"/>
            <a:ext cx="77724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1pPr>
            <a:lvl2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2pPr>
            <a:lvl3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3pPr>
            <a:lvl4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4pPr>
            <a:lvl5pPr algn="ctr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</a:defRPr>
            </a:lvl9pPr>
          </a:lstStyle>
          <a:p>
            <a:r>
              <a:rPr lang="en-CA" altLang="x-none" i="0"/>
              <a:t>I will now tell one.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2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2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2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2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789" grpId="0"/>
      <p:bldP spid="50279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Text Box 108"/>
          <p:cNvSpPr txBox="1">
            <a:spLocks noChangeArrowheads="1"/>
          </p:cNvSpPr>
          <p:nvPr/>
        </p:nvSpPr>
        <p:spPr bwMode="auto">
          <a:xfrm>
            <a:off x="1312863" y="58738"/>
            <a:ext cx="71691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The Getting to School Problem</a:t>
            </a:r>
          </a:p>
        </p:txBody>
      </p:sp>
      <p:grpSp>
        <p:nvGrpSpPr>
          <p:cNvPr id="2173" name="Group 125"/>
          <p:cNvGrpSpPr>
            <a:grpSpLocks/>
          </p:cNvGrpSpPr>
          <p:nvPr/>
        </p:nvGrpSpPr>
        <p:grpSpPr bwMode="auto">
          <a:xfrm>
            <a:off x="2362200" y="1600200"/>
            <a:ext cx="3921125" cy="3797300"/>
            <a:chOff x="1488" y="1008"/>
            <a:chExt cx="2470" cy="2392"/>
          </a:xfrm>
        </p:grpSpPr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" y="1200"/>
              <a:ext cx="886" cy="7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172" name="Group 124"/>
            <p:cNvGrpSpPr>
              <a:grpSpLocks/>
            </p:cNvGrpSpPr>
            <p:nvPr/>
          </p:nvGrpSpPr>
          <p:grpSpPr bwMode="auto">
            <a:xfrm>
              <a:off x="2352" y="2304"/>
              <a:ext cx="744" cy="912"/>
              <a:chOff x="2352" y="2304"/>
              <a:chExt cx="744" cy="912"/>
            </a:xfrm>
          </p:grpSpPr>
          <p:sp>
            <p:nvSpPr>
              <p:cNvPr id="2166" name="Freeform 118"/>
              <p:cNvSpPr>
                <a:spLocks/>
              </p:cNvSpPr>
              <p:nvPr/>
            </p:nvSpPr>
            <p:spPr bwMode="auto">
              <a:xfrm>
                <a:off x="2714" y="243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" name="Freeform 119"/>
              <p:cNvSpPr>
                <a:spLocks/>
              </p:cNvSpPr>
              <p:nvPr/>
            </p:nvSpPr>
            <p:spPr bwMode="auto">
              <a:xfrm>
                <a:off x="2616" y="265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" name="Freeform 120"/>
              <p:cNvSpPr>
                <a:spLocks/>
              </p:cNvSpPr>
              <p:nvPr/>
            </p:nvSpPr>
            <p:spPr bwMode="auto">
              <a:xfrm>
                <a:off x="2630" y="294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" name="Freeform 121"/>
              <p:cNvSpPr>
                <a:spLocks/>
              </p:cNvSpPr>
              <p:nvPr/>
            </p:nvSpPr>
            <p:spPr bwMode="auto">
              <a:xfrm>
                <a:off x="2352" y="288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" name="Freeform 122"/>
              <p:cNvSpPr>
                <a:spLocks/>
              </p:cNvSpPr>
              <p:nvPr/>
            </p:nvSpPr>
            <p:spPr bwMode="auto">
              <a:xfrm>
                <a:off x="2509" y="230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" name="Freeform 123"/>
              <p:cNvSpPr>
                <a:spLocks/>
              </p:cNvSpPr>
              <p:nvPr/>
            </p:nvSpPr>
            <p:spPr bwMode="auto">
              <a:xfrm>
                <a:off x="2791" y="234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bg2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61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008"/>
              <a:ext cx="770" cy="1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2165" name="Freeform 117"/>
            <p:cNvSpPr>
              <a:spLocks/>
            </p:cNvSpPr>
            <p:nvPr/>
          </p:nvSpPr>
          <p:spPr bwMode="auto">
            <a:xfrm>
              <a:off x="1488" y="2016"/>
              <a:ext cx="2216" cy="1384"/>
            </a:xfrm>
            <a:custGeom>
              <a:avLst/>
              <a:gdLst>
                <a:gd name="T0" fmla="*/ 480 w 2216"/>
                <a:gd name="T1" fmla="*/ 144 h 1384"/>
                <a:gd name="T2" fmla="*/ 240 w 2216"/>
                <a:gd name="T3" fmla="*/ 1104 h 1384"/>
                <a:gd name="T4" fmla="*/ 1920 w 2216"/>
                <a:gd name="T5" fmla="*/ 1200 h 1384"/>
                <a:gd name="T6" fmla="*/ 2016 w 2216"/>
                <a:gd name="T7" fmla="*/ 0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6" h="1384">
                  <a:moveTo>
                    <a:pt x="480" y="144"/>
                  </a:moveTo>
                  <a:cubicBezTo>
                    <a:pt x="240" y="536"/>
                    <a:pt x="0" y="928"/>
                    <a:pt x="240" y="1104"/>
                  </a:cubicBezTo>
                  <a:cubicBezTo>
                    <a:pt x="480" y="1280"/>
                    <a:pt x="1624" y="1384"/>
                    <a:pt x="1920" y="1200"/>
                  </a:cubicBezTo>
                  <a:cubicBezTo>
                    <a:pt x="2216" y="1016"/>
                    <a:pt x="2116" y="508"/>
                    <a:pt x="2016" y="0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11282" name="Group 18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11276" name="Freeform 12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13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14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16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7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126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269" name="Text Box 5"/>
          <p:cNvSpPr txBox="1">
            <a:spLocks noChangeArrowheads="1"/>
          </p:cNvSpPr>
          <p:nvPr/>
        </p:nvSpPr>
        <p:spPr bwMode="auto">
          <a:xfrm>
            <a:off x="2314575" y="58738"/>
            <a:ext cx="51657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Problem Specification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auto">
          <a:xfrm>
            <a:off x="838200" y="838200"/>
            <a:ext cx="75438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Pre condition: location of home and school</a:t>
            </a:r>
          </a:p>
          <a:p>
            <a:pPr>
              <a:buFontTx/>
              <a:buChar char="•"/>
            </a:pPr>
            <a:r>
              <a:rPr lang="en-US" altLang="x-none" i="0"/>
              <a:t> Post condition: traveled from home to school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867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8679" name="Text Box 7"/>
          <p:cNvSpPr txBox="1">
            <a:spLocks noChangeArrowheads="1"/>
          </p:cNvSpPr>
          <p:nvPr/>
        </p:nvSpPr>
        <p:spPr bwMode="auto">
          <a:xfrm>
            <a:off x="3570288" y="58738"/>
            <a:ext cx="26527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</a:t>
            </a:r>
          </a:p>
        </p:txBody>
      </p:sp>
      <p:sp>
        <p:nvSpPr>
          <p:cNvPr id="28680" name="Rectangle 8"/>
          <p:cNvSpPr>
            <a:spLocks noChangeArrowheads="1"/>
          </p:cNvSpPr>
          <p:nvPr/>
        </p:nvSpPr>
        <p:spPr bwMode="auto">
          <a:xfrm>
            <a:off x="838200" y="838200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What is an Algorithm?</a:t>
            </a:r>
          </a:p>
        </p:txBody>
      </p:sp>
      <p:grpSp>
        <p:nvGrpSpPr>
          <p:cNvPr id="28693" name="Group 21"/>
          <p:cNvGrpSpPr>
            <a:grpSpLocks/>
          </p:cNvGrpSpPr>
          <p:nvPr/>
        </p:nvGrpSpPr>
        <p:grpSpPr bwMode="auto">
          <a:xfrm>
            <a:off x="4040188" y="3125788"/>
            <a:ext cx="812800" cy="1751012"/>
            <a:chOff x="2545" y="1969"/>
            <a:chExt cx="512" cy="1103"/>
          </a:xfrm>
        </p:grpSpPr>
        <p:grpSp>
          <p:nvGrpSpPr>
            <p:cNvPr id="28689" name="Group 17"/>
            <p:cNvGrpSpPr>
              <a:grpSpLocks/>
            </p:cNvGrpSpPr>
            <p:nvPr/>
          </p:nvGrpSpPr>
          <p:grpSpPr bwMode="auto">
            <a:xfrm>
              <a:off x="2545" y="2054"/>
              <a:ext cx="512" cy="1018"/>
              <a:chOff x="2545" y="2054"/>
              <a:chExt cx="512" cy="1018"/>
            </a:xfrm>
          </p:grpSpPr>
          <p:sp>
            <p:nvSpPr>
              <p:cNvPr id="28683" name="Freeform 11"/>
              <p:cNvSpPr>
                <a:spLocks/>
              </p:cNvSpPr>
              <p:nvPr/>
            </p:nvSpPr>
            <p:spPr bwMode="auto">
              <a:xfrm>
                <a:off x="2708" y="2111"/>
                <a:ext cx="200" cy="22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12"/>
              <p:cNvSpPr>
                <a:spLocks/>
              </p:cNvSpPr>
              <p:nvPr/>
            </p:nvSpPr>
            <p:spPr bwMode="auto">
              <a:xfrm>
                <a:off x="2545" y="2054"/>
                <a:ext cx="231" cy="356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13"/>
              <p:cNvSpPr>
                <a:spLocks/>
              </p:cNvSpPr>
              <p:nvPr/>
            </p:nvSpPr>
            <p:spPr bwMode="auto">
              <a:xfrm>
                <a:off x="2762" y="2349"/>
                <a:ext cx="121" cy="33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14"/>
              <p:cNvSpPr>
                <a:spLocks/>
              </p:cNvSpPr>
              <p:nvPr/>
            </p:nvSpPr>
            <p:spPr bwMode="auto">
              <a:xfrm>
                <a:off x="2818" y="2358"/>
                <a:ext cx="184" cy="257"/>
              </a:xfrm>
              <a:custGeom>
                <a:avLst/>
                <a:gdLst>
                  <a:gd name="T0" fmla="*/ 30 w 553"/>
                  <a:gd name="T1" fmla="*/ 0 h 771"/>
                  <a:gd name="T2" fmla="*/ 143 w 553"/>
                  <a:gd name="T3" fmla="*/ 13 h 771"/>
                  <a:gd name="T4" fmla="*/ 261 w 553"/>
                  <a:gd name="T5" fmla="*/ 34 h 771"/>
                  <a:gd name="T6" fmla="*/ 383 w 553"/>
                  <a:gd name="T7" fmla="*/ 103 h 771"/>
                  <a:gd name="T8" fmla="*/ 470 w 553"/>
                  <a:gd name="T9" fmla="*/ 154 h 771"/>
                  <a:gd name="T10" fmla="*/ 526 w 553"/>
                  <a:gd name="T11" fmla="*/ 228 h 771"/>
                  <a:gd name="T12" fmla="*/ 553 w 553"/>
                  <a:gd name="T13" fmla="*/ 270 h 771"/>
                  <a:gd name="T14" fmla="*/ 500 w 553"/>
                  <a:gd name="T15" fmla="*/ 395 h 771"/>
                  <a:gd name="T16" fmla="*/ 417 w 553"/>
                  <a:gd name="T17" fmla="*/ 471 h 771"/>
                  <a:gd name="T18" fmla="*/ 317 w 553"/>
                  <a:gd name="T19" fmla="*/ 526 h 771"/>
                  <a:gd name="T20" fmla="*/ 265 w 553"/>
                  <a:gd name="T21" fmla="*/ 561 h 771"/>
                  <a:gd name="T22" fmla="*/ 174 w 553"/>
                  <a:gd name="T23" fmla="*/ 578 h 771"/>
                  <a:gd name="T24" fmla="*/ 170 w 553"/>
                  <a:gd name="T25" fmla="*/ 612 h 771"/>
                  <a:gd name="T26" fmla="*/ 240 w 553"/>
                  <a:gd name="T27" fmla="*/ 642 h 771"/>
                  <a:gd name="T28" fmla="*/ 339 w 553"/>
                  <a:gd name="T29" fmla="*/ 669 h 771"/>
                  <a:gd name="T30" fmla="*/ 434 w 553"/>
                  <a:gd name="T31" fmla="*/ 720 h 771"/>
                  <a:gd name="T32" fmla="*/ 396 w 553"/>
                  <a:gd name="T33" fmla="*/ 758 h 771"/>
                  <a:gd name="T34" fmla="*/ 357 w 553"/>
                  <a:gd name="T35" fmla="*/ 771 h 771"/>
                  <a:gd name="T36" fmla="*/ 300 w 553"/>
                  <a:gd name="T37" fmla="*/ 715 h 771"/>
                  <a:gd name="T38" fmla="*/ 213 w 553"/>
                  <a:gd name="T39" fmla="*/ 680 h 771"/>
                  <a:gd name="T40" fmla="*/ 143 w 553"/>
                  <a:gd name="T41" fmla="*/ 655 h 771"/>
                  <a:gd name="T42" fmla="*/ 143 w 553"/>
                  <a:gd name="T43" fmla="*/ 604 h 771"/>
                  <a:gd name="T44" fmla="*/ 157 w 553"/>
                  <a:gd name="T45" fmla="*/ 549 h 771"/>
                  <a:gd name="T46" fmla="*/ 200 w 553"/>
                  <a:gd name="T47" fmla="*/ 526 h 771"/>
                  <a:gd name="T48" fmla="*/ 339 w 553"/>
                  <a:gd name="T49" fmla="*/ 471 h 771"/>
                  <a:gd name="T50" fmla="*/ 417 w 553"/>
                  <a:gd name="T51" fmla="*/ 386 h 771"/>
                  <a:gd name="T52" fmla="*/ 474 w 553"/>
                  <a:gd name="T53" fmla="*/ 296 h 771"/>
                  <a:gd name="T54" fmla="*/ 461 w 553"/>
                  <a:gd name="T55" fmla="*/ 253 h 771"/>
                  <a:gd name="T56" fmla="*/ 417 w 553"/>
                  <a:gd name="T57" fmla="*/ 201 h 771"/>
                  <a:gd name="T58" fmla="*/ 313 w 553"/>
                  <a:gd name="T59" fmla="*/ 129 h 771"/>
                  <a:gd name="T60" fmla="*/ 187 w 553"/>
                  <a:gd name="T61" fmla="*/ 103 h 771"/>
                  <a:gd name="T62" fmla="*/ 104 w 553"/>
                  <a:gd name="T63" fmla="*/ 99 h 771"/>
                  <a:gd name="T64" fmla="*/ 30 w 553"/>
                  <a:gd name="T65" fmla="*/ 99 h 771"/>
                  <a:gd name="T66" fmla="*/ 0 w 553"/>
                  <a:gd name="T67" fmla="*/ 51 h 771"/>
                  <a:gd name="T68" fmla="*/ 30 w 553"/>
                  <a:gd name="T69" fmla="*/ 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15"/>
              <p:cNvSpPr>
                <a:spLocks/>
              </p:cNvSpPr>
              <p:nvPr/>
            </p:nvSpPr>
            <p:spPr bwMode="auto">
              <a:xfrm>
                <a:off x="2833" y="2650"/>
                <a:ext cx="224" cy="415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16"/>
              <p:cNvSpPr>
                <a:spLocks/>
              </p:cNvSpPr>
              <p:nvPr/>
            </p:nvSpPr>
            <p:spPr bwMode="auto">
              <a:xfrm>
                <a:off x="2692" y="2649"/>
                <a:ext cx="151" cy="423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92" name="Group 20"/>
            <p:cNvGrpSpPr>
              <a:grpSpLocks/>
            </p:cNvGrpSpPr>
            <p:nvPr/>
          </p:nvGrpSpPr>
          <p:grpSpPr bwMode="auto">
            <a:xfrm>
              <a:off x="2853" y="1969"/>
              <a:ext cx="93" cy="125"/>
              <a:chOff x="2853" y="1969"/>
              <a:chExt cx="93" cy="125"/>
            </a:xfrm>
          </p:grpSpPr>
          <p:sp>
            <p:nvSpPr>
              <p:cNvPr id="28690" name="Freeform 18"/>
              <p:cNvSpPr>
                <a:spLocks/>
              </p:cNvSpPr>
              <p:nvPr/>
            </p:nvSpPr>
            <p:spPr bwMode="auto">
              <a:xfrm>
                <a:off x="2871" y="1969"/>
                <a:ext cx="75" cy="87"/>
              </a:xfrm>
              <a:custGeom>
                <a:avLst/>
                <a:gdLst>
                  <a:gd name="T0" fmla="*/ 27 w 224"/>
                  <a:gd name="T1" fmla="*/ 11 h 260"/>
                  <a:gd name="T2" fmla="*/ 87 w 224"/>
                  <a:gd name="T3" fmla="*/ 0 h 260"/>
                  <a:gd name="T4" fmla="*/ 145 w 224"/>
                  <a:gd name="T5" fmla="*/ 4 h 260"/>
                  <a:gd name="T6" fmla="*/ 198 w 224"/>
                  <a:gd name="T7" fmla="*/ 29 h 260"/>
                  <a:gd name="T8" fmla="*/ 224 w 224"/>
                  <a:gd name="T9" fmla="*/ 76 h 260"/>
                  <a:gd name="T10" fmla="*/ 224 w 224"/>
                  <a:gd name="T11" fmla="*/ 114 h 260"/>
                  <a:gd name="T12" fmla="*/ 198 w 224"/>
                  <a:gd name="T13" fmla="*/ 165 h 260"/>
                  <a:gd name="T14" fmla="*/ 153 w 224"/>
                  <a:gd name="T15" fmla="*/ 196 h 260"/>
                  <a:gd name="T16" fmla="*/ 87 w 224"/>
                  <a:gd name="T17" fmla="*/ 196 h 260"/>
                  <a:gd name="T18" fmla="*/ 48 w 224"/>
                  <a:gd name="T19" fmla="*/ 221 h 260"/>
                  <a:gd name="T20" fmla="*/ 34 w 224"/>
                  <a:gd name="T21" fmla="*/ 260 h 260"/>
                  <a:gd name="T22" fmla="*/ 0 w 224"/>
                  <a:gd name="T23" fmla="*/ 247 h 260"/>
                  <a:gd name="T24" fmla="*/ 13 w 224"/>
                  <a:gd name="T25" fmla="*/ 196 h 260"/>
                  <a:gd name="T26" fmla="*/ 61 w 224"/>
                  <a:gd name="T27" fmla="*/ 165 h 260"/>
                  <a:gd name="T28" fmla="*/ 140 w 224"/>
                  <a:gd name="T29" fmla="*/ 158 h 260"/>
                  <a:gd name="T30" fmla="*/ 171 w 224"/>
                  <a:gd name="T31" fmla="*/ 127 h 260"/>
                  <a:gd name="T32" fmla="*/ 179 w 224"/>
                  <a:gd name="T33" fmla="*/ 80 h 260"/>
                  <a:gd name="T34" fmla="*/ 145 w 224"/>
                  <a:gd name="T35" fmla="*/ 38 h 260"/>
                  <a:gd name="T36" fmla="*/ 92 w 224"/>
                  <a:gd name="T37" fmla="*/ 38 h 260"/>
                  <a:gd name="T38" fmla="*/ 34 w 224"/>
                  <a:gd name="T39" fmla="*/ 51 h 260"/>
                  <a:gd name="T40" fmla="*/ 13 w 224"/>
                  <a:gd name="T41" fmla="*/ 38 h 260"/>
                  <a:gd name="T42" fmla="*/ 27 w 224"/>
                  <a:gd name="T43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19"/>
              <p:cNvSpPr>
                <a:spLocks/>
              </p:cNvSpPr>
              <p:nvPr/>
            </p:nvSpPr>
            <p:spPr bwMode="auto">
              <a:xfrm>
                <a:off x="2853" y="2070"/>
                <a:ext cx="23" cy="24"/>
              </a:xfrm>
              <a:custGeom>
                <a:avLst/>
                <a:gdLst>
                  <a:gd name="T0" fmla="*/ 70 w 70"/>
                  <a:gd name="T1" fmla="*/ 4 h 71"/>
                  <a:gd name="T2" fmla="*/ 35 w 70"/>
                  <a:gd name="T3" fmla="*/ 0 h 71"/>
                  <a:gd name="T4" fmla="*/ 11 w 70"/>
                  <a:gd name="T5" fmla="*/ 26 h 71"/>
                  <a:gd name="T6" fmla="*/ 0 w 70"/>
                  <a:gd name="T7" fmla="*/ 67 h 71"/>
                  <a:gd name="T8" fmla="*/ 35 w 70"/>
                  <a:gd name="T9" fmla="*/ 71 h 71"/>
                  <a:gd name="T10" fmla="*/ 63 w 70"/>
                  <a:gd name="T11" fmla="*/ 52 h 71"/>
                  <a:gd name="T12" fmla="*/ 70 w 70"/>
                  <a:gd name="T13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1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4123" name="Group 27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113" name="Picture 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114" name="Text Box 18"/>
          <p:cNvSpPr txBox="1">
            <a:spLocks noChangeArrowheads="1"/>
          </p:cNvSpPr>
          <p:nvPr/>
        </p:nvSpPr>
        <p:spPr bwMode="auto">
          <a:xfrm>
            <a:off x="3570288" y="58738"/>
            <a:ext cx="26527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</a:t>
            </a:r>
          </a:p>
        </p:txBody>
      </p:sp>
      <p:sp>
        <p:nvSpPr>
          <p:cNvPr id="4115" name="Rectangle 19"/>
          <p:cNvSpPr>
            <a:spLocks noChangeArrowheads="1"/>
          </p:cNvSpPr>
          <p:nvPr/>
        </p:nvSpPr>
        <p:spPr bwMode="auto">
          <a:xfrm>
            <a:off x="838200" y="838200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The algorithm defines the computation route. </a:t>
            </a:r>
          </a:p>
        </p:txBody>
      </p:sp>
      <p:sp>
        <p:nvSpPr>
          <p:cNvPr id="4116" name="Freeform 20"/>
          <p:cNvSpPr>
            <a:spLocks/>
          </p:cNvSpPr>
          <p:nvPr/>
        </p:nvSpPr>
        <p:spPr bwMode="auto">
          <a:xfrm>
            <a:off x="1295400" y="4641850"/>
            <a:ext cx="6705600" cy="852488"/>
          </a:xfrm>
          <a:custGeom>
            <a:avLst/>
            <a:gdLst>
              <a:gd name="T0" fmla="*/ 0 w 4224"/>
              <a:gd name="T1" fmla="*/ 148 h 537"/>
              <a:gd name="T2" fmla="*/ 711 w 4224"/>
              <a:gd name="T3" fmla="*/ 515 h 537"/>
              <a:gd name="T4" fmla="*/ 1732 w 4224"/>
              <a:gd name="T5" fmla="*/ 17 h 537"/>
              <a:gd name="T6" fmla="*/ 3085 w 4224"/>
              <a:gd name="T7" fmla="*/ 410 h 537"/>
              <a:gd name="T8" fmla="*/ 3661 w 4224"/>
              <a:gd name="T9" fmla="*/ 410 h 537"/>
              <a:gd name="T10" fmla="*/ 4224 w 4224"/>
              <a:gd name="T11" fmla="*/ 4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7174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7175" name="Text Box 7"/>
          <p:cNvSpPr txBox="1">
            <a:spLocks noChangeArrowheads="1"/>
          </p:cNvSpPr>
          <p:nvPr/>
        </p:nvSpPr>
        <p:spPr bwMode="auto">
          <a:xfrm>
            <a:off x="3570288" y="58738"/>
            <a:ext cx="26527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Algorithm </a:t>
            </a:r>
          </a:p>
        </p:txBody>
      </p:sp>
      <p:sp>
        <p:nvSpPr>
          <p:cNvPr id="7176" name="Rectangle 8"/>
          <p:cNvSpPr>
            <a:spLocks noChangeArrowheads="1"/>
          </p:cNvSpPr>
          <p:nvPr/>
        </p:nvSpPr>
        <p:spPr bwMode="auto">
          <a:xfrm>
            <a:off x="838200" y="838200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Is this reasonable?</a:t>
            </a:r>
          </a:p>
        </p:txBody>
      </p:sp>
      <p:sp>
        <p:nvSpPr>
          <p:cNvPr id="7178" name="Freeform 10"/>
          <p:cNvSpPr>
            <a:spLocks/>
          </p:cNvSpPr>
          <p:nvPr/>
        </p:nvSpPr>
        <p:spPr bwMode="auto">
          <a:xfrm>
            <a:off x="1295400" y="4641850"/>
            <a:ext cx="6705600" cy="852488"/>
          </a:xfrm>
          <a:custGeom>
            <a:avLst/>
            <a:gdLst>
              <a:gd name="T0" fmla="*/ 0 w 4224"/>
              <a:gd name="T1" fmla="*/ 148 h 537"/>
              <a:gd name="T2" fmla="*/ 711 w 4224"/>
              <a:gd name="T3" fmla="*/ 515 h 537"/>
              <a:gd name="T4" fmla="*/ 1732 w 4224"/>
              <a:gd name="T5" fmla="*/ 17 h 537"/>
              <a:gd name="T6" fmla="*/ 3085 w 4224"/>
              <a:gd name="T7" fmla="*/ 410 h 537"/>
              <a:gd name="T8" fmla="*/ 3661 w 4224"/>
              <a:gd name="T9" fmla="*/ 410 h 537"/>
              <a:gd name="T10" fmla="*/ 4224 w 4224"/>
              <a:gd name="T11" fmla="*/ 4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66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7190" name="Group 22"/>
          <p:cNvGrpSpPr>
            <a:grpSpLocks/>
          </p:cNvGrpSpPr>
          <p:nvPr/>
        </p:nvGrpSpPr>
        <p:grpSpPr bwMode="auto">
          <a:xfrm>
            <a:off x="4040188" y="3125788"/>
            <a:ext cx="812800" cy="1751012"/>
            <a:chOff x="2545" y="1969"/>
            <a:chExt cx="512" cy="1103"/>
          </a:xfrm>
        </p:grpSpPr>
        <p:grpSp>
          <p:nvGrpSpPr>
            <p:cNvPr id="7186" name="Group 18"/>
            <p:cNvGrpSpPr>
              <a:grpSpLocks/>
            </p:cNvGrpSpPr>
            <p:nvPr/>
          </p:nvGrpSpPr>
          <p:grpSpPr bwMode="auto">
            <a:xfrm>
              <a:off x="2545" y="2054"/>
              <a:ext cx="512" cy="1018"/>
              <a:chOff x="2545" y="2054"/>
              <a:chExt cx="512" cy="1018"/>
            </a:xfrm>
          </p:grpSpPr>
          <p:sp>
            <p:nvSpPr>
              <p:cNvPr id="7180" name="Freeform 12"/>
              <p:cNvSpPr>
                <a:spLocks/>
              </p:cNvSpPr>
              <p:nvPr/>
            </p:nvSpPr>
            <p:spPr bwMode="auto">
              <a:xfrm>
                <a:off x="2708" y="2111"/>
                <a:ext cx="200" cy="22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" name="Freeform 13"/>
              <p:cNvSpPr>
                <a:spLocks/>
              </p:cNvSpPr>
              <p:nvPr/>
            </p:nvSpPr>
            <p:spPr bwMode="auto">
              <a:xfrm>
                <a:off x="2545" y="2054"/>
                <a:ext cx="231" cy="356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" name="Freeform 14"/>
              <p:cNvSpPr>
                <a:spLocks/>
              </p:cNvSpPr>
              <p:nvPr/>
            </p:nvSpPr>
            <p:spPr bwMode="auto">
              <a:xfrm>
                <a:off x="2762" y="2349"/>
                <a:ext cx="121" cy="33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" name="Freeform 15"/>
              <p:cNvSpPr>
                <a:spLocks/>
              </p:cNvSpPr>
              <p:nvPr/>
            </p:nvSpPr>
            <p:spPr bwMode="auto">
              <a:xfrm>
                <a:off x="2818" y="2358"/>
                <a:ext cx="184" cy="257"/>
              </a:xfrm>
              <a:custGeom>
                <a:avLst/>
                <a:gdLst>
                  <a:gd name="T0" fmla="*/ 30 w 553"/>
                  <a:gd name="T1" fmla="*/ 0 h 771"/>
                  <a:gd name="T2" fmla="*/ 143 w 553"/>
                  <a:gd name="T3" fmla="*/ 13 h 771"/>
                  <a:gd name="T4" fmla="*/ 261 w 553"/>
                  <a:gd name="T5" fmla="*/ 34 h 771"/>
                  <a:gd name="T6" fmla="*/ 383 w 553"/>
                  <a:gd name="T7" fmla="*/ 103 h 771"/>
                  <a:gd name="T8" fmla="*/ 470 w 553"/>
                  <a:gd name="T9" fmla="*/ 154 h 771"/>
                  <a:gd name="T10" fmla="*/ 526 w 553"/>
                  <a:gd name="T11" fmla="*/ 228 h 771"/>
                  <a:gd name="T12" fmla="*/ 553 w 553"/>
                  <a:gd name="T13" fmla="*/ 270 h 771"/>
                  <a:gd name="T14" fmla="*/ 500 w 553"/>
                  <a:gd name="T15" fmla="*/ 395 h 771"/>
                  <a:gd name="T16" fmla="*/ 417 w 553"/>
                  <a:gd name="T17" fmla="*/ 471 h 771"/>
                  <a:gd name="T18" fmla="*/ 317 w 553"/>
                  <a:gd name="T19" fmla="*/ 526 h 771"/>
                  <a:gd name="T20" fmla="*/ 265 w 553"/>
                  <a:gd name="T21" fmla="*/ 561 h 771"/>
                  <a:gd name="T22" fmla="*/ 174 w 553"/>
                  <a:gd name="T23" fmla="*/ 578 h 771"/>
                  <a:gd name="T24" fmla="*/ 170 w 553"/>
                  <a:gd name="T25" fmla="*/ 612 h 771"/>
                  <a:gd name="T26" fmla="*/ 240 w 553"/>
                  <a:gd name="T27" fmla="*/ 642 h 771"/>
                  <a:gd name="T28" fmla="*/ 339 w 553"/>
                  <a:gd name="T29" fmla="*/ 669 h 771"/>
                  <a:gd name="T30" fmla="*/ 434 w 553"/>
                  <a:gd name="T31" fmla="*/ 720 h 771"/>
                  <a:gd name="T32" fmla="*/ 396 w 553"/>
                  <a:gd name="T33" fmla="*/ 758 h 771"/>
                  <a:gd name="T34" fmla="*/ 357 w 553"/>
                  <a:gd name="T35" fmla="*/ 771 h 771"/>
                  <a:gd name="T36" fmla="*/ 300 w 553"/>
                  <a:gd name="T37" fmla="*/ 715 h 771"/>
                  <a:gd name="T38" fmla="*/ 213 w 553"/>
                  <a:gd name="T39" fmla="*/ 680 h 771"/>
                  <a:gd name="T40" fmla="*/ 143 w 553"/>
                  <a:gd name="T41" fmla="*/ 655 h 771"/>
                  <a:gd name="T42" fmla="*/ 143 w 553"/>
                  <a:gd name="T43" fmla="*/ 604 h 771"/>
                  <a:gd name="T44" fmla="*/ 157 w 553"/>
                  <a:gd name="T45" fmla="*/ 549 h 771"/>
                  <a:gd name="T46" fmla="*/ 200 w 553"/>
                  <a:gd name="T47" fmla="*/ 526 h 771"/>
                  <a:gd name="T48" fmla="*/ 339 w 553"/>
                  <a:gd name="T49" fmla="*/ 471 h 771"/>
                  <a:gd name="T50" fmla="*/ 417 w 553"/>
                  <a:gd name="T51" fmla="*/ 386 h 771"/>
                  <a:gd name="T52" fmla="*/ 474 w 553"/>
                  <a:gd name="T53" fmla="*/ 296 h 771"/>
                  <a:gd name="T54" fmla="*/ 461 w 553"/>
                  <a:gd name="T55" fmla="*/ 253 h 771"/>
                  <a:gd name="T56" fmla="*/ 417 w 553"/>
                  <a:gd name="T57" fmla="*/ 201 h 771"/>
                  <a:gd name="T58" fmla="*/ 313 w 553"/>
                  <a:gd name="T59" fmla="*/ 129 h 771"/>
                  <a:gd name="T60" fmla="*/ 187 w 553"/>
                  <a:gd name="T61" fmla="*/ 103 h 771"/>
                  <a:gd name="T62" fmla="*/ 104 w 553"/>
                  <a:gd name="T63" fmla="*/ 99 h 771"/>
                  <a:gd name="T64" fmla="*/ 30 w 553"/>
                  <a:gd name="T65" fmla="*/ 99 h 771"/>
                  <a:gd name="T66" fmla="*/ 0 w 553"/>
                  <a:gd name="T67" fmla="*/ 51 h 771"/>
                  <a:gd name="T68" fmla="*/ 30 w 553"/>
                  <a:gd name="T69" fmla="*/ 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" name="Freeform 16"/>
              <p:cNvSpPr>
                <a:spLocks/>
              </p:cNvSpPr>
              <p:nvPr/>
            </p:nvSpPr>
            <p:spPr bwMode="auto">
              <a:xfrm>
                <a:off x="2833" y="2650"/>
                <a:ext cx="224" cy="415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" name="Freeform 17"/>
              <p:cNvSpPr>
                <a:spLocks/>
              </p:cNvSpPr>
              <p:nvPr/>
            </p:nvSpPr>
            <p:spPr bwMode="auto">
              <a:xfrm>
                <a:off x="2692" y="2649"/>
                <a:ext cx="151" cy="423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89" name="Group 21"/>
            <p:cNvGrpSpPr>
              <a:grpSpLocks/>
            </p:cNvGrpSpPr>
            <p:nvPr/>
          </p:nvGrpSpPr>
          <p:grpSpPr bwMode="auto">
            <a:xfrm>
              <a:off x="2853" y="1969"/>
              <a:ext cx="93" cy="125"/>
              <a:chOff x="2853" y="1969"/>
              <a:chExt cx="93" cy="125"/>
            </a:xfrm>
          </p:grpSpPr>
          <p:sp>
            <p:nvSpPr>
              <p:cNvPr id="7187" name="Freeform 19"/>
              <p:cNvSpPr>
                <a:spLocks/>
              </p:cNvSpPr>
              <p:nvPr/>
            </p:nvSpPr>
            <p:spPr bwMode="auto">
              <a:xfrm>
                <a:off x="2871" y="1969"/>
                <a:ext cx="75" cy="87"/>
              </a:xfrm>
              <a:custGeom>
                <a:avLst/>
                <a:gdLst>
                  <a:gd name="T0" fmla="*/ 27 w 224"/>
                  <a:gd name="T1" fmla="*/ 11 h 260"/>
                  <a:gd name="T2" fmla="*/ 87 w 224"/>
                  <a:gd name="T3" fmla="*/ 0 h 260"/>
                  <a:gd name="T4" fmla="*/ 145 w 224"/>
                  <a:gd name="T5" fmla="*/ 4 h 260"/>
                  <a:gd name="T6" fmla="*/ 198 w 224"/>
                  <a:gd name="T7" fmla="*/ 29 h 260"/>
                  <a:gd name="T8" fmla="*/ 224 w 224"/>
                  <a:gd name="T9" fmla="*/ 76 h 260"/>
                  <a:gd name="T10" fmla="*/ 224 w 224"/>
                  <a:gd name="T11" fmla="*/ 114 h 260"/>
                  <a:gd name="T12" fmla="*/ 198 w 224"/>
                  <a:gd name="T13" fmla="*/ 165 h 260"/>
                  <a:gd name="T14" fmla="*/ 153 w 224"/>
                  <a:gd name="T15" fmla="*/ 196 h 260"/>
                  <a:gd name="T16" fmla="*/ 87 w 224"/>
                  <a:gd name="T17" fmla="*/ 196 h 260"/>
                  <a:gd name="T18" fmla="*/ 48 w 224"/>
                  <a:gd name="T19" fmla="*/ 221 h 260"/>
                  <a:gd name="T20" fmla="*/ 34 w 224"/>
                  <a:gd name="T21" fmla="*/ 260 h 260"/>
                  <a:gd name="T22" fmla="*/ 0 w 224"/>
                  <a:gd name="T23" fmla="*/ 247 h 260"/>
                  <a:gd name="T24" fmla="*/ 13 w 224"/>
                  <a:gd name="T25" fmla="*/ 196 h 260"/>
                  <a:gd name="T26" fmla="*/ 61 w 224"/>
                  <a:gd name="T27" fmla="*/ 165 h 260"/>
                  <a:gd name="T28" fmla="*/ 140 w 224"/>
                  <a:gd name="T29" fmla="*/ 158 h 260"/>
                  <a:gd name="T30" fmla="*/ 171 w 224"/>
                  <a:gd name="T31" fmla="*/ 127 h 260"/>
                  <a:gd name="T32" fmla="*/ 179 w 224"/>
                  <a:gd name="T33" fmla="*/ 80 h 260"/>
                  <a:gd name="T34" fmla="*/ 145 w 224"/>
                  <a:gd name="T35" fmla="*/ 38 h 260"/>
                  <a:gd name="T36" fmla="*/ 92 w 224"/>
                  <a:gd name="T37" fmla="*/ 38 h 260"/>
                  <a:gd name="T38" fmla="*/ 34 w 224"/>
                  <a:gd name="T39" fmla="*/ 51 h 260"/>
                  <a:gd name="T40" fmla="*/ 13 w 224"/>
                  <a:gd name="T41" fmla="*/ 38 h 260"/>
                  <a:gd name="T42" fmla="*/ 27 w 224"/>
                  <a:gd name="T43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" name="Freeform 20"/>
              <p:cNvSpPr>
                <a:spLocks/>
              </p:cNvSpPr>
              <p:nvPr/>
            </p:nvSpPr>
            <p:spPr bwMode="auto">
              <a:xfrm>
                <a:off x="2853" y="2070"/>
                <a:ext cx="23" cy="24"/>
              </a:xfrm>
              <a:custGeom>
                <a:avLst/>
                <a:gdLst>
                  <a:gd name="T0" fmla="*/ 70 w 70"/>
                  <a:gd name="T1" fmla="*/ 4 h 71"/>
                  <a:gd name="T2" fmla="*/ 35 w 70"/>
                  <a:gd name="T3" fmla="*/ 0 h 71"/>
                  <a:gd name="T4" fmla="*/ 11 w 70"/>
                  <a:gd name="T5" fmla="*/ 26 h 71"/>
                  <a:gd name="T6" fmla="*/ 0 w 70"/>
                  <a:gd name="T7" fmla="*/ 67 h 71"/>
                  <a:gd name="T8" fmla="*/ 35 w 70"/>
                  <a:gd name="T9" fmla="*/ 71 h 71"/>
                  <a:gd name="T10" fmla="*/ 63 w 70"/>
                  <a:gd name="T11" fmla="*/ 52 h 71"/>
                  <a:gd name="T12" fmla="*/ 70 w 70"/>
                  <a:gd name="T13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684035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684036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684038" name="Rectangle 6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b&gt;m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b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4040" name="Rectangle 8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 = a</a:t>
            </a:r>
            <a:r>
              <a:rPr lang="en-CA" altLang="x-none" sz="2400">
                <a:solidFill>
                  <a:schemeClr val="bg2"/>
                </a:solidFill>
              </a:rPr>
              <a:t> </a:t>
            </a:r>
            <a:endParaRPr lang="en-US" altLang="x-none" sz="2400">
              <a:solidFill>
                <a:schemeClr val="bg2"/>
              </a:solidFill>
            </a:endParaRPr>
          </a:p>
        </p:txBody>
      </p:sp>
      <p:sp>
        <p:nvSpPr>
          <p:cNvPr id="684041" name="Rectangle 9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4044" name="Rectangle 12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return(m)</a:t>
            </a:r>
            <a:endParaRPr lang="en-US" altLang="x-none" sz="2400" i="0">
              <a:solidFill>
                <a:schemeClr val="bg2"/>
              </a:solidFill>
            </a:endParaRPr>
          </a:p>
        </p:txBody>
      </p:sp>
      <p:sp>
        <p:nvSpPr>
          <p:cNvPr id="684047" name="Text Box 15"/>
          <p:cNvSpPr txBox="1">
            <a:spLocks noChangeArrowheads="1"/>
          </p:cNvSpPr>
          <p:nvPr/>
        </p:nvSpPr>
        <p:spPr bwMode="auto">
          <a:xfrm>
            <a:off x="4495800" y="573088"/>
            <a:ext cx="4648200" cy="6208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sz="2400" i="0"/>
              <a:t>If you are describing an alg to a friend, is this what you say?</a:t>
            </a:r>
          </a:p>
          <a:p>
            <a:pPr algn="ctr"/>
            <a:r>
              <a:rPr lang="en-US" altLang="x-none" sz="2400" i="0"/>
              <a:t>Do you think about an algorithm as a sequence of actions?</a:t>
            </a:r>
          </a:p>
          <a:p>
            <a:pPr algn="ctr"/>
            <a:r>
              <a:rPr lang="en-US" altLang="x-none" sz="2400" i="0"/>
              <a:t>Do you explain it by saying:</a:t>
            </a:r>
            <a:br>
              <a:rPr lang="en-US" altLang="x-none" sz="2400" i="0"/>
            </a:br>
            <a:r>
              <a:rPr lang="en-US" altLang="x-none" sz="2400" i="0"/>
              <a:t>“Do this. Do that. Do this”?</a:t>
            </a:r>
          </a:p>
          <a:p>
            <a:pPr algn="ctr"/>
            <a:r>
              <a:rPr lang="en-US" altLang="x-none" sz="2400" i="0"/>
              <a:t>Do you get lost about</a:t>
            </a:r>
            <a:br>
              <a:rPr lang="en-US" altLang="x-none" sz="2400" i="0"/>
            </a:br>
            <a:r>
              <a:rPr lang="en-US" altLang="x-none" sz="2400" i="0"/>
              <a:t>  where the computation is </a:t>
            </a:r>
            <a:br>
              <a:rPr lang="en-US" altLang="x-none" sz="2400" i="0"/>
            </a:br>
            <a:r>
              <a:rPr lang="en-US" altLang="x-none" sz="2400" i="0"/>
              <a:t>and where it is going?</a:t>
            </a:r>
          </a:p>
          <a:p>
            <a:pPr algn="ctr"/>
            <a:r>
              <a:rPr lang="en-US" altLang="x-none" sz="2400" i="0"/>
              <a:t>What if there are many paths through many ifs and loops?</a:t>
            </a:r>
          </a:p>
          <a:p>
            <a:pPr algn="ctr"/>
            <a:r>
              <a:rPr lang="en-US" altLang="x-none" sz="2400" i="0"/>
              <a:t>How do you know it works</a:t>
            </a:r>
            <a:br>
              <a:rPr lang="en-US" altLang="x-none" sz="2400" i="0"/>
            </a:br>
            <a:r>
              <a:rPr lang="en-US" altLang="x-none" sz="2400" i="0"/>
              <a:t>for every path</a:t>
            </a:r>
            <a:r>
              <a:rPr lang="en-US" altLang="x-none"/>
              <a:t> </a:t>
            </a:r>
            <a:r>
              <a:rPr lang="en-US" altLang="x-none" sz="2400" i="0"/>
              <a:t/>
            </a:r>
            <a:br>
              <a:rPr lang="en-US" altLang="x-none" sz="2400" i="0"/>
            </a:br>
            <a:r>
              <a:rPr lang="en-US" altLang="x-none" sz="2400" i="0"/>
              <a:t>on every input?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40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40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40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40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40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40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40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840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40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840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840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840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593725" y="228600"/>
            <a:ext cx="8550275" cy="120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9276" tIns="49638" rIns="99276" bIns="49638"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endParaRPr lang="en-US" altLang="x-none" sz="4400" i="0">
              <a:solidFill>
                <a:schemeClr val="tx2"/>
              </a:solidFill>
            </a:endParaRPr>
          </a:p>
        </p:txBody>
      </p:sp>
      <p:grpSp>
        <p:nvGrpSpPr>
          <p:cNvPr id="3114" name="Group 42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00200" y="39624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079" name="Text Box 7"/>
          <p:cNvSpPr txBox="1">
            <a:spLocks noChangeArrowheads="1"/>
          </p:cNvSpPr>
          <p:nvPr/>
        </p:nvSpPr>
        <p:spPr bwMode="auto">
          <a:xfrm>
            <a:off x="3414713" y="58738"/>
            <a:ext cx="296386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Complexity </a:t>
            </a:r>
          </a:p>
        </p:txBody>
      </p:sp>
      <p:sp>
        <p:nvSpPr>
          <p:cNvPr id="3081" name="Rectangle 9"/>
          <p:cNvSpPr>
            <a:spLocks noChangeArrowheads="1"/>
          </p:cNvSpPr>
          <p:nvPr/>
        </p:nvSpPr>
        <p:spPr bwMode="auto">
          <a:xfrm>
            <a:off x="838200" y="838200"/>
            <a:ext cx="82296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There are an infinite number of  input instances</a:t>
            </a:r>
          </a:p>
          <a:p>
            <a:pPr>
              <a:buFontTx/>
              <a:buChar char="•"/>
            </a:pPr>
            <a:r>
              <a:rPr lang="en-US" altLang="x-none" i="0"/>
              <a:t>Algorithm must work for each.</a:t>
            </a:r>
          </a:p>
        </p:txBody>
      </p:sp>
      <p:pic>
        <p:nvPicPr>
          <p:cNvPr id="3087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1000" y="22860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88" name="Picture 1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29600" y="56388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89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458200" y="5334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00400" y="28194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1" name="Picture 1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62800" y="22860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2" name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410200" y="5638800"/>
            <a:ext cx="5222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3" name="Picture 2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352800"/>
            <a:ext cx="79692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5" name="Picture 2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3657600"/>
            <a:ext cx="79692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6" name="Picture 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52400"/>
            <a:ext cx="79692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7" name="Picture 2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5181600"/>
            <a:ext cx="79692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98" name="Picture 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638800"/>
            <a:ext cx="79692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00" name="Freeform 28"/>
          <p:cNvSpPr>
            <a:spLocks/>
          </p:cNvSpPr>
          <p:nvPr/>
        </p:nvSpPr>
        <p:spPr bwMode="auto">
          <a:xfrm>
            <a:off x="533400" y="3048000"/>
            <a:ext cx="6934200" cy="3098800"/>
          </a:xfrm>
          <a:custGeom>
            <a:avLst/>
            <a:gdLst>
              <a:gd name="T0" fmla="*/ 4368 w 4368"/>
              <a:gd name="T1" fmla="*/ 0 h 1952"/>
              <a:gd name="T2" fmla="*/ 3648 w 4368"/>
              <a:gd name="T3" fmla="*/ 1152 h 1952"/>
              <a:gd name="T4" fmla="*/ 1248 w 4368"/>
              <a:gd name="T5" fmla="*/ 1344 h 1952"/>
              <a:gd name="T6" fmla="*/ 336 w 4368"/>
              <a:gd name="T7" fmla="*/ 1872 h 1952"/>
              <a:gd name="T8" fmla="*/ 0 w 4368"/>
              <a:gd name="T9" fmla="*/ 1824 h 19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68" h="1952">
                <a:moveTo>
                  <a:pt x="4368" y="0"/>
                </a:moveTo>
                <a:cubicBezTo>
                  <a:pt x="4268" y="464"/>
                  <a:pt x="4168" y="928"/>
                  <a:pt x="3648" y="1152"/>
                </a:cubicBezTo>
                <a:cubicBezTo>
                  <a:pt x="3128" y="1376"/>
                  <a:pt x="1800" y="1224"/>
                  <a:pt x="1248" y="1344"/>
                </a:cubicBezTo>
                <a:cubicBezTo>
                  <a:pt x="696" y="1464"/>
                  <a:pt x="544" y="1792"/>
                  <a:pt x="336" y="1872"/>
                </a:cubicBezTo>
                <a:cubicBezTo>
                  <a:pt x="128" y="1952"/>
                  <a:pt x="64" y="1888"/>
                  <a:pt x="0" y="1824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01" name="Freeform 29"/>
          <p:cNvSpPr>
            <a:spLocks/>
          </p:cNvSpPr>
          <p:nvPr/>
        </p:nvSpPr>
        <p:spPr bwMode="auto">
          <a:xfrm>
            <a:off x="2057400" y="4037013"/>
            <a:ext cx="6400800" cy="1346200"/>
          </a:xfrm>
          <a:custGeom>
            <a:avLst/>
            <a:gdLst>
              <a:gd name="T0" fmla="*/ 0 w 4032"/>
              <a:gd name="T1" fmla="*/ 432 h 848"/>
              <a:gd name="T2" fmla="*/ 1680 w 4032"/>
              <a:gd name="T3" fmla="*/ 816 h 848"/>
              <a:gd name="T4" fmla="*/ 3648 w 4032"/>
              <a:gd name="T5" fmla="*/ 240 h 848"/>
              <a:gd name="T6" fmla="*/ 3984 w 4032"/>
              <a:gd name="T7" fmla="*/ 0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32" h="848">
                <a:moveTo>
                  <a:pt x="0" y="432"/>
                </a:moveTo>
                <a:cubicBezTo>
                  <a:pt x="536" y="640"/>
                  <a:pt x="1072" y="848"/>
                  <a:pt x="1680" y="816"/>
                </a:cubicBezTo>
                <a:cubicBezTo>
                  <a:pt x="2288" y="784"/>
                  <a:pt x="3264" y="376"/>
                  <a:pt x="3648" y="240"/>
                </a:cubicBezTo>
                <a:cubicBezTo>
                  <a:pt x="4032" y="104"/>
                  <a:pt x="4008" y="52"/>
                  <a:pt x="3984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02" name="Freeform 30"/>
          <p:cNvSpPr>
            <a:spLocks/>
          </p:cNvSpPr>
          <p:nvPr/>
        </p:nvSpPr>
        <p:spPr bwMode="auto">
          <a:xfrm>
            <a:off x="762000" y="3048000"/>
            <a:ext cx="3276600" cy="3898900"/>
          </a:xfrm>
          <a:custGeom>
            <a:avLst/>
            <a:gdLst>
              <a:gd name="T0" fmla="*/ 0 w 2064"/>
              <a:gd name="T1" fmla="*/ 0 h 2456"/>
              <a:gd name="T2" fmla="*/ 720 w 2064"/>
              <a:gd name="T3" fmla="*/ 2112 h 2456"/>
              <a:gd name="T4" fmla="*/ 2064 w 2064"/>
              <a:gd name="T5" fmla="*/ 2064 h 2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64" h="2456">
                <a:moveTo>
                  <a:pt x="0" y="0"/>
                </a:moveTo>
                <a:cubicBezTo>
                  <a:pt x="188" y="884"/>
                  <a:pt x="376" y="1768"/>
                  <a:pt x="720" y="2112"/>
                </a:cubicBezTo>
                <a:cubicBezTo>
                  <a:pt x="1064" y="2456"/>
                  <a:pt x="1564" y="2260"/>
                  <a:pt x="2064" y="2064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03" name="Freeform 31"/>
          <p:cNvSpPr>
            <a:spLocks/>
          </p:cNvSpPr>
          <p:nvPr/>
        </p:nvSpPr>
        <p:spPr bwMode="auto">
          <a:xfrm>
            <a:off x="3505200" y="3581400"/>
            <a:ext cx="4987925" cy="3289300"/>
          </a:xfrm>
          <a:custGeom>
            <a:avLst/>
            <a:gdLst>
              <a:gd name="T0" fmla="*/ 3142 w 3142"/>
              <a:gd name="T1" fmla="*/ 1776 h 2072"/>
              <a:gd name="T2" fmla="*/ 847 w 3142"/>
              <a:gd name="T3" fmla="*/ 1776 h 2072"/>
              <a:gd name="T4" fmla="*/ 0 w 3142"/>
              <a:gd name="T5" fmla="*/ 0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42" h="2072">
                <a:moveTo>
                  <a:pt x="3142" y="1776"/>
                </a:moveTo>
                <a:cubicBezTo>
                  <a:pt x="2760" y="1776"/>
                  <a:pt x="1371" y="2072"/>
                  <a:pt x="847" y="1776"/>
                </a:cubicBezTo>
                <a:cubicBezTo>
                  <a:pt x="323" y="1480"/>
                  <a:pt x="177" y="370"/>
                  <a:pt x="0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5638800" y="4419600"/>
            <a:ext cx="927100" cy="2692400"/>
          </a:xfrm>
          <a:custGeom>
            <a:avLst/>
            <a:gdLst>
              <a:gd name="T0" fmla="*/ 48 w 584"/>
              <a:gd name="T1" fmla="*/ 1248 h 1696"/>
              <a:gd name="T2" fmla="*/ 576 w 584"/>
              <a:gd name="T3" fmla="*/ 1488 h 1696"/>
              <a:gd name="T4" fmla="*/ 0 w 584"/>
              <a:gd name="T5" fmla="*/ 0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4" h="1696">
                <a:moveTo>
                  <a:pt x="48" y="1248"/>
                </a:moveTo>
                <a:cubicBezTo>
                  <a:pt x="316" y="1472"/>
                  <a:pt x="584" y="1696"/>
                  <a:pt x="576" y="1488"/>
                </a:cubicBezTo>
                <a:cubicBezTo>
                  <a:pt x="568" y="1280"/>
                  <a:pt x="96" y="248"/>
                  <a:pt x="0" y="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07" name="Freeform 35"/>
          <p:cNvSpPr>
            <a:spLocks/>
          </p:cNvSpPr>
          <p:nvPr/>
        </p:nvSpPr>
        <p:spPr bwMode="auto">
          <a:xfrm>
            <a:off x="-355600" y="914400"/>
            <a:ext cx="9525000" cy="2717800"/>
          </a:xfrm>
          <a:custGeom>
            <a:avLst/>
            <a:gdLst>
              <a:gd name="T0" fmla="*/ 656 w 6000"/>
              <a:gd name="T1" fmla="*/ 0 h 1712"/>
              <a:gd name="T2" fmla="*/ 752 w 6000"/>
              <a:gd name="T3" fmla="*/ 720 h 1712"/>
              <a:gd name="T4" fmla="*/ 5168 w 6000"/>
              <a:gd name="T5" fmla="*/ 1632 h 1712"/>
              <a:gd name="T6" fmla="*/ 5744 w 6000"/>
              <a:gd name="T7" fmla="*/ 24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00" h="1712">
                <a:moveTo>
                  <a:pt x="656" y="0"/>
                </a:moveTo>
                <a:cubicBezTo>
                  <a:pt x="328" y="224"/>
                  <a:pt x="0" y="448"/>
                  <a:pt x="752" y="720"/>
                </a:cubicBezTo>
                <a:cubicBezTo>
                  <a:pt x="1504" y="992"/>
                  <a:pt x="4336" y="1712"/>
                  <a:pt x="5168" y="1632"/>
                </a:cubicBezTo>
                <a:cubicBezTo>
                  <a:pt x="6000" y="1552"/>
                  <a:pt x="5712" y="520"/>
                  <a:pt x="5744" y="240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317" name="Group 197"/>
          <p:cNvGrpSpPr>
            <a:grpSpLocks/>
          </p:cNvGrpSpPr>
          <p:nvPr/>
        </p:nvGrpSpPr>
        <p:grpSpPr bwMode="auto">
          <a:xfrm>
            <a:off x="3886200" y="3276600"/>
            <a:ext cx="1181100" cy="1447800"/>
            <a:chOff x="2448" y="2064"/>
            <a:chExt cx="744" cy="912"/>
          </a:xfrm>
        </p:grpSpPr>
        <p:sp>
          <p:nvSpPr>
            <p:cNvPr id="5311" name="Freeform 191"/>
            <p:cNvSpPr>
              <a:spLocks/>
            </p:cNvSpPr>
            <p:nvPr/>
          </p:nvSpPr>
          <p:spPr bwMode="auto">
            <a:xfrm>
              <a:off x="2810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" name="Freeform 192"/>
            <p:cNvSpPr>
              <a:spLocks/>
            </p:cNvSpPr>
            <p:nvPr/>
          </p:nvSpPr>
          <p:spPr bwMode="auto">
            <a:xfrm>
              <a:off x="2712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" name="Freeform 193"/>
            <p:cNvSpPr>
              <a:spLocks/>
            </p:cNvSpPr>
            <p:nvPr/>
          </p:nvSpPr>
          <p:spPr bwMode="auto">
            <a:xfrm>
              <a:off x="2726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4" name="Freeform 194"/>
            <p:cNvSpPr>
              <a:spLocks/>
            </p:cNvSpPr>
            <p:nvPr/>
          </p:nvSpPr>
          <p:spPr bwMode="auto">
            <a:xfrm>
              <a:off x="2448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5" name="Freeform 195"/>
            <p:cNvSpPr>
              <a:spLocks/>
            </p:cNvSpPr>
            <p:nvPr/>
          </p:nvSpPr>
          <p:spPr bwMode="auto">
            <a:xfrm>
              <a:off x="2605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6" name="Freeform 196"/>
            <p:cNvSpPr>
              <a:spLocks/>
            </p:cNvSpPr>
            <p:nvPr/>
          </p:nvSpPr>
          <p:spPr bwMode="auto">
            <a:xfrm>
              <a:off x="2887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3484563" y="58738"/>
            <a:ext cx="282416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Complexity</a:t>
            </a:r>
          </a:p>
        </p:txBody>
      </p:sp>
      <p:sp>
        <p:nvSpPr>
          <p:cNvPr id="5128" name="Rectangle 8"/>
          <p:cNvSpPr>
            <a:spLocks noChangeArrowheads="1"/>
          </p:cNvSpPr>
          <p:nvPr/>
        </p:nvSpPr>
        <p:spPr bwMode="auto">
          <a:xfrm>
            <a:off x="838200" y="838200"/>
            <a:ext cx="80772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Difficult to predict where computation might be in the middle of the computation.</a:t>
            </a:r>
          </a:p>
        </p:txBody>
      </p:sp>
      <p:pic>
        <p:nvPicPr>
          <p:cNvPr id="5130" name="Picture 10" descr="na01476_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209800"/>
            <a:ext cx="1881188" cy="13636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310" name="Group 190"/>
          <p:cNvGrpSpPr>
            <a:grpSpLocks/>
          </p:cNvGrpSpPr>
          <p:nvPr/>
        </p:nvGrpSpPr>
        <p:grpSpPr bwMode="auto">
          <a:xfrm flipH="1">
            <a:off x="5562600" y="3505200"/>
            <a:ext cx="1516063" cy="1141413"/>
            <a:chOff x="3744" y="2740"/>
            <a:chExt cx="955" cy="719"/>
          </a:xfrm>
        </p:grpSpPr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3744" y="2740"/>
              <a:ext cx="955" cy="673"/>
            </a:xfrm>
            <a:custGeom>
              <a:avLst/>
              <a:gdLst>
                <a:gd name="T0" fmla="*/ 151 w 3819"/>
                <a:gd name="T1" fmla="*/ 257 h 2690"/>
                <a:gd name="T2" fmla="*/ 968 w 3819"/>
                <a:gd name="T3" fmla="*/ 99 h 2690"/>
                <a:gd name="T4" fmla="*/ 1791 w 3819"/>
                <a:gd name="T5" fmla="*/ 111 h 2690"/>
                <a:gd name="T6" fmla="*/ 2383 w 3819"/>
                <a:gd name="T7" fmla="*/ 250 h 2690"/>
                <a:gd name="T8" fmla="*/ 1987 w 3819"/>
                <a:gd name="T9" fmla="*/ 0 h 2690"/>
                <a:gd name="T10" fmla="*/ 2567 w 3819"/>
                <a:gd name="T11" fmla="*/ 78 h 2690"/>
                <a:gd name="T12" fmla="*/ 3344 w 3819"/>
                <a:gd name="T13" fmla="*/ 567 h 2690"/>
                <a:gd name="T14" fmla="*/ 3819 w 3819"/>
                <a:gd name="T15" fmla="*/ 1107 h 2690"/>
                <a:gd name="T16" fmla="*/ 3522 w 3819"/>
                <a:gd name="T17" fmla="*/ 1113 h 2690"/>
                <a:gd name="T18" fmla="*/ 3666 w 3819"/>
                <a:gd name="T19" fmla="*/ 1614 h 2690"/>
                <a:gd name="T20" fmla="*/ 2705 w 3819"/>
                <a:gd name="T21" fmla="*/ 1120 h 2690"/>
                <a:gd name="T22" fmla="*/ 2804 w 3819"/>
                <a:gd name="T23" fmla="*/ 1476 h 2690"/>
                <a:gd name="T24" fmla="*/ 3200 w 3819"/>
                <a:gd name="T25" fmla="*/ 1833 h 2690"/>
                <a:gd name="T26" fmla="*/ 2909 w 3819"/>
                <a:gd name="T27" fmla="*/ 1899 h 2690"/>
                <a:gd name="T28" fmla="*/ 3299 w 3819"/>
                <a:gd name="T29" fmla="*/ 2123 h 2690"/>
                <a:gd name="T30" fmla="*/ 3456 w 3819"/>
                <a:gd name="T31" fmla="*/ 2439 h 2690"/>
                <a:gd name="T32" fmla="*/ 3192 w 3819"/>
                <a:gd name="T33" fmla="*/ 2485 h 2690"/>
                <a:gd name="T34" fmla="*/ 2804 w 3819"/>
                <a:gd name="T35" fmla="*/ 2373 h 2690"/>
                <a:gd name="T36" fmla="*/ 3008 w 3819"/>
                <a:gd name="T37" fmla="*/ 2597 h 2690"/>
                <a:gd name="T38" fmla="*/ 2429 w 3819"/>
                <a:gd name="T39" fmla="*/ 2472 h 2690"/>
                <a:gd name="T40" fmla="*/ 1836 w 3819"/>
                <a:gd name="T41" fmla="*/ 2400 h 2690"/>
                <a:gd name="T42" fmla="*/ 2159 w 3819"/>
                <a:gd name="T43" fmla="*/ 2690 h 2690"/>
                <a:gd name="T44" fmla="*/ 1342 w 3819"/>
                <a:gd name="T45" fmla="*/ 2676 h 2690"/>
                <a:gd name="T46" fmla="*/ 263 w 3819"/>
                <a:gd name="T47" fmla="*/ 2189 h 2690"/>
                <a:gd name="T48" fmla="*/ 1554 w 3819"/>
                <a:gd name="T49" fmla="*/ 2004 h 2690"/>
                <a:gd name="T50" fmla="*/ 243 w 3819"/>
                <a:gd name="T51" fmla="*/ 1647 h 2690"/>
                <a:gd name="T52" fmla="*/ 566 w 3819"/>
                <a:gd name="T53" fmla="*/ 1463 h 2690"/>
                <a:gd name="T54" fmla="*/ 1507 w 3819"/>
                <a:gd name="T55" fmla="*/ 1476 h 2690"/>
                <a:gd name="T56" fmla="*/ 533 w 3819"/>
                <a:gd name="T57" fmla="*/ 765 h 2690"/>
                <a:gd name="T58" fmla="*/ 0 w 3819"/>
                <a:gd name="T59" fmla="*/ 527 h 2690"/>
                <a:gd name="T60" fmla="*/ 533 w 3819"/>
                <a:gd name="T61" fmla="*/ 402 h 2690"/>
                <a:gd name="T62" fmla="*/ 151 w 3819"/>
                <a:gd name="T63" fmla="*/ 257 h 2690"/>
                <a:gd name="T64" fmla="*/ 151 w 3819"/>
                <a:gd name="T65" fmla="*/ 257 h 2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19" h="2690">
                  <a:moveTo>
                    <a:pt x="151" y="257"/>
                  </a:moveTo>
                  <a:lnTo>
                    <a:pt x="968" y="99"/>
                  </a:lnTo>
                  <a:lnTo>
                    <a:pt x="1791" y="111"/>
                  </a:lnTo>
                  <a:lnTo>
                    <a:pt x="2383" y="250"/>
                  </a:lnTo>
                  <a:lnTo>
                    <a:pt x="1987" y="0"/>
                  </a:lnTo>
                  <a:lnTo>
                    <a:pt x="2567" y="78"/>
                  </a:lnTo>
                  <a:lnTo>
                    <a:pt x="3344" y="567"/>
                  </a:lnTo>
                  <a:lnTo>
                    <a:pt x="3819" y="1107"/>
                  </a:lnTo>
                  <a:lnTo>
                    <a:pt x="3522" y="1113"/>
                  </a:lnTo>
                  <a:lnTo>
                    <a:pt x="3666" y="1614"/>
                  </a:lnTo>
                  <a:lnTo>
                    <a:pt x="2705" y="1120"/>
                  </a:lnTo>
                  <a:lnTo>
                    <a:pt x="2804" y="1476"/>
                  </a:lnTo>
                  <a:lnTo>
                    <a:pt x="3200" y="1833"/>
                  </a:lnTo>
                  <a:lnTo>
                    <a:pt x="2909" y="1899"/>
                  </a:lnTo>
                  <a:lnTo>
                    <a:pt x="3299" y="2123"/>
                  </a:lnTo>
                  <a:lnTo>
                    <a:pt x="3456" y="2439"/>
                  </a:lnTo>
                  <a:lnTo>
                    <a:pt x="3192" y="2485"/>
                  </a:lnTo>
                  <a:lnTo>
                    <a:pt x="2804" y="2373"/>
                  </a:lnTo>
                  <a:lnTo>
                    <a:pt x="3008" y="2597"/>
                  </a:lnTo>
                  <a:lnTo>
                    <a:pt x="2429" y="2472"/>
                  </a:lnTo>
                  <a:lnTo>
                    <a:pt x="1836" y="2400"/>
                  </a:lnTo>
                  <a:lnTo>
                    <a:pt x="2159" y="2690"/>
                  </a:lnTo>
                  <a:lnTo>
                    <a:pt x="1342" y="2676"/>
                  </a:lnTo>
                  <a:lnTo>
                    <a:pt x="263" y="2189"/>
                  </a:lnTo>
                  <a:lnTo>
                    <a:pt x="1554" y="2004"/>
                  </a:lnTo>
                  <a:lnTo>
                    <a:pt x="243" y="1647"/>
                  </a:lnTo>
                  <a:lnTo>
                    <a:pt x="566" y="1463"/>
                  </a:lnTo>
                  <a:lnTo>
                    <a:pt x="1507" y="1476"/>
                  </a:lnTo>
                  <a:lnTo>
                    <a:pt x="533" y="765"/>
                  </a:lnTo>
                  <a:lnTo>
                    <a:pt x="0" y="527"/>
                  </a:lnTo>
                  <a:lnTo>
                    <a:pt x="533" y="402"/>
                  </a:lnTo>
                  <a:lnTo>
                    <a:pt x="151" y="257"/>
                  </a:lnTo>
                  <a:lnTo>
                    <a:pt x="151" y="257"/>
                  </a:lnTo>
                  <a:close/>
                </a:path>
              </a:pathLst>
            </a:custGeom>
            <a:solidFill>
              <a:srgbClr val="99DB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6" name="Freeform 126"/>
            <p:cNvSpPr>
              <a:spLocks/>
            </p:cNvSpPr>
            <p:nvPr/>
          </p:nvSpPr>
          <p:spPr bwMode="auto">
            <a:xfrm>
              <a:off x="4073" y="3313"/>
              <a:ext cx="29" cy="26"/>
            </a:xfrm>
            <a:custGeom>
              <a:avLst/>
              <a:gdLst>
                <a:gd name="T0" fmla="*/ 41 w 116"/>
                <a:gd name="T1" fmla="*/ 0 h 103"/>
                <a:gd name="T2" fmla="*/ 0 w 116"/>
                <a:gd name="T3" fmla="*/ 19 h 103"/>
                <a:gd name="T4" fmla="*/ 3 w 116"/>
                <a:gd name="T5" fmla="*/ 74 h 103"/>
                <a:gd name="T6" fmla="*/ 23 w 116"/>
                <a:gd name="T7" fmla="*/ 84 h 103"/>
                <a:gd name="T8" fmla="*/ 45 w 116"/>
                <a:gd name="T9" fmla="*/ 42 h 103"/>
                <a:gd name="T10" fmla="*/ 67 w 116"/>
                <a:gd name="T11" fmla="*/ 94 h 103"/>
                <a:gd name="T12" fmla="*/ 94 w 116"/>
                <a:gd name="T13" fmla="*/ 103 h 103"/>
                <a:gd name="T14" fmla="*/ 116 w 116"/>
                <a:gd name="T15" fmla="*/ 58 h 103"/>
                <a:gd name="T16" fmla="*/ 74 w 116"/>
                <a:gd name="T17" fmla="*/ 0 h 103"/>
                <a:gd name="T18" fmla="*/ 41 w 116"/>
                <a:gd name="T19" fmla="*/ 0 h 103"/>
                <a:gd name="T20" fmla="*/ 41 w 116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03">
                  <a:moveTo>
                    <a:pt x="41" y="0"/>
                  </a:moveTo>
                  <a:lnTo>
                    <a:pt x="0" y="19"/>
                  </a:lnTo>
                  <a:lnTo>
                    <a:pt x="3" y="74"/>
                  </a:lnTo>
                  <a:lnTo>
                    <a:pt x="23" y="84"/>
                  </a:lnTo>
                  <a:lnTo>
                    <a:pt x="45" y="42"/>
                  </a:lnTo>
                  <a:lnTo>
                    <a:pt x="67" y="94"/>
                  </a:lnTo>
                  <a:lnTo>
                    <a:pt x="94" y="103"/>
                  </a:lnTo>
                  <a:lnTo>
                    <a:pt x="116" y="58"/>
                  </a:lnTo>
                  <a:lnTo>
                    <a:pt x="74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75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4366" y="3302"/>
              <a:ext cx="27" cy="31"/>
            </a:xfrm>
            <a:custGeom>
              <a:avLst/>
              <a:gdLst>
                <a:gd name="T0" fmla="*/ 71 w 106"/>
                <a:gd name="T1" fmla="*/ 0 h 126"/>
                <a:gd name="T2" fmla="*/ 0 w 106"/>
                <a:gd name="T3" fmla="*/ 42 h 126"/>
                <a:gd name="T4" fmla="*/ 34 w 106"/>
                <a:gd name="T5" fmla="*/ 115 h 126"/>
                <a:gd name="T6" fmla="*/ 77 w 106"/>
                <a:gd name="T7" fmla="*/ 126 h 126"/>
                <a:gd name="T8" fmla="*/ 106 w 106"/>
                <a:gd name="T9" fmla="*/ 93 h 126"/>
                <a:gd name="T10" fmla="*/ 71 w 106"/>
                <a:gd name="T11" fmla="*/ 0 h 126"/>
                <a:gd name="T12" fmla="*/ 71 w 106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26">
                  <a:moveTo>
                    <a:pt x="71" y="0"/>
                  </a:moveTo>
                  <a:lnTo>
                    <a:pt x="0" y="42"/>
                  </a:lnTo>
                  <a:lnTo>
                    <a:pt x="34" y="115"/>
                  </a:lnTo>
                  <a:lnTo>
                    <a:pt x="77" y="126"/>
                  </a:lnTo>
                  <a:lnTo>
                    <a:pt x="106" y="93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5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4493" y="3293"/>
              <a:ext cx="19" cy="18"/>
            </a:xfrm>
            <a:custGeom>
              <a:avLst/>
              <a:gdLst>
                <a:gd name="T0" fmla="*/ 0 w 77"/>
                <a:gd name="T1" fmla="*/ 4 h 73"/>
                <a:gd name="T2" fmla="*/ 48 w 77"/>
                <a:gd name="T3" fmla="*/ 0 h 73"/>
                <a:gd name="T4" fmla="*/ 45 w 77"/>
                <a:gd name="T5" fmla="*/ 31 h 73"/>
                <a:gd name="T6" fmla="*/ 77 w 77"/>
                <a:gd name="T7" fmla="*/ 48 h 73"/>
                <a:gd name="T8" fmla="*/ 50 w 77"/>
                <a:gd name="T9" fmla="*/ 73 h 73"/>
                <a:gd name="T10" fmla="*/ 0 w 77"/>
                <a:gd name="T11" fmla="*/ 4 h 73"/>
                <a:gd name="T12" fmla="*/ 0 w 77"/>
                <a:gd name="T13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3">
                  <a:moveTo>
                    <a:pt x="0" y="4"/>
                  </a:moveTo>
                  <a:lnTo>
                    <a:pt x="48" y="0"/>
                  </a:lnTo>
                  <a:lnTo>
                    <a:pt x="45" y="31"/>
                  </a:lnTo>
                  <a:lnTo>
                    <a:pt x="77" y="48"/>
                  </a:lnTo>
                  <a:lnTo>
                    <a:pt x="50" y="7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5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4422" y="3080"/>
              <a:ext cx="88" cy="80"/>
            </a:xfrm>
            <a:custGeom>
              <a:avLst/>
              <a:gdLst>
                <a:gd name="T0" fmla="*/ 127 w 353"/>
                <a:gd name="T1" fmla="*/ 13 h 321"/>
                <a:gd name="T2" fmla="*/ 0 w 353"/>
                <a:gd name="T3" fmla="*/ 90 h 321"/>
                <a:gd name="T4" fmla="*/ 11 w 353"/>
                <a:gd name="T5" fmla="*/ 189 h 321"/>
                <a:gd name="T6" fmla="*/ 113 w 353"/>
                <a:gd name="T7" fmla="*/ 276 h 321"/>
                <a:gd name="T8" fmla="*/ 136 w 353"/>
                <a:gd name="T9" fmla="*/ 157 h 321"/>
                <a:gd name="T10" fmla="*/ 163 w 353"/>
                <a:gd name="T11" fmla="*/ 273 h 321"/>
                <a:gd name="T12" fmla="*/ 301 w 353"/>
                <a:gd name="T13" fmla="*/ 321 h 321"/>
                <a:gd name="T14" fmla="*/ 353 w 353"/>
                <a:gd name="T15" fmla="*/ 160 h 321"/>
                <a:gd name="T16" fmla="*/ 259 w 353"/>
                <a:gd name="T17" fmla="*/ 90 h 321"/>
                <a:gd name="T18" fmla="*/ 263 w 353"/>
                <a:gd name="T19" fmla="*/ 0 h 321"/>
                <a:gd name="T20" fmla="*/ 127 w 353"/>
                <a:gd name="T21" fmla="*/ 13 h 321"/>
                <a:gd name="T22" fmla="*/ 127 w 353"/>
                <a:gd name="T23" fmla="*/ 1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3" h="321">
                  <a:moveTo>
                    <a:pt x="127" y="13"/>
                  </a:moveTo>
                  <a:lnTo>
                    <a:pt x="0" y="90"/>
                  </a:lnTo>
                  <a:lnTo>
                    <a:pt x="11" y="189"/>
                  </a:lnTo>
                  <a:lnTo>
                    <a:pt x="113" y="276"/>
                  </a:lnTo>
                  <a:lnTo>
                    <a:pt x="136" y="157"/>
                  </a:lnTo>
                  <a:lnTo>
                    <a:pt x="163" y="273"/>
                  </a:lnTo>
                  <a:lnTo>
                    <a:pt x="301" y="321"/>
                  </a:lnTo>
                  <a:lnTo>
                    <a:pt x="353" y="160"/>
                  </a:lnTo>
                  <a:lnTo>
                    <a:pt x="259" y="90"/>
                  </a:lnTo>
                  <a:lnTo>
                    <a:pt x="263" y="0"/>
                  </a:lnTo>
                  <a:lnTo>
                    <a:pt x="127" y="13"/>
                  </a:lnTo>
                  <a:lnTo>
                    <a:pt x="127" y="13"/>
                  </a:lnTo>
                  <a:close/>
                </a:path>
              </a:pathLst>
            </a:custGeom>
            <a:solidFill>
              <a:srgbClr val="75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4093" y="3274"/>
              <a:ext cx="82" cy="165"/>
            </a:xfrm>
            <a:custGeom>
              <a:avLst/>
              <a:gdLst>
                <a:gd name="T0" fmla="*/ 62 w 326"/>
                <a:gd name="T1" fmla="*/ 54 h 657"/>
                <a:gd name="T2" fmla="*/ 149 w 326"/>
                <a:gd name="T3" fmla="*/ 271 h 657"/>
                <a:gd name="T4" fmla="*/ 246 w 326"/>
                <a:gd name="T5" fmla="*/ 489 h 657"/>
                <a:gd name="T6" fmla="*/ 326 w 326"/>
                <a:gd name="T7" fmla="*/ 615 h 657"/>
                <a:gd name="T8" fmla="*/ 279 w 326"/>
                <a:gd name="T9" fmla="*/ 657 h 657"/>
                <a:gd name="T10" fmla="*/ 233 w 326"/>
                <a:gd name="T11" fmla="*/ 611 h 657"/>
                <a:gd name="T12" fmla="*/ 91 w 326"/>
                <a:gd name="T13" fmla="*/ 302 h 657"/>
                <a:gd name="T14" fmla="*/ 0 w 326"/>
                <a:gd name="T15" fmla="*/ 113 h 657"/>
                <a:gd name="T16" fmla="*/ 0 w 326"/>
                <a:gd name="T17" fmla="*/ 0 h 657"/>
                <a:gd name="T18" fmla="*/ 62 w 326"/>
                <a:gd name="T19" fmla="*/ 54 h 657"/>
                <a:gd name="T20" fmla="*/ 62 w 326"/>
                <a:gd name="T21" fmla="*/ 54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657">
                  <a:moveTo>
                    <a:pt x="62" y="54"/>
                  </a:moveTo>
                  <a:lnTo>
                    <a:pt x="149" y="271"/>
                  </a:lnTo>
                  <a:lnTo>
                    <a:pt x="246" y="489"/>
                  </a:lnTo>
                  <a:lnTo>
                    <a:pt x="326" y="615"/>
                  </a:lnTo>
                  <a:lnTo>
                    <a:pt x="279" y="657"/>
                  </a:lnTo>
                  <a:lnTo>
                    <a:pt x="233" y="611"/>
                  </a:lnTo>
                  <a:lnTo>
                    <a:pt x="91" y="302"/>
                  </a:lnTo>
                  <a:lnTo>
                    <a:pt x="0" y="113"/>
                  </a:lnTo>
                  <a:lnTo>
                    <a:pt x="0" y="0"/>
                  </a:lnTo>
                  <a:lnTo>
                    <a:pt x="62" y="54"/>
                  </a:lnTo>
                  <a:lnTo>
                    <a:pt x="62" y="54"/>
                  </a:lnTo>
                  <a:close/>
                </a:path>
              </a:pathLst>
            </a:custGeom>
            <a:solidFill>
              <a:srgbClr val="F0C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4307" y="3370"/>
              <a:ext cx="25" cy="80"/>
            </a:xfrm>
            <a:custGeom>
              <a:avLst/>
              <a:gdLst>
                <a:gd name="T0" fmla="*/ 0 w 100"/>
                <a:gd name="T1" fmla="*/ 0 h 322"/>
                <a:gd name="T2" fmla="*/ 100 w 100"/>
                <a:gd name="T3" fmla="*/ 273 h 322"/>
                <a:gd name="T4" fmla="*/ 62 w 100"/>
                <a:gd name="T5" fmla="*/ 322 h 322"/>
                <a:gd name="T6" fmla="*/ 0 w 100"/>
                <a:gd name="T7" fmla="*/ 0 h 322"/>
                <a:gd name="T8" fmla="*/ 0 w 100"/>
                <a:gd name="T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22">
                  <a:moveTo>
                    <a:pt x="0" y="0"/>
                  </a:moveTo>
                  <a:lnTo>
                    <a:pt x="100" y="273"/>
                  </a:lnTo>
                  <a:lnTo>
                    <a:pt x="62" y="3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C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4375" y="3242"/>
              <a:ext cx="93" cy="217"/>
            </a:xfrm>
            <a:custGeom>
              <a:avLst/>
              <a:gdLst>
                <a:gd name="T0" fmla="*/ 29 w 373"/>
                <a:gd name="T1" fmla="*/ 126 h 867"/>
                <a:gd name="T2" fmla="*/ 0 w 373"/>
                <a:gd name="T3" fmla="*/ 0 h 867"/>
                <a:gd name="T4" fmla="*/ 100 w 373"/>
                <a:gd name="T5" fmla="*/ 117 h 867"/>
                <a:gd name="T6" fmla="*/ 142 w 373"/>
                <a:gd name="T7" fmla="*/ 251 h 867"/>
                <a:gd name="T8" fmla="*/ 189 w 373"/>
                <a:gd name="T9" fmla="*/ 397 h 867"/>
                <a:gd name="T10" fmla="*/ 280 w 373"/>
                <a:gd name="T11" fmla="*/ 632 h 867"/>
                <a:gd name="T12" fmla="*/ 373 w 373"/>
                <a:gd name="T13" fmla="*/ 812 h 867"/>
                <a:gd name="T14" fmla="*/ 297 w 373"/>
                <a:gd name="T15" fmla="*/ 867 h 867"/>
                <a:gd name="T16" fmla="*/ 171 w 373"/>
                <a:gd name="T17" fmla="*/ 539 h 867"/>
                <a:gd name="T18" fmla="*/ 29 w 373"/>
                <a:gd name="T19" fmla="*/ 126 h 867"/>
                <a:gd name="T20" fmla="*/ 29 w 373"/>
                <a:gd name="T21" fmla="*/ 126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3" h="867">
                  <a:moveTo>
                    <a:pt x="29" y="126"/>
                  </a:moveTo>
                  <a:lnTo>
                    <a:pt x="0" y="0"/>
                  </a:lnTo>
                  <a:lnTo>
                    <a:pt x="100" y="117"/>
                  </a:lnTo>
                  <a:lnTo>
                    <a:pt x="142" y="251"/>
                  </a:lnTo>
                  <a:lnTo>
                    <a:pt x="189" y="397"/>
                  </a:lnTo>
                  <a:lnTo>
                    <a:pt x="280" y="632"/>
                  </a:lnTo>
                  <a:lnTo>
                    <a:pt x="373" y="812"/>
                  </a:lnTo>
                  <a:lnTo>
                    <a:pt x="297" y="867"/>
                  </a:lnTo>
                  <a:lnTo>
                    <a:pt x="171" y="539"/>
                  </a:lnTo>
                  <a:lnTo>
                    <a:pt x="29" y="126"/>
                  </a:lnTo>
                  <a:lnTo>
                    <a:pt x="29" y="126"/>
                  </a:lnTo>
                  <a:close/>
                </a:path>
              </a:pathLst>
            </a:custGeom>
            <a:solidFill>
              <a:srgbClr val="F0C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3" name="Freeform 133"/>
            <p:cNvSpPr>
              <a:spLocks/>
            </p:cNvSpPr>
            <p:nvPr/>
          </p:nvSpPr>
          <p:spPr bwMode="auto">
            <a:xfrm>
              <a:off x="4481" y="3265"/>
              <a:ext cx="68" cy="163"/>
            </a:xfrm>
            <a:custGeom>
              <a:avLst/>
              <a:gdLst>
                <a:gd name="T0" fmla="*/ 13 w 272"/>
                <a:gd name="T1" fmla="*/ 0 h 653"/>
                <a:gd name="T2" fmla="*/ 64 w 272"/>
                <a:gd name="T3" fmla="*/ 109 h 653"/>
                <a:gd name="T4" fmla="*/ 109 w 272"/>
                <a:gd name="T5" fmla="*/ 255 h 653"/>
                <a:gd name="T6" fmla="*/ 272 w 272"/>
                <a:gd name="T7" fmla="*/ 607 h 653"/>
                <a:gd name="T8" fmla="*/ 213 w 272"/>
                <a:gd name="T9" fmla="*/ 653 h 653"/>
                <a:gd name="T10" fmla="*/ 0 w 272"/>
                <a:gd name="T11" fmla="*/ 83 h 653"/>
                <a:gd name="T12" fmla="*/ 13 w 272"/>
                <a:gd name="T13" fmla="*/ 0 h 653"/>
                <a:gd name="T14" fmla="*/ 13 w 272"/>
                <a:gd name="T15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653">
                  <a:moveTo>
                    <a:pt x="13" y="0"/>
                  </a:moveTo>
                  <a:lnTo>
                    <a:pt x="64" y="109"/>
                  </a:lnTo>
                  <a:lnTo>
                    <a:pt x="109" y="255"/>
                  </a:lnTo>
                  <a:lnTo>
                    <a:pt x="272" y="607"/>
                  </a:lnTo>
                  <a:lnTo>
                    <a:pt x="213" y="653"/>
                  </a:lnTo>
                  <a:lnTo>
                    <a:pt x="0" y="8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0C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4" name="Freeform 134"/>
            <p:cNvSpPr>
              <a:spLocks/>
            </p:cNvSpPr>
            <p:nvPr/>
          </p:nvSpPr>
          <p:spPr bwMode="auto">
            <a:xfrm>
              <a:off x="4501" y="3052"/>
              <a:ext cx="149" cy="391"/>
            </a:xfrm>
            <a:custGeom>
              <a:avLst/>
              <a:gdLst>
                <a:gd name="T0" fmla="*/ 0 w 598"/>
                <a:gd name="T1" fmla="*/ 0 h 1561"/>
                <a:gd name="T2" fmla="*/ 107 w 598"/>
                <a:gd name="T3" fmla="*/ 84 h 1561"/>
                <a:gd name="T4" fmla="*/ 185 w 598"/>
                <a:gd name="T5" fmla="*/ 209 h 1561"/>
                <a:gd name="T6" fmla="*/ 272 w 598"/>
                <a:gd name="T7" fmla="*/ 365 h 1561"/>
                <a:gd name="T8" fmla="*/ 230 w 598"/>
                <a:gd name="T9" fmla="*/ 482 h 1561"/>
                <a:gd name="T10" fmla="*/ 330 w 598"/>
                <a:gd name="T11" fmla="*/ 644 h 1561"/>
                <a:gd name="T12" fmla="*/ 381 w 598"/>
                <a:gd name="T13" fmla="*/ 766 h 1561"/>
                <a:gd name="T14" fmla="*/ 449 w 598"/>
                <a:gd name="T15" fmla="*/ 1007 h 1561"/>
                <a:gd name="T16" fmla="*/ 539 w 598"/>
                <a:gd name="T17" fmla="*/ 1294 h 1561"/>
                <a:gd name="T18" fmla="*/ 598 w 598"/>
                <a:gd name="T19" fmla="*/ 1470 h 1561"/>
                <a:gd name="T20" fmla="*/ 501 w 598"/>
                <a:gd name="T21" fmla="*/ 1561 h 1561"/>
                <a:gd name="T22" fmla="*/ 352 w 598"/>
                <a:gd name="T23" fmla="*/ 1465 h 1561"/>
                <a:gd name="T24" fmla="*/ 142 w 598"/>
                <a:gd name="T25" fmla="*/ 469 h 1561"/>
                <a:gd name="T26" fmla="*/ 50 w 598"/>
                <a:gd name="T27" fmla="*/ 240 h 1561"/>
                <a:gd name="T28" fmla="*/ 0 w 598"/>
                <a:gd name="T29" fmla="*/ 0 h 1561"/>
                <a:gd name="T30" fmla="*/ 0 w 598"/>
                <a:gd name="T31" fmla="*/ 0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8" h="1561">
                  <a:moveTo>
                    <a:pt x="0" y="0"/>
                  </a:moveTo>
                  <a:lnTo>
                    <a:pt x="107" y="84"/>
                  </a:lnTo>
                  <a:lnTo>
                    <a:pt x="185" y="209"/>
                  </a:lnTo>
                  <a:lnTo>
                    <a:pt x="272" y="365"/>
                  </a:lnTo>
                  <a:lnTo>
                    <a:pt x="230" y="482"/>
                  </a:lnTo>
                  <a:lnTo>
                    <a:pt x="330" y="644"/>
                  </a:lnTo>
                  <a:lnTo>
                    <a:pt x="381" y="766"/>
                  </a:lnTo>
                  <a:lnTo>
                    <a:pt x="449" y="1007"/>
                  </a:lnTo>
                  <a:lnTo>
                    <a:pt x="539" y="1294"/>
                  </a:lnTo>
                  <a:lnTo>
                    <a:pt x="598" y="1470"/>
                  </a:lnTo>
                  <a:lnTo>
                    <a:pt x="501" y="1561"/>
                  </a:lnTo>
                  <a:lnTo>
                    <a:pt x="352" y="1465"/>
                  </a:lnTo>
                  <a:lnTo>
                    <a:pt x="142" y="469"/>
                  </a:lnTo>
                  <a:lnTo>
                    <a:pt x="50" y="2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C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5" name="Freeform 135"/>
            <p:cNvSpPr>
              <a:spLocks/>
            </p:cNvSpPr>
            <p:nvPr/>
          </p:nvSpPr>
          <p:spPr bwMode="auto">
            <a:xfrm>
              <a:off x="4093" y="3290"/>
              <a:ext cx="67" cy="145"/>
            </a:xfrm>
            <a:custGeom>
              <a:avLst/>
              <a:gdLst>
                <a:gd name="T0" fmla="*/ 31 w 266"/>
                <a:gd name="T1" fmla="*/ 0 h 579"/>
                <a:gd name="T2" fmla="*/ 104 w 266"/>
                <a:gd name="T3" fmla="*/ 105 h 579"/>
                <a:gd name="T4" fmla="*/ 114 w 266"/>
                <a:gd name="T5" fmla="*/ 234 h 579"/>
                <a:gd name="T6" fmla="*/ 164 w 266"/>
                <a:gd name="T7" fmla="*/ 330 h 579"/>
                <a:gd name="T8" fmla="*/ 206 w 266"/>
                <a:gd name="T9" fmla="*/ 455 h 579"/>
                <a:gd name="T10" fmla="*/ 260 w 266"/>
                <a:gd name="T11" fmla="*/ 521 h 579"/>
                <a:gd name="T12" fmla="*/ 266 w 266"/>
                <a:gd name="T13" fmla="*/ 579 h 579"/>
                <a:gd name="T14" fmla="*/ 222 w 266"/>
                <a:gd name="T15" fmla="*/ 575 h 579"/>
                <a:gd name="T16" fmla="*/ 143 w 266"/>
                <a:gd name="T17" fmla="*/ 383 h 579"/>
                <a:gd name="T18" fmla="*/ 50 w 266"/>
                <a:gd name="T19" fmla="*/ 178 h 579"/>
                <a:gd name="T20" fmla="*/ 0 w 266"/>
                <a:gd name="T21" fmla="*/ 66 h 579"/>
                <a:gd name="T22" fmla="*/ 26 w 266"/>
                <a:gd name="T23" fmla="*/ 61 h 579"/>
                <a:gd name="T24" fmla="*/ 31 w 266"/>
                <a:gd name="T25" fmla="*/ 0 h 579"/>
                <a:gd name="T26" fmla="*/ 31 w 266"/>
                <a:gd name="T2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" h="579">
                  <a:moveTo>
                    <a:pt x="31" y="0"/>
                  </a:moveTo>
                  <a:lnTo>
                    <a:pt x="104" y="105"/>
                  </a:lnTo>
                  <a:lnTo>
                    <a:pt x="114" y="234"/>
                  </a:lnTo>
                  <a:lnTo>
                    <a:pt x="164" y="330"/>
                  </a:lnTo>
                  <a:lnTo>
                    <a:pt x="206" y="455"/>
                  </a:lnTo>
                  <a:lnTo>
                    <a:pt x="260" y="521"/>
                  </a:lnTo>
                  <a:lnTo>
                    <a:pt x="266" y="579"/>
                  </a:lnTo>
                  <a:lnTo>
                    <a:pt x="222" y="575"/>
                  </a:lnTo>
                  <a:lnTo>
                    <a:pt x="143" y="383"/>
                  </a:lnTo>
                  <a:lnTo>
                    <a:pt x="50" y="178"/>
                  </a:lnTo>
                  <a:lnTo>
                    <a:pt x="0" y="66"/>
                  </a:lnTo>
                  <a:lnTo>
                    <a:pt x="26" y="61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B17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6" name="Freeform 136"/>
            <p:cNvSpPr>
              <a:spLocks/>
            </p:cNvSpPr>
            <p:nvPr/>
          </p:nvSpPr>
          <p:spPr bwMode="auto">
            <a:xfrm>
              <a:off x="4313" y="3400"/>
              <a:ext cx="14" cy="48"/>
            </a:xfrm>
            <a:custGeom>
              <a:avLst/>
              <a:gdLst>
                <a:gd name="T0" fmla="*/ 0 w 57"/>
                <a:gd name="T1" fmla="*/ 0 h 189"/>
                <a:gd name="T2" fmla="*/ 57 w 57"/>
                <a:gd name="T3" fmla="*/ 151 h 189"/>
                <a:gd name="T4" fmla="*/ 4 w 57"/>
                <a:gd name="T5" fmla="*/ 189 h 189"/>
                <a:gd name="T6" fmla="*/ 0 w 57"/>
                <a:gd name="T7" fmla="*/ 0 h 189"/>
                <a:gd name="T8" fmla="*/ 0 w 57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89">
                  <a:moveTo>
                    <a:pt x="0" y="0"/>
                  </a:moveTo>
                  <a:lnTo>
                    <a:pt x="57" y="151"/>
                  </a:lnTo>
                  <a:lnTo>
                    <a:pt x="4" y="18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7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7" name="Freeform 137"/>
            <p:cNvSpPr>
              <a:spLocks/>
            </p:cNvSpPr>
            <p:nvPr/>
          </p:nvSpPr>
          <p:spPr bwMode="auto">
            <a:xfrm>
              <a:off x="4371" y="3261"/>
              <a:ext cx="85" cy="195"/>
            </a:xfrm>
            <a:custGeom>
              <a:avLst/>
              <a:gdLst>
                <a:gd name="T0" fmla="*/ 60 w 341"/>
                <a:gd name="T1" fmla="*/ 84 h 779"/>
                <a:gd name="T2" fmla="*/ 48 w 341"/>
                <a:gd name="T3" fmla="*/ 0 h 779"/>
                <a:gd name="T4" fmla="*/ 113 w 341"/>
                <a:gd name="T5" fmla="*/ 106 h 779"/>
                <a:gd name="T6" fmla="*/ 117 w 341"/>
                <a:gd name="T7" fmla="*/ 210 h 779"/>
                <a:gd name="T8" fmla="*/ 177 w 341"/>
                <a:gd name="T9" fmla="*/ 300 h 779"/>
                <a:gd name="T10" fmla="*/ 177 w 341"/>
                <a:gd name="T11" fmla="*/ 381 h 779"/>
                <a:gd name="T12" fmla="*/ 227 w 341"/>
                <a:gd name="T13" fmla="*/ 443 h 779"/>
                <a:gd name="T14" fmla="*/ 243 w 341"/>
                <a:gd name="T15" fmla="*/ 546 h 779"/>
                <a:gd name="T16" fmla="*/ 279 w 341"/>
                <a:gd name="T17" fmla="*/ 570 h 779"/>
                <a:gd name="T18" fmla="*/ 288 w 341"/>
                <a:gd name="T19" fmla="*/ 636 h 779"/>
                <a:gd name="T20" fmla="*/ 341 w 341"/>
                <a:gd name="T21" fmla="*/ 717 h 779"/>
                <a:gd name="T22" fmla="*/ 303 w 341"/>
                <a:gd name="T23" fmla="*/ 779 h 779"/>
                <a:gd name="T24" fmla="*/ 231 w 341"/>
                <a:gd name="T25" fmla="*/ 720 h 779"/>
                <a:gd name="T26" fmla="*/ 128 w 341"/>
                <a:gd name="T27" fmla="*/ 306 h 779"/>
                <a:gd name="T28" fmla="*/ 71 w 341"/>
                <a:gd name="T29" fmla="*/ 225 h 779"/>
                <a:gd name="T30" fmla="*/ 40 w 341"/>
                <a:gd name="T31" fmla="*/ 255 h 779"/>
                <a:gd name="T32" fmla="*/ 0 w 341"/>
                <a:gd name="T33" fmla="*/ 216 h 779"/>
                <a:gd name="T34" fmla="*/ 60 w 341"/>
                <a:gd name="T35" fmla="*/ 153 h 779"/>
                <a:gd name="T36" fmla="*/ 60 w 341"/>
                <a:gd name="T37" fmla="*/ 84 h 779"/>
                <a:gd name="T38" fmla="*/ 60 w 341"/>
                <a:gd name="T39" fmla="*/ 8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" h="779">
                  <a:moveTo>
                    <a:pt x="60" y="84"/>
                  </a:moveTo>
                  <a:lnTo>
                    <a:pt x="48" y="0"/>
                  </a:lnTo>
                  <a:lnTo>
                    <a:pt x="113" y="106"/>
                  </a:lnTo>
                  <a:lnTo>
                    <a:pt x="117" y="210"/>
                  </a:lnTo>
                  <a:lnTo>
                    <a:pt x="177" y="300"/>
                  </a:lnTo>
                  <a:lnTo>
                    <a:pt x="177" y="381"/>
                  </a:lnTo>
                  <a:lnTo>
                    <a:pt x="227" y="443"/>
                  </a:lnTo>
                  <a:lnTo>
                    <a:pt x="243" y="546"/>
                  </a:lnTo>
                  <a:lnTo>
                    <a:pt x="279" y="570"/>
                  </a:lnTo>
                  <a:lnTo>
                    <a:pt x="288" y="636"/>
                  </a:lnTo>
                  <a:lnTo>
                    <a:pt x="341" y="717"/>
                  </a:lnTo>
                  <a:lnTo>
                    <a:pt x="303" y="779"/>
                  </a:lnTo>
                  <a:lnTo>
                    <a:pt x="231" y="720"/>
                  </a:lnTo>
                  <a:lnTo>
                    <a:pt x="128" y="306"/>
                  </a:lnTo>
                  <a:lnTo>
                    <a:pt x="71" y="225"/>
                  </a:lnTo>
                  <a:lnTo>
                    <a:pt x="40" y="255"/>
                  </a:lnTo>
                  <a:lnTo>
                    <a:pt x="0" y="216"/>
                  </a:lnTo>
                  <a:lnTo>
                    <a:pt x="60" y="153"/>
                  </a:lnTo>
                  <a:lnTo>
                    <a:pt x="60" y="84"/>
                  </a:lnTo>
                  <a:lnTo>
                    <a:pt x="60" y="84"/>
                  </a:lnTo>
                  <a:close/>
                </a:path>
              </a:pathLst>
            </a:custGeom>
            <a:solidFill>
              <a:srgbClr val="B17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8" name="Freeform 138"/>
            <p:cNvSpPr>
              <a:spLocks/>
            </p:cNvSpPr>
            <p:nvPr/>
          </p:nvSpPr>
          <p:spPr bwMode="auto">
            <a:xfrm>
              <a:off x="4476" y="3274"/>
              <a:ext cx="60" cy="153"/>
            </a:xfrm>
            <a:custGeom>
              <a:avLst/>
              <a:gdLst>
                <a:gd name="T0" fmla="*/ 30 w 239"/>
                <a:gd name="T1" fmla="*/ 0 h 609"/>
                <a:gd name="T2" fmla="*/ 52 w 239"/>
                <a:gd name="T3" fmla="*/ 30 h 609"/>
                <a:gd name="T4" fmla="*/ 41 w 239"/>
                <a:gd name="T5" fmla="*/ 72 h 609"/>
                <a:gd name="T6" fmla="*/ 99 w 239"/>
                <a:gd name="T7" fmla="*/ 184 h 609"/>
                <a:gd name="T8" fmla="*/ 105 w 239"/>
                <a:gd name="T9" fmla="*/ 222 h 609"/>
                <a:gd name="T10" fmla="*/ 156 w 239"/>
                <a:gd name="T11" fmla="*/ 340 h 609"/>
                <a:gd name="T12" fmla="*/ 156 w 239"/>
                <a:gd name="T13" fmla="*/ 369 h 609"/>
                <a:gd name="T14" fmla="*/ 208 w 239"/>
                <a:gd name="T15" fmla="*/ 437 h 609"/>
                <a:gd name="T16" fmla="*/ 197 w 239"/>
                <a:gd name="T17" fmla="*/ 485 h 609"/>
                <a:gd name="T18" fmla="*/ 239 w 239"/>
                <a:gd name="T19" fmla="*/ 539 h 609"/>
                <a:gd name="T20" fmla="*/ 232 w 239"/>
                <a:gd name="T21" fmla="*/ 609 h 609"/>
                <a:gd name="T22" fmla="*/ 151 w 239"/>
                <a:gd name="T23" fmla="*/ 417 h 609"/>
                <a:gd name="T24" fmla="*/ 41 w 239"/>
                <a:gd name="T25" fmla="*/ 132 h 609"/>
                <a:gd name="T26" fmla="*/ 0 w 239"/>
                <a:gd name="T27" fmla="*/ 61 h 609"/>
                <a:gd name="T28" fmla="*/ 30 w 239"/>
                <a:gd name="T29" fmla="*/ 0 h 609"/>
                <a:gd name="T30" fmla="*/ 30 w 239"/>
                <a:gd name="T31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9" h="609">
                  <a:moveTo>
                    <a:pt x="30" y="0"/>
                  </a:moveTo>
                  <a:lnTo>
                    <a:pt x="52" y="30"/>
                  </a:lnTo>
                  <a:lnTo>
                    <a:pt x="41" y="72"/>
                  </a:lnTo>
                  <a:lnTo>
                    <a:pt x="99" y="184"/>
                  </a:lnTo>
                  <a:lnTo>
                    <a:pt x="105" y="222"/>
                  </a:lnTo>
                  <a:lnTo>
                    <a:pt x="156" y="340"/>
                  </a:lnTo>
                  <a:lnTo>
                    <a:pt x="156" y="369"/>
                  </a:lnTo>
                  <a:lnTo>
                    <a:pt x="208" y="437"/>
                  </a:lnTo>
                  <a:lnTo>
                    <a:pt x="197" y="485"/>
                  </a:lnTo>
                  <a:lnTo>
                    <a:pt x="239" y="539"/>
                  </a:lnTo>
                  <a:lnTo>
                    <a:pt x="232" y="609"/>
                  </a:lnTo>
                  <a:lnTo>
                    <a:pt x="151" y="417"/>
                  </a:lnTo>
                  <a:lnTo>
                    <a:pt x="41" y="132"/>
                  </a:lnTo>
                  <a:lnTo>
                    <a:pt x="0" y="61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17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" name="Freeform 139"/>
            <p:cNvSpPr>
              <a:spLocks/>
            </p:cNvSpPr>
            <p:nvPr/>
          </p:nvSpPr>
          <p:spPr bwMode="auto">
            <a:xfrm>
              <a:off x="4437" y="3045"/>
              <a:ext cx="190" cy="397"/>
            </a:xfrm>
            <a:custGeom>
              <a:avLst/>
              <a:gdLst>
                <a:gd name="T0" fmla="*/ 180 w 760"/>
                <a:gd name="T1" fmla="*/ 0 h 1588"/>
                <a:gd name="T2" fmla="*/ 273 w 760"/>
                <a:gd name="T3" fmla="*/ 27 h 1588"/>
                <a:gd name="T4" fmla="*/ 339 w 760"/>
                <a:gd name="T5" fmla="*/ 145 h 1588"/>
                <a:gd name="T6" fmla="*/ 308 w 760"/>
                <a:gd name="T7" fmla="*/ 185 h 1588"/>
                <a:gd name="T8" fmla="*/ 435 w 760"/>
                <a:gd name="T9" fmla="*/ 335 h 1588"/>
                <a:gd name="T10" fmla="*/ 396 w 760"/>
                <a:gd name="T11" fmla="*/ 365 h 1588"/>
                <a:gd name="T12" fmla="*/ 492 w 760"/>
                <a:gd name="T13" fmla="*/ 611 h 1588"/>
                <a:gd name="T14" fmla="*/ 514 w 760"/>
                <a:gd name="T15" fmla="*/ 814 h 1588"/>
                <a:gd name="T16" fmla="*/ 567 w 760"/>
                <a:gd name="T17" fmla="*/ 889 h 1588"/>
                <a:gd name="T18" fmla="*/ 581 w 760"/>
                <a:gd name="T19" fmla="*/ 994 h 1588"/>
                <a:gd name="T20" fmla="*/ 690 w 760"/>
                <a:gd name="T21" fmla="*/ 1148 h 1588"/>
                <a:gd name="T22" fmla="*/ 672 w 760"/>
                <a:gd name="T23" fmla="*/ 1297 h 1588"/>
                <a:gd name="T24" fmla="*/ 760 w 760"/>
                <a:gd name="T25" fmla="*/ 1408 h 1588"/>
                <a:gd name="T26" fmla="*/ 720 w 760"/>
                <a:gd name="T27" fmla="*/ 1486 h 1588"/>
                <a:gd name="T28" fmla="*/ 708 w 760"/>
                <a:gd name="T29" fmla="*/ 1588 h 1588"/>
                <a:gd name="T30" fmla="*/ 589 w 760"/>
                <a:gd name="T31" fmla="*/ 1500 h 1588"/>
                <a:gd name="T32" fmla="*/ 540 w 760"/>
                <a:gd name="T33" fmla="*/ 1060 h 1588"/>
                <a:gd name="T34" fmla="*/ 351 w 760"/>
                <a:gd name="T35" fmla="*/ 488 h 1588"/>
                <a:gd name="T36" fmla="*/ 260 w 760"/>
                <a:gd name="T37" fmla="*/ 278 h 1588"/>
                <a:gd name="T38" fmla="*/ 180 w 760"/>
                <a:gd name="T39" fmla="*/ 365 h 1588"/>
                <a:gd name="T40" fmla="*/ 84 w 760"/>
                <a:gd name="T41" fmla="*/ 269 h 1588"/>
                <a:gd name="T42" fmla="*/ 44 w 760"/>
                <a:gd name="T43" fmla="*/ 335 h 1588"/>
                <a:gd name="T44" fmla="*/ 0 w 760"/>
                <a:gd name="T45" fmla="*/ 242 h 1588"/>
                <a:gd name="T46" fmla="*/ 75 w 760"/>
                <a:gd name="T47" fmla="*/ 150 h 1588"/>
                <a:gd name="T48" fmla="*/ 171 w 760"/>
                <a:gd name="T49" fmla="*/ 114 h 1588"/>
                <a:gd name="T50" fmla="*/ 180 w 760"/>
                <a:gd name="T51" fmla="*/ 0 h 1588"/>
                <a:gd name="T52" fmla="*/ 180 w 760"/>
                <a:gd name="T53" fmla="*/ 0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0" h="1588">
                  <a:moveTo>
                    <a:pt x="180" y="0"/>
                  </a:moveTo>
                  <a:lnTo>
                    <a:pt x="273" y="27"/>
                  </a:lnTo>
                  <a:lnTo>
                    <a:pt x="339" y="145"/>
                  </a:lnTo>
                  <a:lnTo>
                    <a:pt x="308" y="185"/>
                  </a:lnTo>
                  <a:lnTo>
                    <a:pt x="435" y="335"/>
                  </a:lnTo>
                  <a:lnTo>
                    <a:pt x="396" y="365"/>
                  </a:lnTo>
                  <a:lnTo>
                    <a:pt x="492" y="611"/>
                  </a:lnTo>
                  <a:lnTo>
                    <a:pt x="514" y="814"/>
                  </a:lnTo>
                  <a:lnTo>
                    <a:pt x="567" y="889"/>
                  </a:lnTo>
                  <a:lnTo>
                    <a:pt x="581" y="994"/>
                  </a:lnTo>
                  <a:lnTo>
                    <a:pt x="690" y="1148"/>
                  </a:lnTo>
                  <a:lnTo>
                    <a:pt x="672" y="1297"/>
                  </a:lnTo>
                  <a:lnTo>
                    <a:pt x="760" y="1408"/>
                  </a:lnTo>
                  <a:lnTo>
                    <a:pt x="720" y="1486"/>
                  </a:lnTo>
                  <a:lnTo>
                    <a:pt x="708" y="1588"/>
                  </a:lnTo>
                  <a:lnTo>
                    <a:pt x="589" y="1500"/>
                  </a:lnTo>
                  <a:lnTo>
                    <a:pt x="540" y="1060"/>
                  </a:lnTo>
                  <a:lnTo>
                    <a:pt x="351" y="488"/>
                  </a:lnTo>
                  <a:lnTo>
                    <a:pt x="260" y="278"/>
                  </a:lnTo>
                  <a:lnTo>
                    <a:pt x="180" y="365"/>
                  </a:lnTo>
                  <a:lnTo>
                    <a:pt x="84" y="269"/>
                  </a:lnTo>
                  <a:lnTo>
                    <a:pt x="44" y="335"/>
                  </a:lnTo>
                  <a:lnTo>
                    <a:pt x="0" y="242"/>
                  </a:lnTo>
                  <a:lnTo>
                    <a:pt x="75" y="150"/>
                  </a:lnTo>
                  <a:lnTo>
                    <a:pt x="171" y="114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B17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0" name="Freeform 140"/>
            <p:cNvSpPr>
              <a:spLocks/>
            </p:cNvSpPr>
            <p:nvPr/>
          </p:nvSpPr>
          <p:spPr bwMode="auto">
            <a:xfrm>
              <a:off x="4146" y="3120"/>
              <a:ext cx="352" cy="186"/>
            </a:xfrm>
            <a:custGeom>
              <a:avLst/>
              <a:gdLst>
                <a:gd name="T0" fmla="*/ 952 w 1406"/>
                <a:gd name="T1" fmla="*/ 652 h 743"/>
                <a:gd name="T2" fmla="*/ 943 w 1406"/>
                <a:gd name="T3" fmla="*/ 527 h 743"/>
                <a:gd name="T4" fmla="*/ 979 w 1406"/>
                <a:gd name="T5" fmla="*/ 554 h 743"/>
                <a:gd name="T6" fmla="*/ 1045 w 1406"/>
                <a:gd name="T7" fmla="*/ 697 h 743"/>
                <a:gd name="T8" fmla="*/ 1081 w 1406"/>
                <a:gd name="T9" fmla="*/ 697 h 743"/>
                <a:gd name="T10" fmla="*/ 1077 w 1406"/>
                <a:gd name="T11" fmla="*/ 719 h 743"/>
                <a:gd name="T12" fmla="*/ 1151 w 1406"/>
                <a:gd name="T13" fmla="*/ 715 h 743"/>
                <a:gd name="T14" fmla="*/ 1138 w 1406"/>
                <a:gd name="T15" fmla="*/ 743 h 743"/>
                <a:gd name="T16" fmla="*/ 1213 w 1406"/>
                <a:gd name="T17" fmla="*/ 730 h 743"/>
                <a:gd name="T18" fmla="*/ 1299 w 1406"/>
                <a:gd name="T19" fmla="*/ 686 h 743"/>
                <a:gd name="T20" fmla="*/ 1354 w 1406"/>
                <a:gd name="T21" fmla="*/ 649 h 743"/>
                <a:gd name="T22" fmla="*/ 1351 w 1406"/>
                <a:gd name="T23" fmla="*/ 583 h 743"/>
                <a:gd name="T24" fmla="*/ 1390 w 1406"/>
                <a:gd name="T25" fmla="*/ 635 h 743"/>
                <a:gd name="T26" fmla="*/ 1406 w 1406"/>
                <a:gd name="T27" fmla="*/ 541 h 743"/>
                <a:gd name="T28" fmla="*/ 1395 w 1406"/>
                <a:gd name="T29" fmla="*/ 446 h 743"/>
                <a:gd name="T30" fmla="*/ 1378 w 1406"/>
                <a:gd name="T31" fmla="*/ 469 h 743"/>
                <a:gd name="T32" fmla="*/ 1329 w 1406"/>
                <a:gd name="T33" fmla="*/ 383 h 743"/>
                <a:gd name="T34" fmla="*/ 1309 w 1406"/>
                <a:gd name="T35" fmla="*/ 286 h 743"/>
                <a:gd name="T36" fmla="*/ 1246 w 1406"/>
                <a:gd name="T37" fmla="*/ 227 h 743"/>
                <a:gd name="T38" fmla="*/ 1270 w 1406"/>
                <a:gd name="T39" fmla="*/ 312 h 743"/>
                <a:gd name="T40" fmla="*/ 1233 w 1406"/>
                <a:gd name="T41" fmla="*/ 281 h 743"/>
                <a:gd name="T42" fmla="*/ 1135 w 1406"/>
                <a:gd name="T43" fmla="*/ 218 h 743"/>
                <a:gd name="T44" fmla="*/ 1177 w 1406"/>
                <a:gd name="T45" fmla="*/ 272 h 743"/>
                <a:gd name="T46" fmla="*/ 1054 w 1406"/>
                <a:gd name="T47" fmla="*/ 209 h 743"/>
                <a:gd name="T48" fmla="*/ 997 w 1406"/>
                <a:gd name="T49" fmla="*/ 206 h 743"/>
                <a:gd name="T50" fmla="*/ 922 w 1406"/>
                <a:gd name="T51" fmla="*/ 129 h 743"/>
                <a:gd name="T52" fmla="*/ 927 w 1406"/>
                <a:gd name="T53" fmla="*/ 180 h 743"/>
                <a:gd name="T54" fmla="*/ 841 w 1406"/>
                <a:gd name="T55" fmla="*/ 119 h 743"/>
                <a:gd name="T56" fmla="*/ 760 w 1406"/>
                <a:gd name="T57" fmla="*/ 86 h 743"/>
                <a:gd name="T58" fmla="*/ 798 w 1406"/>
                <a:gd name="T59" fmla="*/ 167 h 743"/>
                <a:gd name="T60" fmla="*/ 732 w 1406"/>
                <a:gd name="T61" fmla="*/ 146 h 743"/>
                <a:gd name="T62" fmla="*/ 679 w 1406"/>
                <a:gd name="T63" fmla="*/ 66 h 743"/>
                <a:gd name="T64" fmla="*/ 673 w 1406"/>
                <a:gd name="T65" fmla="*/ 101 h 743"/>
                <a:gd name="T66" fmla="*/ 626 w 1406"/>
                <a:gd name="T67" fmla="*/ 64 h 743"/>
                <a:gd name="T68" fmla="*/ 444 w 1406"/>
                <a:gd name="T69" fmla="*/ 24 h 743"/>
                <a:gd name="T70" fmla="*/ 470 w 1406"/>
                <a:gd name="T71" fmla="*/ 57 h 743"/>
                <a:gd name="T72" fmla="*/ 334 w 1406"/>
                <a:gd name="T73" fmla="*/ 30 h 743"/>
                <a:gd name="T74" fmla="*/ 281 w 1406"/>
                <a:gd name="T75" fmla="*/ 0 h 743"/>
                <a:gd name="T76" fmla="*/ 343 w 1406"/>
                <a:gd name="T77" fmla="*/ 75 h 743"/>
                <a:gd name="T78" fmla="*/ 178 w 1406"/>
                <a:gd name="T79" fmla="*/ 24 h 743"/>
                <a:gd name="T80" fmla="*/ 64 w 1406"/>
                <a:gd name="T81" fmla="*/ 59 h 743"/>
                <a:gd name="T82" fmla="*/ 154 w 1406"/>
                <a:gd name="T83" fmla="*/ 80 h 743"/>
                <a:gd name="T84" fmla="*/ 0 w 1406"/>
                <a:gd name="T85" fmla="*/ 137 h 743"/>
                <a:gd name="T86" fmla="*/ 952 w 1406"/>
                <a:gd name="T87" fmla="*/ 652 h 743"/>
                <a:gd name="T88" fmla="*/ 952 w 1406"/>
                <a:gd name="T89" fmla="*/ 652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6" h="743">
                  <a:moveTo>
                    <a:pt x="952" y="652"/>
                  </a:moveTo>
                  <a:lnTo>
                    <a:pt x="943" y="527"/>
                  </a:lnTo>
                  <a:lnTo>
                    <a:pt x="979" y="554"/>
                  </a:lnTo>
                  <a:lnTo>
                    <a:pt x="1045" y="697"/>
                  </a:lnTo>
                  <a:lnTo>
                    <a:pt x="1081" y="697"/>
                  </a:lnTo>
                  <a:lnTo>
                    <a:pt x="1077" y="719"/>
                  </a:lnTo>
                  <a:lnTo>
                    <a:pt x="1151" y="715"/>
                  </a:lnTo>
                  <a:lnTo>
                    <a:pt x="1138" y="743"/>
                  </a:lnTo>
                  <a:lnTo>
                    <a:pt x="1213" y="730"/>
                  </a:lnTo>
                  <a:lnTo>
                    <a:pt x="1299" y="686"/>
                  </a:lnTo>
                  <a:lnTo>
                    <a:pt x="1354" y="649"/>
                  </a:lnTo>
                  <a:lnTo>
                    <a:pt x="1351" y="583"/>
                  </a:lnTo>
                  <a:lnTo>
                    <a:pt x="1390" y="635"/>
                  </a:lnTo>
                  <a:lnTo>
                    <a:pt x="1406" y="541"/>
                  </a:lnTo>
                  <a:lnTo>
                    <a:pt x="1395" y="446"/>
                  </a:lnTo>
                  <a:lnTo>
                    <a:pt x="1378" y="469"/>
                  </a:lnTo>
                  <a:lnTo>
                    <a:pt x="1329" y="383"/>
                  </a:lnTo>
                  <a:lnTo>
                    <a:pt x="1309" y="286"/>
                  </a:lnTo>
                  <a:lnTo>
                    <a:pt x="1246" y="227"/>
                  </a:lnTo>
                  <a:lnTo>
                    <a:pt x="1270" y="312"/>
                  </a:lnTo>
                  <a:lnTo>
                    <a:pt x="1233" y="281"/>
                  </a:lnTo>
                  <a:lnTo>
                    <a:pt x="1135" y="218"/>
                  </a:lnTo>
                  <a:lnTo>
                    <a:pt x="1177" y="272"/>
                  </a:lnTo>
                  <a:lnTo>
                    <a:pt x="1054" y="209"/>
                  </a:lnTo>
                  <a:lnTo>
                    <a:pt x="997" y="206"/>
                  </a:lnTo>
                  <a:lnTo>
                    <a:pt x="922" y="129"/>
                  </a:lnTo>
                  <a:lnTo>
                    <a:pt x="927" y="180"/>
                  </a:lnTo>
                  <a:lnTo>
                    <a:pt x="841" y="119"/>
                  </a:lnTo>
                  <a:lnTo>
                    <a:pt x="760" y="86"/>
                  </a:lnTo>
                  <a:lnTo>
                    <a:pt x="798" y="167"/>
                  </a:lnTo>
                  <a:lnTo>
                    <a:pt x="732" y="146"/>
                  </a:lnTo>
                  <a:lnTo>
                    <a:pt x="679" y="66"/>
                  </a:lnTo>
                  <a:lnTo>
                    <a:pt x="673" y="101"/>
                  </a:lnTo>
                  <a:lnTo>
                    <a:pt x="626" y="64"/>
                  </a:lnTo>
                  <a:lnTo>
                    <a:pt x="444" y="24"/>
                  </a:lnTo>
                  <a:lnTo>
                    <a:pt x="470" y="57"/>
                  </a:lnTo>
                  <a:lnTo>
                    <a:pt x="334" y="30"/>
                  </a:lnTo>
                  <a:lnTo>
                    <a:pt x="281" y="0"/>
                  </a:lnTo>
                  <a:lnTo>
                    <a:pt x="343" y="75"/>
                  </a:lnTo>
                  <a:lnTo>
                    <a:pt x="178" y="24"/>
                  </a:lnTo>
                  <a:lnTo>
                    <a:pt x="64" y="59"/>
                  </a:lnTo>
                  <a:lnTo>
                    <a:pt x="154" y="80"/>
                  </a:lnTo>
                  <a:lnTo>
                    <a:pt x="0" y="137"/>
                  </a:lnTo>
                  <a:lnTo>
                    <a:pt x="952" y="652"/>
                  </a:lnTo>
                  <a:lnTo>
                    <a:pt x="952" y="652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" name="Freeform 141"/>
            <p:cNvSpPr>
              <a:spLocks/>
            </p:cNvSpPr>
            <p:nvPr/>
          </p:nvSpPr>
          <p:spPr bwMode="auto">
            <a:xfrm>
              <a:off x="4028" y="3147"/>
              <a:ext cx="94" cy="166"/>
            </a:xfrm>
            <a:custGeom>
              <a:avLst/>
              <a:gdLst>
                <a:gd name="T0" fmla="*/ 194 w 374"/>
                <a:gd name="T1" fmla="*/ 643 h 664"/>
                <a:gd name="T2" fmla="*/ 80 w 374"/>
                <a:gd name="T3" fmla="*/ 620 h 664"/>
                <a:gd name="T4" fmla="*/ 128 w 374"/>
                <a:gd name="T5" fmla="*/ 575 h 664"/>
                <a:gd name="T6" fmla="*/ 0 w 374"/>
                <a:gd name="T7" fmla="*/ 511 h 664"/>
                <a:gd name="T8" fmla="*/ 173 w 374"/>
                <a:gd name="T9" fmla="*/ 475 h 664"/>
                <a:gd name="T10" fmla="*/ 132 w 374"/>
                <a:gd name="T11" fmla="*/ 237 h 664"/>
                <a:gd name="T12" fmla="*/ 194 w 374"/>
                <a:gd name="T13" fmla="*/ 110 h 664"/>
                <a:gd name="T14" fmla="*/ 159 w 374"/>
                <a:gd name="T15" fmla="*/ 0 h 664"/>
                <a:gd name="T16" fmla="*/ 251 w 374"/>
                <a:gd name="T17" fmla="*/ 79 h 664"/>
                <a:gd name="T18" fmla="*/ 273 w 374"/>
                <a:gd name="T19" fmla="*/ 21 h 664"/>
                <a:gd name="T20" fmla="*/ 291 w 374"/>
                <a:gd name="T21" fmla="*/ 171 h 664"/>
                <a:gd name="T22" fmla="*/ 330 w 374"/>
                <a:gd name="T23" fmla="*/ 171 h 664"/>
                <a:gd name="T24" fmla="*/ 296 w 374"/>
                <a:gd name="T25" fmla="*/ 317 h 664"/>
                <a:gd name="T26" fmla="*/ 339 w 374"/>
                <a:gd name="T27" fmla="*/ 320 h 664"/>
                <a:gd name="T28" fmla="*/ 344 w 374"/>
                <a:gd name="T29" fmla="*/ 461 h 664"/>
                <a:gd name="T30" fmla="*/ 374 w 374"/>
                <a:gd name="T31" fmla="*/ 664 h 664"/>
                <a:gd name="T32" fmla="*/ 282 w 374"/>
                <a:gd name="T33" fmla="*/ 532 h 664"/>
                <a:gd name="T34" fmla="*/ 287 w 374"/>
                <a:gd name="T35" fmla="*/ 602 h 664"/>
                <a:gd name="T36" fmla="*/ 260 w 374"/>
                <a:gd name="T37" fmla="*/ 659 h 664"/>
                <a:gd name="T38" fmla="*/ 194 w 374"/>
                <a:gd name="T39" fmla="*/ 643 h 664"/>
                <a:gd name="T40" fmla="*/ 194 w 374"/>
                <a:gd name="T41" fmla="*/ 643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4" h="664">
                  <a:moveTo>
                    <a:pt x="194" y="643"/>
                  </a:moveTo>
                  <a:lnTo>
                    <a:pt x="80" y="620"/>
                  </a:lnTo>
                  <a:lnTo>
                    <a:pt x="128" y="575"/>
                  </a:lnTo>
                  <a:lnTo>
                    <a:pt x="0" y="511"/>
                  </a:lnTo>
                  <a:lnTo>
                    <a:pt x="173" y="475"/>
                  </a:lnTo>
                  <a:lnTo>
                    <a:pt x="132" y="237"/>
                  </a:lnTo>
                  <a:lnTo>
                    <a:pt x="194" y="110"/>
                  </a:lnTo>
                  <a:lnTo>
                    <a:pt x="159" y="0"/>
                  </a:lnTo>
                  <a:lnTo>
                    <a:pt x="251" y="79"/>
                  </a:lnTo>
                  <a:lnTo>
                    <a:pt x="273" y="21"/>
                  </a:lnTo>
                  <a:lnTo>
                    <a:pt x="291" y="171"/>
                  </a:lnTo>
                  <a:lnTo>
                    <a:pt x="330" y="171"/>
                  </a:lnTo>
                  <a:lnTo>
                    <a:pt x="296" y="317"/>
                  </a:lnTo>
                  <a:lnTo>
                    <a:pt x="339" y="320"/>
                  </a:lnTo>
                  <a:lnTo>
                    <a:pt x="344" y="461"/>
                  </a:lnTo>
                  <a:lnTo>
                    <a:pt x="374" y="664"/>
                  </a:lnTo>
                  <a:lnTo>
                    <a:pt x="282" y="532"/>
                  </a:lnTo>
                  <a:lnTo>
                    <a:pt x="287" y="602"/>
                  </a:lnTo>
                  <a:lnTo>
                    <a:pt x="260" y="659"/>
                  </a:lnTo>
                  <a:lnTo>
                    <a:pt x="194" y="643"/>
                  </a:lnTo>
                  <a:lnTo>
                    <a:pt x="194" y="643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" name="Freeform 142"/>
            <p:cNvSpPr>
              <a:spLocks/>
            </p:cNvSpPr>
            <p:nvPr/>
          </p:nvSpPr>
          <p:spPr bwMode="auto">
            <a:xfrm>
              <a:off x="3913" y="2798"/>
              <a:ext cx="617" cy="302"/>
            </a:xfrm>
            <a:custGeom>
              <a:avLst/>
              <a:gdLst>
                <a:gd name="T0" fmla="*/ 2469 w 2469"/>
                <a:gd name="T1" fmla="*/ 1112 h 1208"/>
                <a:gd name="T2" fmla="*/ 2434 w 2469"/>
                <a:gd name="T3" fmla="*/ 861 h 1208"/>
                <a:gd name="T4" fmla="*/ 2380 w 2469"/>
                <a:gd name="T5" fmla="*/ 893 h 1208"/>
                <a:gd name="T6" fmla="*/ 2284 w 2469"/>
                <a:gd name="T7" fmla="*/ 615 h 1208"/>
                <a:gd name="T8" fmla="*/ 2266 w 2469"/>
                <a:gd name="T9" fmla="*/ 704 h 1208"/>
                <a:gd name="T10" fmla="*/ 2113 w 2469"/>
                <a:gd name="T11" fmla="*/ 483 h 1208"/>
                <a:gd name="T12" fmla="*/ 1845 w 2469"/>
                <a:gd name="T13" fmla="*/ 272 h 1208"/>
                <a:gd name="T14" fmla="*/ 1972 w 2469"/>
                <a:gd name="T15" fmla="*/ 438 h 1208"/>
                <a:gd name="T16" fmla="*/ 1687 w 2469"/>
                <a:gd name="T17" fmla="*/ 206 h 1208"/>
                <a:gd name="T18" fmla="*/ 1678 w 2469"/>
                <a:gd name="T19" fmla="*/ 258 h 1208"/>
                <a:gd name="T20" fmla="*/ 1519 w 2469"/>
                <a:gd name="T21" fmla="*/ 180 h 1208"/>
                <a:gd name="T22" fmla="*/ 1264 w 2469"/>
                <a:gd name="T23" fmla="*/ 0 h 1208"/>
                <a:gd name="T24" fmla="*/ 1278 w 2469"/>
                <a:gd name="T25" fmla="*/ 126 h 1208"/>
                <a:gd name="T26" fmla="*/ 988 w 2469"/>
                <a:gd name="T27" fmla="*/ 109 h 1208"/>
                <a:gd name="T28" fmla="*/ 658 w 2469"/>
                <a:gd name="T29" fmla="*/ 57 h 1208"/>
                <a:gd name="T30" fmla="*/ 715 w 2469"/>
                <a:gd name="T31" fmla="*/ 153 h 1208"/>
                <a:gd name="T32" fmla="*/ 443 w 2469"/>
                <a:gd name="T33" fmla="*/ 91 h 1208"/>
                <a:gd name="T34" fmla="*/ 514 w 2469"/>
                <a:gd name="T35" fmla="*/ 158 h 1208"/>
                <a:gd name="T36" fmla="*/ 280 w 2469"/>
                <a:gd name="T37" fmla="*/ 162 h 1208"/>
                <a:gd name="T38" fmla="*/ 0 w 2469"/>
                <a:gd name="T39" fmla="*/ 223 h 1208"/>
                <a:gd name="T40" fmla="*/ 360 w 2469"/>
                <a:gd name="T41" fmla="*/ 321 h 1208"/>
                <a:gd name="T42" fmla="*/ 1788 w 2469"/>
                <a:gd name="T43" fmla="*/ 787 h 1208"/>
                <a:gd name="T44" fmla="*/ 1951 w 2469"/>
                <a:gd name="T45" fmla="*/ 1064 h 1208"/>
                <a:gd name="T46" fmla="*/ 1756 w 2469"/>
                <a:gd name="T47" fmla="*/ 1174 h 1208"/>
                <a:gd name="T48" fmla="*/ 1933 w 2469"/>
                <a:gd name="T49" fmla="*/ 1174 h 1208"/>
                <a:gd name="T50" fmla="*/ 1954 w 2469"/>
                <a:gd name="T51" fmla="*/ 1208 h 1208"/>
                <a:gd name="T52" fmla="*/ 2200 w 2469"/>
                <a:gd name="T53" fmla="*/ 1112 h 1208"/>
                <a:gd name="T54" fmla="*/ 2332 w 2469"/>
                <a:gd name="T55" fmla="*/ 1121 h 1208"/>
                <a:gd name="T56" fmla="*/ 2271 w 2469"/>
                <a:gd name="T57" fmla="*/ 989 h 1208"/>
                <a:gd name="T58" fmla="*/ 2363 w 2469"/>
                <a:gd name="T59" fmla="*/ 989 h 1208"/>
                <a:gd name="T60" fmla="*/ 2469 w 2469"/>
                <a:gd name="T61" fmla="*/ 1112 h 1208"/>
                <a:gd name="T62" fmla="*/ 2469 w 2469"/>
                <a:gd name="T63" fmla="*/ 1112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9" h="1208">
                  <a:moveTo>
                    <a:pt x="2469" y="1112"/>
                  </a:moveTo>
                  <a:lnTo>
                    <a:pt x="2434" y="861"/>
                  </a:lnTo>
                  <a:lnTo>
                    <a:pt x="2380" y="893"/>
                  </a:lnTo>
                  <a:lnTo>
                    <a:pt x="2284" y="615"/>
                  </a:lnTo>
                  <a:lnTo>
                    <a:pt x="2266" y="704"/>
                  </a:lnTo>
                  <a:lnTo>
                    <a:pt x="2113" y="483"/>
                  </a:lnTo>
                  <a:lnTo>
                    <a:pt x="1845" y="272"/>
                  </a:lnTo>
                  <a:lnTo>
                    <a:pt x="1972" y="438"/>
                  </a:lnTo>
                  <a:lnTo>
                    <a:pt x="1687" y="206"/>
                  </a:lnTo>
                  <a:lnTo>
                    <a:pt x="1678" y="258"/>
                  </a:lnTo>
                  <a:lnTo>
                    <a:pt x="1519" y="180"/>
                  </a:lnTo>
                  <a:lnTo>
                    <a:pt x="1264" y="0"/>
                  </a:lnTo>
                  <a:lnTo>
                    <a:pt x="1278" y="126"/>
                  </a:lnTo>
                  <a:lnTo>
                    <a:pt x="988" y="109"/>
                  </a:lnTo>
                  <a:lnTo>
                    <a:pt x="658" y="57"/>
                  </a:lnTo>
                  <a:lnTo>
                    <a:pt x="715" y="153"/>
                  </a:lnTo>
                  <a:lnTo>
                    <a:pt x="443" y="91"/>
                  </a:lnTo>
                  <a:lnTo>
                    <a:pt x="514" y="158"/>
                  </a:lnTo>
                  <a:lnTo>
                    <a:pt x="280" y="162"/>
                  </a:lnTo>
                  <a:lnTo>
                    <a:pt x="0" y="223"/>
                  </a:lnTo>
                  <a:lnTo>
                    <a:pt x="360" y="321"/>
                  </a:lnTo>
                  <a:lnTo>
                    <a:pt x="1788" y="787"/>
                  </a:lnTo>
                  <a:lnTo>
                    <a:pt x="1951" y="1064"/>
                  </a:lnTo>
                  <a:lnTo>
                    <a:pt x="1756" y="1174"/>
                  </a:lnTo>
                  <a:lnTo>
                    <a:pt x="1933" y="1174"/>
                  </a:lnTo>
                  <a:lnTo>
                    <a:pt x="1954" y="1208"/>
                  </a:lnTo>
                  <a:lnTo>
                    <a:pt x="2200" y="1112"/>
                  </a:lnTo>
                  <a:lnTo>
                    <a:pt x="2332" y="1121"/>
                  </a:lnTo>
                  <a:lnTo>
                    <a:pt x="2271" y="989"/>
                  </a:lnTo>
                  <a:lnTo>
                    <a:pt x="2363" y="989"/>
                  </a:lnTo>
                  <a:lnTo>
                    <a:pt x="2469" y="1112"/>
                  </a:lnTo>
                  <a:lnTo>
                    <a:pt x="2469" y="1112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3" name="Freeform 143"/>
            <p:cNvSpPr>
              <a:spLocks/>
            </p:cNvSpPr>
            <p:nvPr/>
          </p:nvSpPr>
          <p:spPr bwMode="auto">
            <a:xfrm>
              <a:off x="3843" y="2813"/>
              <a:ext cx="633" cy="297"/>
            </a:xfrm>
            <a:custGeom>
              <a:avLst/>
              <a:gdLst>
                <a:gd name="T0" fmla="*/ 1999 w 2536"/>
                <a:gd name="T1" fmla="*/ 257 h 1191"/>
                <a:gd name="T2" fmla="*/ 1838 w 2536"/>
                <a:gd name="T3" fmla="*/ 172 h 1191"/>
                <a:gd name="T4" fmla="*/ 1634 w 2536"/>
                <a:gd name="T5" fmla="*/ 0 h 1191"/>
                <a:gd name="T6" fmla="*/ 1621 w 2536"/>
                <a:gd name="T7" fmla="*/ 126 h 1191"/>
                <a:gd name="T8" fmla="*/ 1314 w 2536"/>
                <a:gd name="T9" fmla="*/ 16 h 1191"/>
                <a:gd name="T10" fmla="*/ 1007 w 2536"/>
                <a:gd name="T11" fmla="*/ 20 h 1191"/>
                <a:gd name="T12" fmla="*/ 1234 w 2536"/>
                <a:gd name="T13" fmla="*/ 134 h 1191"/>
                <a:gd name="T14" fmla="*/ 1006 w 2536"/>
                <a:gd name="T15" fmla="*/ 143 h 1191"/>
                <a:gd name="T16" fmla="*/ 742 w 2536"/>
                <a:gd name="T17" fmla="*/ 126 h 1191"/>
                <a:gd name="T18" fmla="*/ 840 w 2536"/>
                <a:gd name="T19" fmla="*/ 200 h 1191"/>
                <a:gd name="T20" fmla="*/ 603 w 2536"/>
                <a:gd name="T21" fmla="*/ 139 h 1191"/>
                <a:gd name="T22" fmla="*/ 361 w 2536"/>
                <a:gd name="T23" fmla="*/ 205 h 1191"/>
                <a:gd name="T24" fmla="*/ 553 w 2536"/>
                <a:gd name="T25" fmla="*/ 263 h 1191"/>
                <a:gd name="T26" fmla="*/ 241 w 2536"/>
                <a:gd name="T27" fmla="*/ 451 h 1191"/>
                <a:gd name="T28" fmla="*/ 466 w 2536"/>
                <a:gd name="T29" fmla="*/ 460 h 1191"/>
                <a:gd name="T30" fmla="*/ 290 w 2536"/>
                <a:gd name="T31" fmla="*/ 491 h 1191"/>
                <a:gd name="T32" fmla="*/ 558 w 2536"/>
                <a:gd name="T33" fmla="*/ 548 h 1191"/>
                <a:gd name="T34" fmla="*/ 348 w 2536"/>
                <a:gd name="T35" fmla="*/ 548 h 1191"/>
                <a:gd name="T36" fmla="*/ 430 w 2536"/>
                <a:gd name="T37" fmla="*/ 610 h 1191"/>
                <a:gd name="T38" fmla="*/ 168 w 2536"/>
                <a:gd name="T39" fmla="*/ 575 h 1191"/>
                <a:gd name="T40" fmla="*/ 0 w 2536"/>
                <a:gd name="T41" fmla="*/ 619 h 1191"/>
                <a:gd name="T42" fmla="*/ 154 w 2536"/>
                <a:gd name="T43" fmla="*/ 689 h 1191"/>
                <a:gd name="T44" fmla="*/ 45 w 2536"/>
                <a:gd name="T45" fmla="*/ 724 h 1191"/>
                <a:gd name="T46" fmla="*/ 343 w 2536"/>
                <a:gd name="T47" fmla="*/ 764 h 1191"/>
                <a:gd name="T48" fmla="*/ 123 w 2536"/>
                <a:gd name="T49" fmla="*/ 821 h 1191"/>
                <a:gd name="T50" fmla="*/ 286 w 2536"/>
                <a:gd name="T51" fmla="*/ 860 h 1191"/>
                <a:gd name="T52" fmla="*/ 541 w 2536"/>
                <a:gd name="T53" fmla="*/ 852 h 1191"/>
                <a:gd name="T54" fmla="*/ 378 w 2536"/>
                <a:gd name="T55" fmla="*/ 944 h 1191"/>
                <a:gd name="T56" fmla="*/ 694 w 2536"/>
                <a:gd name="T57" fmla="*/ 931 h 1191"/>
                <a:gd name="T58" fmla="*/ 514 w 2536"/>
                <a:gd name="T59" fmla="*/ 970 h 1191"/>
                <a:gd name="T60" fmla="*/ 742 w 2536"/>
                <a:gd name="T61" fmla="*/ 1006 h 1191"/>
                <a:gd name="T62" fmla="*/ 616 w 2536"/>
                <a:gd name="T63" fmla="*/ 1050 h 1191"/>
                <a:gd name="T64" fmla="*/ 879 w 2536"/>
                <a:gd name="T65" fmla="*/ 1059 h 1191"/>
                <a:gd name="T66" fmla="*/ 835 w 2536"/>
                <a:gd name="T67" fmla="*/ 1120 h 1191"/>
                <a:gd name="T68" fmla="*/ 1059 w 2536"/>
                <a:gd name="T69" fmla="*/ 1093 h 1191"/>
                <a:gd name="T70" fmla="*/ 1226 w 2536"/>
                <a:gd name="T71" fmla="*/ 1086 h 1191"/>
                <a:gd name="T72" fmla="*/ 1116 w 2536"/>
                <a:gd name="T73" fmla="*/ 1147 h 1191"/>
                <a:gd name="T74" fmla="*/ 1446 w 2536"/>
                <a:gd name="T75" fmla="*/ 1143 h 1191"/>
                <a:gd name="T76" fmla="*/ 1345 w 2536"/>
                <a:gd name="T77" fmla="*/ 1191 h 1191"/>
                <a:gd name="T78" fmla="*/ 1792 w 2536"/>
                <a:gd name="T79" fmla="*/ 1168 h 1191"/>
                <a:gd name="T80" fmla="*/ 2188 w 2536"/>
                <a:gd name="T81" fmla="*/ 1050 h 1191"/>
                <a:gd name="T82" fmla="*/ 2531 w 2536"/>
                <a:gd name="T83" fmla="*/ 1050 h 1191"/>
                <a:gd name="T84" fmla="*/ 2298 w 2536"/>
                <a:gd name="T85" fmla="*/ 869 h 1191"/>
                <a:gd name="T86" fmla="*/ 2434 w 2536"/>
                <a:gd name="T87" fmla="*/ 865 h 1191"/>
                <a:gd name="T88" fmla="*/ 2324 w 2536"/>
                <a:gd name="T89" fmla="*/ 746 h 1191"/>
                <a:gd name="T90" fmla="*/ 2536 w 2536"/>
                <a:gd name="T91" fmla="*/ 799 h 1191"/>
                <a:gd name="T92" fmla="*/ 2329 w 2536"/>
                <a:gd name="T93" fmla="*/ 592 h 1191"/>
                <a:gd name="T94" fmla="*/ 2316 w 2536"/>
                <a:gd name="T95" fmla="*/ 685 h 1191"/>
                <a:gd name="T96" fmla="*/ 2038 w 2536"/>
                <a:gd name="T97" fmla="*/ 526 h 1191"/>
                <a:gd name="T98" fmla="*/ 1758 w 2536"/>
                <a:gd name="T99" fmla="*/ 451 h 1191"/>
                <a:gd name="T100" fmla="*/ 1525 w 2536"/>
                <a:gd name="T101" fmla="*/ 412 h 1191"/>
                <a:gd name="T102" fmla="*/ 1657 w 2536"/>
                <a:gd name="T103" fmla="*/ 377 h 1191"/>
                <a:gd name="T104" fmla="*/ 1546 w 2536"/>
                <a:gd name="T105" fmla="*/ 311 h 1191"/>
                <a:gd name="T106" fmla="*/ 1669 w 2536"/>
                <a:gd name="T107" fmla="*/ 298 h 1191"/>
                <a:gd name="T108" fmla="*/ 1824 w 2536"/>
                <a:gd name="T109" fmla="*/ 323 h 1191"/>
                <a:gd name="T110" fmla="*/ 1894 w 2536"/>
                <a:gd name="T111" fmla="*/ 284 h 1191"/>
                <a:gd name="T112" fmla="*/ 2109 w 2536"/>
                <a:gd name="T113" fmla="*/ 359 h 1191"/>
                <a:gd name="T114" fmla="*/ 1999 w 2536"/>
                <a:gd name="T115" fmla="*/ 257 h 1191"/>
                <a:gd name="T116" fmla="*/ 1999 w 2536"/>
                <a:gd name="T117" fmla="*/ 257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36" h="1191">
                  <a:moveTo>
                    <a:pt x="1999" y="257"/>
                  </a:moveTo>
                  <a:lnTo>
                    <a:pt x="1838" y="172"/>
                  </a:lnTo>
                  <a:lnTo>
                    <a:pt x="1634" y="0"/>
                  </a:lnTo>
                  <a:lnTo>
                    <a:pt x="1621" y="126"/>
                  </a:lnTo>
                  <a:lnTo>
                    <a:pt x="1314" y="16"/>
                  </a:lnTo>
                  <a:lnTo>
                    <a:pt x="1007" y="20"/>
                  </a:lnTo>
                  <a:lnTo>
                    <a:pt x="1234" y="134"/>
                  </a:lnTo>
                  <a:lnTo>
                    <a:pt x="1006" y="143"/>
                  </a:lnTo>
                  <a:lnTo>
                    <a:pt x="742" y="126"/>
                  </a:lnTo>
                  <a:lnTo>
                    <a:pt x="840" y="200"/>
                  </a:lnTo>
                  <a:lnTo>
                    <a:pt x="603" y="139"/>
                  </a:lnTo>
                  <a:lnTo>
                    <a:pt x="361" y="205"/>
                  </a:lnTo>
                  <a:lnTo>
                    <a:pt x="553" y="263"/>
                  </a:lnTo>
                  <a:lnTo>
                    <a:pt x="241" y="451"/>
                  </a:lnTo>
                  <a:lnTo>
                    <a:pt x="466" y="460"/>
                  </a:lnTo>
                  <a:lnTo>
                    <a:pt x="290" y="491"/>
                  </a:lnTo>
                  <a:lnTo>
                    <a:pt x="558" y="548"/>
                  </a:lnTo>
                  <a:lnTo>
                    <a:pt x="348" y="548"/>
                  </a:lnTo>
                  <a:lnTo>
                    <a:pt x="430" y="610"/>
                  </a:lnTo>
                  <a:lnTo>
                    <a:pt x="168" y="575"/>
                  </a:lnTo>
                  <a:lnTo>
                    <a:pt x="0" y="619"/>
                  </a:lnTo>
                  <a:lnTo>
                    <a:pt x="154" y="689"/>
                  </a:lnTo>
                  <a:lnTo>
                    <a:pt x="45" y="724"/>
                  </a:lnTo>
                  <a:lnTo>
                    <a:pt x="343" y="764"/>
                  </a:lnTo>
                  <a:lnTo>
                    <a:pt x="123" y="821"/>
                  </a:lnTo>
                  <a:lnTo>
                    <a:pt x="286" y="860"/>
                  </a:lnTo>
                  <a:lnTo>
                    <a:pt x="541" y="852"/>
                  </a:lnTo>
                  <a:lnTo>
                    <a:pt x="378" y="944"/>
                  </a:lnTo>
                  <a:lnTo>
                    <a:pt x="694" y="931"/>
                  </a:lnTo>
                  <a:lnTo>
                    <a:pt x="514" y="970"/>
                  </a:lnTo>
                  <a:lnTo>
                    <a:pt x="742" y="1006"/>
                  </a:lnTo>
                  <a:lnTo>
                    <a:pt x="616" y="1050"/>
                  </a:lnTo>
                  <a:lnTo>
                    <a:pt x="879" y="1059"/>
                  </a:lnTo>
                  <a:lnTo>
                    <a:pt x="835" y="1120"/>
                  </a:lnTo>
                  <a:lnTo>
                    <a:pt x="1059" y="1093"/>
                  </a:lnTo>
                  <a:lnTo>
                    <a:pt x="1226" y="1086"/>
                  </a:lnTo>
                  <a:lnTo>
                    <a:pt x="1116" y="1147"/>
                  </a:lnTo>
                  <a:lnTo>
                    <a:pt x="1446" y="1143"/>
                  </a:lnTo>
                  <a:lnTo>
                    <a:pt x="1345" y="1191"/>
                  </a:lnTo>
                  <a:lnTo>
                    <a:pt x="1792" y="1168"/>
                  </a:lnTo>
                  <a:lnTo>
                    <a:pt x="2188" y="1050"/>
                  </a:lnTo>
                  <a:lnTo>
                    <a:pt x="2531" y="1050"/>
                  </a:lnTo>
                  <a:lnTo>
                    <a:pt x="2298" y="869"/>
                  </a:lnTo>
                  <a:lnTo>
                    <a:pt x="2434" y="865"/>
                  </a:lnTo>
                  <a:lnTo>
                    <a:pt x="2324" y="746"/>
                  </a:lnTo>
                  <a:lnTo>
                    <a:pt x="2536" y="799"/>
                  </a:lnTo>
                  <a:lnTo>
                    <a:pt x="2329" y="592"/>
                  </a:lnTo>
                  <a:lnTo>
                    <a:pt x="2316" y="685"/>
                  </a:lnTo>
                  <a:lnTo>
                    <a:pt x="2038" y="526"/>
                  </a:lnTo>
                  <a:lnTo>
                    <a:pt x="1758" y="451"/>
                  </a:lnTo>
                  <a:lnTo>
                    <a:pt x="1525" y="412"/>
                  </a:lnTo>
                  <a:lnTo>
                    <a:pt x="1657" y="377"/>
                  </a:lnTo>
                  <a:lnTo>
                    <a:pt x="1546" y="311"/>
                  </a:lnTo>
                  <a:lnTo>
                    <a:pt x="1669" y="298"/>
                  </a:lnTo>
                  <a:lnTo>
                    <a:pt x="1824" y="323"/>
                  </a:lnTo>
                  <a:lnTo>
                    <a:pt x="1894" y="284"/>
                  </a:lnTo>
                  <a:lnTo>
                    <a:pt x="2109" y="359"/>
                  </a:lnTo>
                  <a:lnTo>
                    <a:pt x="1999" y="257"/>
                  </a:lnTo>
                  <a:lnTo>
                    <a:pt x="1999" y="257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4" name="Freeform 144"/>
            <p:cNvSpPr>
              <a:spLocks/>
            </p:cNvSpPr>
            <p:nvPr/>
          </p:nvSpPr>
          <p:spPr bwMode="auto">
            <a:xfrm>
              <a:off x="3864" y="3125"/>
              <a:ext cx="106" cy="111"/>
            </a:xfrm>
            <a:custGeom>
              <a:avLst/>
              <a:gdLst>
                <a:gd name="T0" fmla="*/ 309 w 424"/>
                <a:gd name="T1" fmla="*/ 18 h 446"/>
                <a:gd name="T2" fmla="*/ 114 w 424"/>
                <a:gd name="T3" fmla="*/ 0 h 446"/>
                <a:gd name="T4" fmla="*/ 207 w 424"/>
                <a:gd name="T5" fmla="*/ 72 h 446"/>
                <a:gd name="T6" fmla="*/ 101 w 424"/>
                <a:gd name="T7" fmla="*/ 61 h 446"/>
                <a:gd name="T8" fmla="*/ 186 w 424"/>
                <a:gd name="T9" fmla="*/ 114 h 446"/>
                <a:gd name="T10" fmla="*/ 46 w 424"/>
                <a:gd name="T11" fmla="*/ 112 h 446"/>
                <a:gd name="T12" fmla="*/ 119 w 424"/>
                <a:gd name="T13" fmla="*/ 165 h 446"/>
                <a:gd name="T14" fmla="*/ 0 w 424"/>
                <a:gd name="T15" fmla="*/ 185 h 446"/>
                <a:gd name="T16" fmla="*/ 156 w 424"/>
                <a:gd name="T17" fmla="*/ 266 h 446"/>
                <a:gd name="T18" fmla="*/ 114 w 424"/>
                <a:gd name="T19" fmla="*/ 294 h 446"/>
                <a:gd name="T20" fmla="*/ 330 w 424"/>
                <a:gd name="T21" fmla="*/ 341 h 446"/>
                <a:gd name="T22" fmla="*/ 200 w 424"/>
                <a:gd name="T23" fmla="*/ 332 h 446"/>
                <a:gd name="T24" fmla="*/ 53 w 424"/>
                <a:gd name="T25" fmla="*/ 341 h 446"/>
                <a:gd name="T26" fmla="*/ 138 w 424"/>
                <a:gd name="T27" fmla="*/ 383 h 446"/>
                <a:gd name="T28" fmla="*/ 24 w 424"/>
                <a:gd name="T29" fmla="*/ 422 h 446"/>
                <a:gd name="T30" fmla="*/ 237 w 424"/>
                <a:gd name="T31" fmla="*/ 446 h 446"/>
                <a:gd name="T32" fmla="*/ 416 w 424"/>
                <a:gd name="T33" fmla="*/ 351 h 446"/>
                <a:gd name="T34" fmla="*/ 317 w 424"/>
                <a:gd name="T35" fmla="*/ 189 h 446"/>
                <a:gd name="T36" fmla="*/ 424 w 424"/>
                <a:gd name="T37" fmla="*/ 171 h 446"/>
                <a:gd name="T38" fmla="*/ 309 w 424"/>
                <a:gd name="T39" fmla="*/ 18 h 446"/>
                <a:gd name="T40" fmla="*/ 309 w 424"/>
                <a:gd name="T41" fmla="*/ 1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4" h="446">
                  <a:moveTo>
                    <a:pt x="309" y="18"/>
                  </a:moveTo>
                  <a:lnTo>
                    <a:pt x="114" y="0"/>
                  </a:lnTo>
                  <a:lnTo>
                    <a:pt x="207" y="72"/>
                  </a:lnTo>
                  <a:lnTo>
                    <a:pt x="101" y="61"/>
                  </a:lnTo>
                  <a:lnTo>
                    <a:pt x="186" y="114"/>
                  </a:lnTo>
                  <a:lnTo>
                    <a:pt x="46" y="112"/>
                  </a:lnTo>
                  <a:lnTo>
                    <a:pt x="119" y="165"/>
                  </a:lnTo>
                  <a:lnTo>
                    <a:pt x="0" y="185"/>
                  </a:lnTo>
                  <a:lnTo>
                    <a:pt x="156" y="266"/>
                  </a:lnTo>
                  <a:lnTo>
                    <a:pt x="114" y="294"/>
                  </a:lnTo>
                  <a:lnTo>
                    <a:pt x="330" y="341"/>
                  </a:lnTo>
                  <a:lnTo>
                    <a:pt x="200" y="332"/>
                  </a:lnTo>
                  <a:lnTo>
                    <a:pt x="53" y="341"/>
                  </a:lnTo>
                  <a:lnTo>
                    <a:pt x="138" y="383"/>
                  </a:lnTo>
                  <a:lnTo>
                    <a:pt x="24" y="422"/>
                  </a:lnTo>
                  <a:lnTo>
                    <a:pt x="237" y="446"/>
                  </a:lnTo>
                  <a:lnTo>
                    <a:pt x="416" y="351"/>
                  </a:lnTo>
                  <a:lnTo>
                    <a:pt x="317" y="189"/>
                  </a:lnTo>
                  <a:lnTo>
                    <a:pt x="424" y="171"/>
                  </a:lnTo>
                  <a:lnTo>
                    <a:pt x="309" y="18"/>
                  </a:lnTo>
                  <a:lnTo>
                    <a:pt x="309" y="18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5" name="Freeform 145"/>
            <p:cNvSpPr>
              <a:spLocks/>
            </p:cNvSpPr>
            <p:nvPr/>
          </p:nvSpPr>
          <p:spPr bwMode="auto">
            <a:xfrm>
              <a:off x="3968" y="3110"/>
              <a:ext cx="130" cy="152"/>
            </a:xfrm>
            <a:custGeom>
              <a:avLst/>
              <a:gdLst>
                <a:gd name="T0" fmla="*/ 507 w 516"/>
                <a:gd name="T1" fmla="*/ 408 h 605"/>
                <a:gd name="T2" fmla="*/ 516 w 516"/>
                <a:gd name="T3" fmla="*/ 270 h 605"/>
                <a:gd name="T4" fmla="*/ 492 w 516"/>
                <a:gd name="T5" fmla="*/ 325 h 605"/>
                <a:gd name="T6" fmla="*/ 483 w 516"/>
                <a:gd name="T7" fmla="*/ 224 h 605"/>
                <a:gd name="T8" fmla="*/ 340 w 516"/>
                <a:gd name="T9" fmla="*/ 60 h 605"/>
                <a:gd name="T10" fmla="*/ 375 w 516"/>
                <a:gd name="T11" fmla="*/ 174 h 605"/>
                <a:gd name="T12" fmla="*/ 328 w 516"/>
                <a:gd name="T13" fmla="*/ 127 h 605"/>
                <a:gd name="T14" fmla="*/ 199 w 516"/>
                <a:gd name="T15" fmla="*/ 28 h 605"/>
                <a:gd name="T16" fmla="*/ 270 w 516"/>
                <a:gd name="T17" fmla="*/ 123 h 605"/>
                <a:gd name="T18" fmla="*/ 193 w 516"/>
                <a:gd name="T19" fmla="*/ 99 h 605"/>
                <a:gd name="T20" fmla="*/ 99 w 516"/>
                <a:gd name="T21" fmla="*/ 0 h 605"/>
                <a:gd name="T22" fmla="*/ 205 w 516"/>
                <a:gd name="T23" fmla="*/ 193 h 605"/>
                <a:gd name="T24" fmla="*/ 37 w 516"/>
                <a:gd name="T25" fmla="*/ 186 h 605"/>
                <a:gd name="T26" fmla="*/ 72 w 516"/>
                <a:gd name="T27" fmla="*/ 259 h 605"/>
                <a:gd name="T28" fmla="*/ 0 w 516"/>
                <a:gd name="T29" fmla="*/ 336 h 605"/>
                <a:gd name="T30" fmla="*/ 129 w 516"/>
                <a:gd name="T31" fmla="*/ 432 h 605"/>
                <a:gd name="T32" fmla="*/ 105 w 516"/>
                <a:gd name="T33" fmla="*/ 507 h 605"/>
                <a:gd name="T34" fmla="*/ 309 w 516"/>
                <a:gd name="T35" fmla="*/ 605 h 605"/>
                <a:gd name="T36" fmla="*/ 489 w 516"/>
                <a:gd name="T37" fmla="*/ 569 h 605"/>
                <a:gd name="T38" fmla="*/ 423 w 516"/>
                <a:gd name="T39" fmla="*/ 413 h 605"/>
                <a:gd name="T40" fmla="*/ 474 w 516"/>
                <a:gd name="T41" fmla="*/ 462 h 605"/>
                <a:gd name="T42" fmla="*/ 430 w 516"/>
                <a:gd name="T43" fmla="*/ 336 h 605"/>
                <a:gd name="T44" fmla="*/ 507 w 516"/>
                <a:gd name="T45" fmla="*/ 408 h 605"/>
                <a:gd name="T46" fmla="*/ 507 w 516"/>
                <a:gd name="T47" fmla="*/ 40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6" h="605">
                  <a:moveTo>
                    <a:pt x="507" y="408"/>
                  </a:moveTo>
                  <a:lnTo>
                    <a:pt x="516" y="270"/>
                  </a:lnTo>
                  <a:lnTo>
                    <a:pt x="492" y="325"/>
                  </a:lnTo>
                  <a:lnTo>
                    <a:pt x="483" y="224"/>
                  </a:lnTo>
                  <a:lnTo>
                    <a:pt x="340" y="60"/>
                  </a:lnTo>
                  <a:lnTo>
                    <a:pt x="375" y="174"/>
                  </a:lnTo>
                  <a:lnTo>
                    <a:pt x="328" y="127"/>
                  </a:lnTo>
                  <a:lnTo>
                    <a:pt x="199" y="28"/>
                  </a:lnTo>
                  <a:lnTo>
                    <a:pt x="270" y="123"/>
                  </a:lnTo>
                  <a:lnTo>
                    <a:pt x="193" y="99"/>
                  </a:lnTo>
                  <a:lnTo>
                    <a:pt x="99" y="0"/>
                  </a:lnTo>
                  <a:lnTo>
                    <a:pt x="205" y="193"/>
                  </a:lnTo>
                  <a:lnTo>
                    <a:pt x="37" y="186"/>
                  </a:lnTo>
                  <a:lnTo>
                    <a:pt x="72" y="259"/>
                  </a:lnTo>
                  <a:lnTo>
                    <a:pt x="0" y="336"/>
                  </a:lnTo>
                  <a:lnTo>
                    <a:pt x="129" y="432"/>
                  </a:lnTo>
                  <a:lnTo>
                    <a:pt x="105" y="507"/>
                  </a:lnTo>
                  <a:lnTo>
                    <a:pt x="309" y="605"/>
                  </a:lnTo>
                  <a:lnTo>
                    <a:pt x="489" y="569"/>
                  </a:lnTo>
                  <a:lnTo>
                    <a:pt x="423" y="413"/>
                  </a:lnTo>
                  <a:lnTo>
                    <a:pt x="474" y="462"/>
                  </a:lnTo>
                  <a:lnTo>
                    <a:pt x="430" y="336"/>
                  </a:lnTo>
                  <a:lnTo>
                    <a:pt x="507" y="408"/>
                  </a:lnTo>
                  <a:lnTo>
                    <a:pt x="507" y="408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6" name="Freeform 146"/>
            <p:cNvSpPr>
              <a:spLocks/>
            </p:cNvSpPr>
            <p:nvPr/>
          </p:nvSpPr>
          <p:spPr bwMode="auto">
            <a:xfrm>
              <a:off x="4145" y="3288"/>
              <a:ext cx="146" cy="68"/>
            </a:xfrm>
            <a:custGeom>
              <a:avLst/>
              <a:gdLst>
                <a:gd name="T0" fmla="*/ 586 w 586"/>
                <a:gd name="T1" fmla="*/ 222 h 273"/>
                <a:gd name="T2" fmla="*/ 538 w 586"/>
                <a:gd name="T3" fmla="*/ 136 h 273"/>
                <a:gd name="T4" fmla="*/ 417 w 586"/>
                <a:gd name="T5" fmla="*/ 28 h 273"/>
                <a:gd name="T6" fmla="*/ 301 w 586"/>
                <a:gd name="T7" fmla="*/ 0 h 273"/>
                <a:gd name="T8" fmla="*/ 336 w 586"/>
                <a:gd name="T9" fmla="*/ 28 h 273"/>
                <a:gd name="T10" fmla="*/ 241 w 586"/>
                <a:gd name="T11" fmla="*/ 7 h 273"/>
                <a:gd name="T12" fmla="*/ 180 w 586"/>
                <a:gd name="T13" fmla="*/ 24 h 273"/>
                <a:gd name="T14" fmla="*/ 74 w 586"/>
                <a:gd name="T15" fmla="*/ 18 h 273"/>
                <a:gd name="T16" fmla="*/ 160 w 586"/>
                <a:gd name="T17" fmla="*/ 69 h 273"/>
                <a:gd name="T18" fmla="*/ 55 w 586"/>
                <a:gd name="T19" fmla="*/ 64 h 273"/>
                <a:gd name="T20" fmla="*/ 108 w 586"/>
                <a:gd name="T21" fmla="*/ 90 h 273"/>
                <a:gd name="T22" fmla="*/ 0 w 586"/>
                <a:gd name="T23" fmla="*/ 111 h 273"/>
                <a:gd name="T24" fmla="*/ 114 w 586"/>
                <a:gd name="T25" fmla="*/ 135 h 273"/>
                <a:gd name="T26" fmla="*/ 13 w 586"/>
                <a:gd name="T27" fmla="*/ 151 h 273"/>
                <a:gd name="T28" fmla="*/ 103 w 586"/>
                <a:gd name="T29" fmla="*/ 174 h 273"/>
                <a:gd name="T30" fmla="*/ 57 w 586"/>
                <a:gd name="T31" fmla="*/ 187 h 273"/>
                <a:gd name="T32" fmla="*/ 153 w 586"/>
                <a:gd name="T33" fmla="*/ 218 h 273"/>
                <a:gd name="T34" fmla="*/ 90 w 586"/>
                <a:gd name="T35" fmla="*/ 235 h 273"/>
                <a:gd name="T36" fmla="*/ 285 w 586"/>
                <a:gd name="T37" fmla="*/ 231 h 273"/>
                <a:gd name="T38" fmla="*/ 186 w 586"/>
                <a:gd name="T39" fmla="*/ 253 h 273"/>
                <a:gd name="T40" fmla="*/ 274 w 586"/>
                <a:gd name="T41" fmla="*/ 273 h 273"/>
                <a:gd name="T42" fmla="*/ 403 w 586"/>
                <a:gd name="T43" fmla="*/ 240 h 273"/>
                <a:gd name="T44" fmla="*/ 534 w 586"/>
                <a:gd name="T45" fmla="*/ 202 h 273"/>
                <a:gd name="T46" fmla="*/ 586 w 586"/>
                <a:gd name="T47" fmla="*/ 222 h 273"/>
                <a:gd name="T48" fmla="*/ 586 w 586"/>
                <a:gd name="T49" fmla="*/ 22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6" h="273">
                  <a:moveTo>
                    <a:pt x="586" y="222"/>
                  </a:moveTo>
                  <a:lnTo>
                    <a:pt x="538" y="136"/>
                  </a:lnTo>
                  <a:lnTo>
                    <a:pt x="417" y="28"/>
                  </a:lnTo>
                  <a:lnTo>
                    <a:pt x="301" y="0"/>
                  </a:lnTo>
                  <a:lnTo>
                    <a:pt x="336" y="28"/>
                  </a:lnTo>
                  <a:lnTo>
                    <a:pt x="241" y="7"/>
                  </a:lnTo>
                  <a:lnTo>
                    <a:pt x="180" y="24"/>
                  </a:lnTo>
                  <a:lnTo>
                    <a:pt x="74" y="18"/>
                  </a:lnTo>
                  <a:lnTo>
                    <a:pt x="160" y="69"/>
                  </a:lnTo>
                  <a:lnTo>
                    <a:pt x="55" y="64"/>
                  </a:lnTo>
                  <a:lnTo>
                    <a:pt x="108" y="90"/>
                  </a:lnTo>
                  <a:lnTo>
                    <a:pt x="0" y="111"/>
                  </a:lnTo>
                  <a:lnTo>
                    <a:pt x="114" y="135"/>
                  </a:lnTo>
                  <a:lnTo>
                    <a:pt x="13" y="151"/>
                  </a:lnTo>
                  <a:lnTo>
                    <a:pt x="103" y="174"/>
                  </a:lnTo>
                  <a:lnTo>
                    <a:pt x="57" y="187"/>
                  </a:lnTo>
                  <a:lnTo>
                    <a:pt x="153" y="218"/>
                  </a:lnTo>
                  <a:lnTo>
                    <a:pt x="90" y="235"/>
                  </a:lnTo>
                  <a:lnTo>
                    <a:pt x="285" y="231"/>
                  </a:lnTo>
                  <a:lnTo>
                    <a:pt x="186" y="253"/>
                  </a:lnTo>
                  <a:lnTo>
                    <a:pt x="274" y="273"/>
                  </a:lnTo>
                  <a:lnTo>
                    <a:pt x="403" y="240"/>
                  </a:lnTo>
                  <a:lnTo>
                    <a:pt x="534" y="202"/>
                  </a:lnTo>
                  <a:lnTo>
                    <a:pt x="586" y="222"/>
                  </a:lnTo>
                  <a:lnTo>
                    <a:pt x="586" y="222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" name="Freeform 147"/>
            <p:cNvSpPr>
              <a:spLocks/>
            </p:cNvSpPr>
            <p:nvPr/>
          </p:nvSpPr>
          <p:spPr bwMode="auto">
            <a:xfrm>
              <a:off x="4218" y="3354"/>
              <a:ext cx="64" cy="24"/>
            </a:xfrm>
            <a:custGeom>
              <a:avLst/>
              <a:gdLst>
                <a:gd name="T0" fmla="*/ 257 w 257"/>
                <a:gd name="T1" fmla="*/ 39 h 96"/>
                <a:gd name="T2" fmla="*/ 186 w 257"/>
                <a:gd name="T3" fmla="*/ 0 h 96"/>
                <a:gd name="T4" fmla="*/ 94 w 257"/>
                <a:gd name="T5" fmla="*/ 3 h 96"/>
                <a:gd name="T6" fmla="*/ 132 w 257"/>
                <a:gd name="T7" fmla="*/ 29 h 96"/>
                <a:gd name="T8" fmla="*/ 29 w 257"/>
                <a:gd name="T9" fmla="*/ 24 h 96"/>
                <a:gd name="T10" fmla="*/ 68 w 257"/>
                <a:gd name="T11" fmla="*/ 44 h 96"/>
                <a:gd name="T12" fmla="*/ 0 w 257"/>
                <a:gd name="T13" fmla="*/ 63 h 96"/>
                <a:gd name="T14" fmla="*/ 96 w 257"/>
                <a:gd name="T15" fmla="*/ 71 h 96"/>
                <a:gd name="T16" fmla="*/ 59 w 257"/>
                <a:gd name="T17" fmla="*/ 96 h 96"/>
                <a:gd name="T18" fmla="*/ 217 w 257"/>
                <a:gd name="T19" fmla="*/ 63 h 96"/>
                <a:gd name="T20" fmla="*/ 257 w 257"/>
                <a:gd name="T21" fmla="*/ 39 h 96"/>
                <a:gd name="T22" fmla="*/ 257 w 257"/>
                <a:gd name="T23" fmla="*/ 3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96">
                  <a:moveTo>
                    <a:pt x="257" y="39"/>
                  </a:moveTo>
                  <a:lnTo>
                    <a:pt x="186" y="0"/>
                  </a:lnTo>
                  <a:lnTo>
                    <a:pt x="94" y="3"/>
                  </a:lnTo>
                  <a:lnTo>
                    <a:pt x="132" y="29"/>
                  </a:lnTo>
                  <a:lnTo>
                    <a:pt x="29" y="24"/>
                  </a:lnTo>
                  <a:lnTo>
                    <a:pt x="68" y="44"/>
                  </a:lnTo>
                  <a:lnTo>
                    <a:pt x="0" y="63"/>
                  </a:lnTo>
                  <a:lnTo>
                    <a:pt x="96" y="71"/>
                  </a:lnTo>
                  <a:lnTo>
                    <a:pt x="59" y="96"/>
                  </a:lnTo>
                  <a:lnTo>
                    <a:pt x="217" y="63"/>
                  </a:lnTo>
                  <a:lnTo>
                    <a:pt x="257" y="39"/>
                  </a:lnTo>
                  <a:lnTo>
                    <a:pt x="257" y="39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" name="Freeform 148"/>
            <p:cNvSpPr>
              <a:spLocks/>
            </p:cNvSpPr>
            <p:nvPr/>
          </p:nvSpPr>
          <p:spPr bwMode="auto">
            <a:xfrm>
              <a:off x="4338" y="3149"/>
              <a:ext cx="143" cy="136"/>
            </a:xfrm>
            <a:custGeom>
              <a:avLst/>
              <a:gdLst>
                <a:gd name="T0" fmla="*/ 45 w 574"/>
                <a:gd name="T1" fmla="*/ 0 h 546"/>
                <a:gd name="T2" fmla="*/ 192 w 574"/>
                <a:gd name="T3" fmla="*/ 104 h 546"/>
                <a:gd name="T4" fmla="*/ 407 w 574"/>
                <a:gd name="T5" fmla="*/ 172 h 546"/>
                <a:gd name="T6" fmla="*/ 359 w 574"/>
                <a:gd name="T7" fmla="*/ 177 h 546"/>
                <a:gd name="T8" fmla="*/ 372 w 574"/>
                <a:gd name="T9" fmla="*/ 216 h 546"/>
                <a:gd name="T10" fmla="*/ 236 w 574"/>
                <a:gd name="T11" fmla="*/ 159 h 546"/>
                <a:gd name="T12" fmla="*/ 279 w 574"/>
                <a:gd name="T13" fmla="*/ 201 h 546"/>
                <a:gd name="T14" fmla="*/ 212 w 574"/>
                <a:gd name="T15" fmla="*/ 207 h 546"/>
                <a:gd name="T16" fmla="*/ 390 w 574"/>
                <a:gd name="T17" fmla="*/ 262 h 546"/>
                <a:gd name="T18" fmla="*/ 333 w 574"/>
                <a:gd name="T19" fmla="*/ 279 h 546"/>
                <a:gd name="T20" fmla="*/ 475 w 574"/>
                <a:gd name="T21" fmla="*/ 337 h 546"/>
                <a:gd name="T22" fmla="*/ 435 w 574"/>
                <a:gd name="T23" fmla="*/ 366 h 546"/>
                <a:gd name="T24" fmla="*/ 486 w 574"/>
                <a:gd name="T25" fmla="*/ 387 h 546"/>
                <a:gd name="T26" fmla="*/ 498 w 574"/>
                <a:gd name="T27" fmla="*/ 368 h 546"/>
                <a:gd name="T28" fmla="*/ 570 w 574"/>
                <a:gd name="T29" fmla="*/ 447 h 546"/>
                <a:gd name="T30" fmla="*/ 574 w 574"/>
                <a:gd name="T31" fmla="*/ 546 h 546"/>
                <a:gd name="T32" fmla="*/ 286 w 574"/>
                <a:gd name="T33" fmla="*/ 503 h 546"/>
                <a:gd name="T34" fmla="*/ 139 w 574"/>
                <a:gd name="T35" fmla="*/ 231 h 546"/>
                <a:gd name="T36" fmla="*/ 0 w 574"/>
                <a:gd name="T37" fmla="*/ 63 h 546"/>
                <a:gd name="T38" fmla="*/ 89 w 574"/>
                <a:gd name="T39" fmla="*/ 84 h 546"/>
                <a:gd name="T40" fmla="*/ 45 w 574"/>
                <a:gd name="T41" fmla="*/ 0 h 546"/>
                <a:gd name="T42" fmla="*/ 45 w 574"/>
                <a:gd name="T43" fmla="*/ 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4" h="546">
                  <a:moveTo>
                    <a:pt x="45" y="0"/>
                  </a:moveTo>
                  <a:lnTo>
                    <a:pt x="192" y="104"/>
                  </a:lnTo>
                  <a:lnTo>
                    <a:pt x="407" y="172"/>
                  </a:lnTo>
                  <a:lnTo>
                    <a:pt x="359" y="177"/>
                  </a:lnTo>
                  <a:lnTo>
                    <a:pt x="372" y="216"/>
                  </a:lnTo>
                  <a:lnTo>
                    <a:pt x="236" y="159"/>
                  </a:lnTo>
                  <a:lnTo>
                    <a:pt x="279" y="201"/>
                  </a:lnTo>
                  <a:lnTo>
                    <a:pt x="212" y="207"/>
                  </a:lnTo>
                  <a:lnTo>
                    <a:pt x="390" y="262"/>
                  </a:lnTo>
                  <a:lnTo>
                    <a:pt x="333" y="279"/>
                  </a:lnTo>
                  <a:lnTo>
                    <a:pt x="475" y="337"/>
                  </a:lnTo>
                  <a:lnTo>
                    <a:pt x="435" y="366"/>
                  </a:lnTo>
                  <a:lnTo>
                    <a:pt x="486" y="387"/>
                  </a:lnTo>
                  <a:lnTo>
                    <a:pt x="498" y="368"/>
                  </a:lnTo>
                  <a:lnTo>
                    <a:pt x="570" y="447"/>
                  </a:lnTo>
                  <a:lnTo>
                    <a:pt x="574" y="546"/>
                  </a:lnTo>
                  <a:lnTo>
                    <a:pt x="286" y="503"/>
                  </a:lnTo>
                  <a:lnTo>
                    <a:pt x="139" y="231"/>
                  </a:lnTo>
                  <a:lnTo>
                    <a:pt x="0" y="63"/>
                  </a:lnTo>
                  <a:lnTo>
                    <a:pt x="89" y="84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9" name="Freeform 149"/>
            <p:cNvSpPr>
              <a:spLocks/>
            </p:cNvSpPr>
            <p:nvPr/>
          </p:nvSpPr>
          <p:spPr bwMode="auto">
            <a:xfrm>
              <a:off x="4152" y="3132"/>
              <a:ext cx="237" cy="178"/>
            </a:xfrm>
            <a:custGeom>
              <a:avLst/>
              <a:gdLst>
                <a:gd name="T0" fmla="*/ 682 w 948"/>
                <a:gd name="T1" fmla="*/ 131 h 713"/>
                <a:gd name="T2" fmla="*/ 595 w 948"/>
                <a:gd name="T3" fmla="*/ 51 h 713"/>
                <a:gd name="T4" fmla="*/ 471 w 948"/>
                <a:gd name="T5" fmla="*/ 16 h 713"/>
                <a:gd name="T6" fmla="*/ 517 w 948"/>
                <a:gd name="T7" fmla="*/ 56 h 713"/>
                <a:gd name="T8" fmla="*/ 343 w 948"/>
                <a:gd name="T9" fmla="*/ 0 h 713"/>
                <a:gd name="T10" fmla="*/ 414 w 948"/>
                <a:gd name="T11" fmla="*/ 56 h 713"/>
                <a:gd name="T12" fmla="*/ 184 w 948"/>
                <a:gd name="T13" fmla="*/ 56 h 713"/>
                <a:gd name="T14" fmla="*/ 264 w 948"/>
                <a:gd name="T15" fmla="*/ 126 h 713"/>
                <a:gd name="T16" fmla="*/ 160 w 948"/>
                <a:gd name="T17" fmla="*/ 143 h 713"/>
                <a:gd name="T18" fmla="*/ 208 w 948"/>
                <a:gd name="T19" fmla="*/ 200 h 713"/>
                <a:gd name="T20" fmla="*/ 156 w 948"/>
                <a:gd name="T21" fmla="*/ 427 h 713"/>
                <a:gd name="T22" fmla="*/ 0 w 948"/>
                <a:gd name="T23" fmla="*/ 425 h 713"/>
                <a:gd name="T24" fmla="*/ 93 w 948"/>
                <a:gd name="T25" fmla="*/ 482 h 713"/>
                <a:gd name="T26" fmla="*/ 33 w 948"/>
                <a:gd name="T27" fmla="*/ 493 h 713"/>
                <a:gd name="T28" fmla="*/ 145 w 948"/>
                <a:gd name="T29" fmla="*/ 536 h 713"/>
                <a:gd name="T30" fmla="*/ 91 w 948"/>
                <a:gd name="T31" fmla="*/ 559 h 713"/>
                <a:gd name="T32" fmla="*/ 229 w 948"/>
                <a:gd name="T33" fmla="*/ 566 h 713"/>
                <a:gd name="T34" fmla="*/ 189 w 948"/>
                <a:gd name="T35" fmla="*/ 599 h 713"/>
                <a:gd name="T36" fmla="*/ 358 w 948"/>
                <a:gd name="T37" fmla="*/ 614 h 713"/>
                <a:gd name="T38" fmla="*/ 536 w 948"/>
                <a:gd name="T39" fmla="*/ 601 h 713"/>
                <a:gd name="T40" fmla="*/ 475 w 948"/>
                <a:gd name="T41" fmla="*/ 667 h 713"/>
                <a:gd name="T42" fmla="*/ 657 w 948"/>
                <a:gd name="T43" fmla="*/ 640 h 713"/>
                <a:gd name="T44" fmla="*/ 580 w 948"/>
                <a:gd name="T45" fmla="*/ 667 h 713"/>
                <a:gd name="T46" fmla="*/ 697 w 948"/>
                <a:gd name="T47" fmla="*/ 667 h 713"/>
                <a:gd name="T48" fmla="*/ 652 w 948"/>
                <a:gd name="T49" fmla="*/ 713 h 713"/>
                <a:gd name="T50" fmla="*/ 765 w 948"/>
                <a:gd name="T51" fmla="*/ 703 h 713"/>
                <a:gd name="T52" fmla="*/ 948 w 948"/>
                <a:gd name="T53" fmla="*/ 619 h 713"/>
                <a:gd name="T54" fmla="*/ 886 w 948"/>
                <a:gd name="T55" fmla="*/ 503 h 713"/>
                <a:gd name="T56" fmla="*/ 769 w 948"/>
                <a:gd name="T57" fmla="*/ 431 h 713"/>
                <a:gd name="T58" fmla="*/ 890 w 948"/>
                <a:gd name="T59" fmla="*/ 455 h 713"/>
                <a:gd name="T60" fmla="*/ 783 w 948"/>
                <a:gd name="T61" fmla="*/ 326 h 713"/>
                <a:gd name="T62" fmla="*/ 763 w 948"/>
                <a:gd name="T63" fmla="*/ 287 h 713"/>
                <a:gd name="T64" fmla="*/ 670 w 948"/>
                <a:gd name="T65" fmla="*/ 200 h 713"/>
                <a:gd name="T66" fmla="*/ 778 w 948"/>
                <a:gd name="T67" fmla="*/ 216 h 713"/>
                <a:gd name="T68" fmla="*/ 682 w 948"/>
                <a:gd name="T69" fmla="*/ 131 h 713"/>
                <a:gd name="T70" fmla="*/ 682 w 948"/>
                <a:gd name="T71" fmla="*/ 131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8" h="713">
                  <a:moveTo>
                    <a:pt x="682" y="131"/>
                  </a:moveTo>
                  <a:lnTo>
                    <a:pt x="595" y="51"/>
                  </a:lnTo>
                  <a:lnTo>
                    <a:pt x="471" y="16"/>
                  </a:lnTo>
                  <a:lnTo>
                    <a:pt x="517" y="56"/>
                  </a:lnTo>
                  <a:lnTo>
                    <a:pt x="343" y="0"/>
                  </a:lnTo>
                  <a:lnTo>
                    <a:pt x="414" y="56"/>
                  </a:lnTo>
                  <a:lnTo>
                    <a:pt x="184" y="56"/>
                  </a:lnTo>
                  <a:lnTo>
                    <a:pt x="264" y="126"/>
                  </a:lnTo>
                  <a:lnTo>
                    <a:pt x="160" y="143"/>
                  </a:lnTo>
                  <a:lnTo>
                    <a:pt x="208" y="200"/>
                  </a:lnTo>
                  <a:lnTo>
                    <a:pt x="156" y="427"/>
                  </a:lnTo>
                  <a:lnTo>
                    <a:pt x="0" y="425"/>
                  </a:lnTo>
                  <a:lnTo>
                    <a:pt x="93" y="482"/>
                  </a:lnTo>
                  <a:lnTo>
                    <a:pt x="33" y="493"/>
                  </a:lnTo>
                  <a:lnTo>
                    <a:pt x="145" y="536"/>
                  </a:lnTo>
                  <a:lnTo>
                    <a:pt x="91" y="559"/>
                  </a:lnTo>
                  <a:lnTo>
                    <a:pt x="229" y="566"/>
                  </a:lnTo>
                  <a:lnTo>
                    <a:pt x="189" y="599"/>
                  </a:lnTo>
                  <a:lnTo>
                    <a:pt x="358" y="614"/>
                  </a:lnTo>
                  <a:lnTo>
                    <a:pt x="536" y="601"/>
                  </a:lnTo>
                  <a:lnTo>
                    <a:pt x="475" y="667"/>
                  </a:lnTo>
                  <a:lnTo>
                    <a:pt x="657" y="640"/>
                  </a:lnTo>
                  <a:lnTo>
                    <a:pt x="580" y="667"/>
                  </a:lnTo>
                  <a:lnTo>
                    <a:pt x="697" y="667"/>
                  </a:lnTo>
                  <a:lnTo>
                    <a:pt x="652" y="713"/>
                  </a:lnTo>
                  <a:lnTo>
                    <a:pt x="765" y="703"/>
                  </a:lnTo>
                  <a:lnTo>
                    <a:pt x="948" y="619"/>
                  </a:lnTo>
                  <a:lnTo>
                    <a:pt x="886" y="503"/>
                  </a:lnTo>
                  <a:lnTo>
                    <a:pt x="769" y="431"/>
                  </a:lnTo>
                  <a:lnTo>
                    <a:pt x="890" y="455"/>
                  </a:lnTo>
                  <a:lnTo>
                    <a:pt x="783" y="326"/>
                  </a:lnTo>
                  <a:lnTo>
                    <a:pt x="763" y="287"/>
                  </a:lnTo>
                  <a:lnTo>
                    <a:pt x="670" y="200"/>
                  </a:lnTo>
                  <a:lnTo>
                    <a:pt x="778" y="216"/>
                  </a:lnTo>
                  <a:lnTo>
                    <a:pt x="682" y="131"/>
                  </a:lnTo>
                  <a:lnTo>
                    <a:pt x="682" y="131"/>
                  </a:lnTo>
                  <a:close/>
                </a:path>
              </a:pathLst>
            </a:custGeom>
            <a:solidFill>
              <a:srgbClr val="00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0" name="Freeform 150"/>
            <p:cNvSpPr>
              <a:spLocks/>
            </p:cNvSpPr>
            <p:nvPr/>
          </p:nvSpPr>
          <p:spPr bwMode="auto">
            <a:xfrm>
              <a:off x="4212" y="3262"/>
              <a:ext cx="174" cy="45"/>
            </a:xfrm>
            <a:custGeom>
              <a:avLst/>
              <a:gdLst>
                <a:gd name="T0" fmla="*/ 690 w 694"/>
                <a:gd name="T1" fmla="*/ 140 h 182"/>
                <a:gd name="T2" fmla="*/ 666 w 694"/>
                <a:gd name="T3" fmla="*/ 123 h 182"/>
                <a:gd name="T4" fmla="*/ 525 w 694"/>
                <a:gd name="T5" fmla="*/ 152 h 182"/>
                <a:gd name="T6" fmla="*/ 444 w 694"/>
                <a:gd name="T7" fmla="*/ 182 h 182"/>
                <a:gd name="T8" fmla="*/ 501 w 694"/>
                <a:gd name="T9" fmla="*/ 140 h 182"/>
                <a:gd name="T10" fmla="*/ 417 w 694"/>
                <a:gd name="T11" fmla="*/ 135 h 182"/>
                <a:gd name="T12" fmla="*/ 457 w 694"/>
                <a:gd name="T13" fmla="*/ 102 h 182"/>
                <a:gd name="T14" fmla="*/ 362 w 694"/>
                <a:gd name="T15" fmla="*/ 98 h 182"/>
                <a:gd name="T16" fmla="*/ 280 w 694"/>
                <a:gd name="T17" fmla="*/ 132 h 182"/>
                <a:gd name="T18" fmla="*/ 312 w 694"/>
                <a:gd name="T19" fmla="*/ 83 h 182"/>
                <a:gd name="T20" fmla="*/ 182 w 694"/>
                <a:gd name="T21" fmla="*/ 102 h 182"/>
                <a:gd name="T22" fmla="*/ 0 w 694"/>
                <a:gd name="T23" fmla="*/ 83 h 182"/>
                <a:gd name="T24" fmla="*/ 108 w 694"/>
                <a:gd name="T25" fmla="*/ 21 h 182"/>
                <a:gd name="T26" fmla="*/ 246 w 694"/>
                <a:gd name="T27" fmla="*/ 33 h 182"/>
                <a:gd name="T28" fmla="*/ 406 w 694"/>
                <a:gd name="T29" fmla="*/ 0 h 182"/>
                <a:gd name="T30" fmla="*/ 360 w 694"/>
                <a:gd name="T31" fmla="*/ 60 h 182"/>
                <a:gd name="T32" fmla="*/ 610 w 694"/>
                <a:gd name="T33" fmla="*/ 74 h 182"/>
                <a:gd name="T34" fmla="*/ 694 w 694"/>
                <a:gd name="T35" fmla="*/ 86 h 182"/>
                <a:gd name="T36" fmla="*/ 690 w 694"/>
                <a:gd name="T37" fmla="*/ 140 h 182"/>
                <a:gd name="T38" fmla="*/ 690 w 694"/>
                <a:gd name="T39" fmla="*/ 1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4" h="182">
                  <a:moveTo>
                    <a:pt x="690" y="140"/>
                  </a:moveTo>
                  <a:lnTo>
                    <a:pt x="666" y="123"/>
                  </a:lnTo>
                  <a:lnTo>
                    <a:pt x="525" y="152"/>
                  </a:lnTo>
                  <a:lnTo>
                    <a:pt x="444" y="182"/>
                  </a:lnTo>
                  <a:lnTo>
                    <a:pt x="501" y="140"/>
                  </a:lnTo>
                  <a:lnTo>
                    <a:pt x="417" y="135"/>
                  </a:lnTo>
                  <a:lnTo>
                    <a:pt x="457" y="102"/>
                  </a:lnTo>
                  <a:lnTo>
                    <a:pt x="362" y="98"/>
                  </a:lnTo>
                  <a:lnTo>
                    <a:pt x="280" y="132"/>
                  </a:lnTo>
                  <a:lnTo>
                    <a:pt x="312" y="83"/>
                  </a:lnTo>
                  <a:lnTo>
                    <a:pt x="182" y="102"/>
                  </a:lnTo>
                  <a:lnTo>
                    <a:pt x="0" y="83"/>
                  </a:lnTo>
                  <a:lnTo>
                    <a:pt x="108" y="21"/>
                  </a:lnTo>
                  <a:lnTo>
                    <a:pt x="246" y="33"/>
                  </a:lnTo>
                  <a:lnTo>
                    <a:pt x="406" y="0"/>
                  </a:lnTo>
                  <a:lnTo>
                    <a:pt x="360" y="60"/>
                  </a:lnTo>
                  <a:lnTo>
                    <a:pt x="610" y="74"/>
                  </a:lnTo>
                  <a:lnTo>
                    <a:pt x="694" y="86"/>
                  </a:lnTo>
                  <a:lnTo>
                    <a:pt x="690" y="140"/>
                  </a:lnTo>
                  <a:lnTo>
                    <a:pt x="690" y="140"/>
                  </a:lnTo>
                  <a:close/>
                </a:path>
              </a:pathLst>
            </a:custGeom>
            <a:solidFill>
              <a:srgbClr val="33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1" name="Freeform 151"/>
            <p:cNvSpPr>
              <a:spLocks/>
            </p:cNvSpPr>
            <p:nvPr/>
          </p:nvSpPr>
          <p:spPr bwMode="auto">
            <a:xfrm>
              <a:off x="4358" y="3191"/>
              <a:ext cx="131" cy="110"/>
            </a:xfrm>
            <a:custGeom>
              <a:avLst/>
              <a:gdLst>
                <a:gd name="T0" fmla="*/ 0 w 525"/>
                <a:gd name="T1" fmla="*/ 0 h 441"/>
                <a:gd name="T2" fmla="*/ 101 w 525"/>
                <a:gd name="T3" fmla="*/ 44 h 441"/>
                <a:gd name="T4" fmla="*/ 266 w 525"/>
                <a:gd name="T5" fmla="*/ 87 h 441"/>
                <a:gd name="T6" fmla="*/ 206 w 525"/>
                <a:gd name="T7" fmla="*/ 123 h 441"/>
                <a:gd name="T8" fmla="*/ 374 w 525"/>
                <a:gd name="T9" fmla="*/ 177 h 441"/>
                <a:gd name="T10" fmla="*/ 301 w 525"/>
                <a:gd name="T11" fmla="*/ 191 h 441"/>
                <a:gd name="T12" fmla="*/ 383 w 525"/>
                <a:gd name="T13" fmla="*/ 267 h 441"/>
                <a:gd name="T14" fmla="*/ 386 w 525"/>
                <a:gd name="T15" fmla="*/ 227 h 441"/>
                <a:gd name="T16" fmla="*/ 431 w 525"/>
                <a:gd name="T17" fmla="*/ 270 h 441"/>
                <a:gd name="T18" fmla="*/ 433 w 525"/>
                <a:gd name="T19" fmla="*/ 235 h 441"/>
                <a:gd name="T20" fmla="*/ 492 w 525"/>
                <a:gd name="T21" fmla="*/ 306 h 441"/>
                <a:gd name="T22" fmla="*/ 525 w 525"/>
                <a:gd name="T23" fmla="*/ 363 h 441"/>
                <a:gd name="T24" fmla="*/ 433 w 525"/>
                <a:gd name="T25" fmla="*/ 380 h 441"/>
                <a:gd name="T26" fmla="*/ 497 w 525"/>
                <a:gd name="T27" fmla="*/ 440 h 441"/>
                <a:gd name="T28" fmla="*/ 431 w 525"/>
                <a:gd name="T29" fmla="*/ 422 h 441"/>
                <a:gd name="T30" fmla="*/ 325 w 525"/>
                <a:gd name="T31" fmla="*/ 441 h 441"/>
                <a:gd name="T32" fmla="*/ 362 w 525"/>
                <a:gd name="T33" fmla="*/ 416 h 441"/>
                <a:gd name="T34" fmla="*/ 257 w 525"/>
                <a:gd name="T35" fmla="*/ 417 h 441"/>
                <a:gd name="T36" fmla="*/ 279 w 525"/>
                <a:gd name="T37" fmla="*/ 402 h 441"/>
                <a:gd name="T38" fmla="*/ 194 w 525"/>
                <a:gd name="T39" fmla="*/ 407 h 441"/>
                <a:gd name="T40" fmla="*/ 218 w 525"/>
                <a:gd name="T41" fmla="*/ 383 h 441"/>
                <a:gd name="T42" fmla="*/ 187 w 525"/>
                <a:gd name="T43" fmla="*/ 378 h 441"/>
                <a:gd name="T44" fmla="*/ 176 w 525"/>
                <a:gd name="T45" fmla="*/ 293 h 441"/>
                <a:gd name="T46" fmla="*/ 106 w 525"/>
                <a:gd name="T47" fmla="*/ 136 h 441"/>
                <a:gd name="T48" fmla="*/ 0 w 525"/>
                <a:gd name="T49" fmla="*/ 0 h 441"/>
                <a:gd name="T50" fmla="*/ 0 w 525"/>
                <a:gd name="T51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5" h="441">
                  <a:moveTo>
                    <a:pt x="0" y="0"/>
                  </a:moveTo>
                  <a:lnTo>
                    <a:pt x="101" y="44"/>
                  </a:lnTo>
                  <a:lnTo>
                    <a:pt x="266" y="87"/>
                  </a:lnTo>
                  <a:lnTo>
                    <a:pt x="206" y="123"/>
                  </a:lnTo>
                  <a:lnTo>
                    <a:pt x="374" y="177"/>
                  </a:lnTo>
                  <a:lnTo>
                    <a:pt x="301" y="191"/>
                  </a:lnTo>
                  <a:lnTo>
                    <a:pt x="383" y="267"/>
                  </a:lnTo>
                  <a:lnTo>
                    <a:pt x="386" y="227"/>
                  </a:lnTo>
                  <a:lnTo>
                    <a:pt x="431" y="270"/>
                  </a:lnTo>
                  <a:lnTo>
                    <a:pt x="433" y="235"/>
                  </a:lnTo>
                  <a:lnTo>
                    <a:pt x="492" y="306"/>
                  </a:lnTo>
                  <a:lnTo>
                    <a:pt x="525" y="363"/>
                  </a:lnTo>
                  <a:lnTo>
                    <a:pt x="433" y="380"/>
                  </a:lnTo>
                  <a:lnTo>
                    <a:pt x="497" y="440"/>
                  </a:lnTo>
                  <a:lnTo>
                    <a:pt x="431" y="422"/>
                  </a:lnTo>
                  <a:lnTo>
                    <a:pt x="325" y="441"/>
                  </a:lnTo>
                  <a:lnTo>
                    <a:pt x="362" y="416"/>
                  </a:lnTo>
                  <a:lnTo>
                    <a:pt x="257" y="417"/>
                  </a:lnTo>
                  <a:lnTo>
                    <a:pt x="279" y="402"/>
                  </a:lnTo>
                  <a:lnTo>
                    <a:pt x="194" y="407"/>
                  </a:lnTo>
                  <a:lnTo>
                    <a:pt x="218" y="383"/>
                  </a:lnTo>
                  <a:lnTo>
                    <a:pt x="187" y="378"/>
                  </a:lnTo>
                  <a:lnTo>
                    <a:pt x="176" y="293"/>
                  </a:lnTo>
                  <a:lnTo>
                    <a:pt x="106" y="13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2" name="Freeform 152"/>
            <p:cNvSpPr>
              <a:spLocks/>
            </p:cNvSpPr>
            <p:nvPr/>
          </p:nvSpPr>
          <p:spPr bwMode="auto">
            <a:xfrm>
              <a:off x="4103" y="3132"/>
              <a:ext cx="225" cy="130"/>
            </a:xfrm>
            <a:custGeom>
              <a:avLst/>
              <a:gdLst>
                <a:gd name="T0" fmla="*/ 549 w 900"/>
                <a:gd name="T1" fmla="*/ 66 h 519"/>
                <a:gd name="T2" fmla="*/ 315 w 900"/>
                <a:gd name="T3" fmla="*/ 0 h 519"/>
                <a:gd name="T4" fmla="*/ 162 w 900"/>
                <a:gd name="T5" fmla="*/ 22 h 519"/>
                <a:gd name="T6" fmla="*/ 329 w 900"/>
                <a:gd name="T7" fmla="*/ 49 h 519"/>
                <a:gd name="T8" fmla="*/ 149 w 900"/>
                <a:gd name="T9" fmla="*/ 84 h 519"/>
                <a:gd name="T10" fmla="*/ 0 w 900"/>
                <a:gd name="T11" fmla="*/ 102 h 519"/>
                <a:gd name="T12" fmla="*/ 149 w 900"/>
                <a:gd name="T13" fmla="*/ 132 h 519"/>
                <a:gd name="T14" fmla="*/ 69 w 900"/>
                <a:gd name="T15" fmla="*/ 155 h 519"/>
                <a:gd name="T16" fmla="*/ 224 w 900"/>
                <a:gd name="T17" fmla="*/ 203 h 519"/>
                <a:gd name="T18" fmla="*/ 105 w 900"/>
                <a:gd name="T19" fmla="*/ 221 h 519"/>
                <a:gd name="T20" fmla="*/ 290 w 900"/>
                <a:gd name="T21" fmla="*/ 252 h 519"/>
                <a:gd name="T22" fmla="*/ 189 w 900"/>
                <a:gd name="T23" fmla="*/ 278 h 519"/>
                <a:gd name="T24" fmla="*/ 303 w 900"/>
                <a:gd name="T25" fmla="*/ 335 h 519"/>
                <a:gd name="T26" fmla="*/ 224 w 900"/>
                <a:gd name="T27" fmla="*/ 339 h 519"/>
                <a:gd name="T28" fmla="*/ 118 w 900"/>
                <a:gd name="T29" fmla="*/ 348 h 519"/>
                <a:gd name="T30" fmla="*/ 228 w 900"/>
                <a:gd name="T31" fmla="*/ 396 h 519"/>
                <a:gd name="T32" fmla="*/ 315 w 900"/>
                <a:gd name="T33" fmla="*/ 419 h 519"/>
                <a:gd name="T34" fmla="*/ 267 w 900"/>
                <a:gd name="T35" fmla="*/ 436 h 519"/>
                <a:gd name="T36" fmla="*/ 347 w 900"/>
                <a:gd name="T37" fmla="*/ 515 h 519"/>
                <a:gd name="T38" fmla="*/ 479 w 900"/>
                <a:gd name="T39" fmla="*/ 519 h 519"/>
                <a:gd name="T40" fmla="*/ 381 w 900"/>
                <a:gd name="T41" fmla="*/ 414 h 519"/>
                <a:gd name="T42" fmla="*/ 531 w 900"/>
                <a:gd name="T43" fmla="*/ 444 h 519"/>
                <a:gd name="T44" fmla="*/ 474 w 900"/>
                <a:gd name="T45" fmla="*/ 378 h 519"/>
                <a:gd name="T46" fmla="*/ 681 w 900"/>
                <a:gd name="T47" fmla="*/ 441 h 519"/>
                <a:gd name="T48" fmla="*/ 681 w 900"/>
                <a:gd name="T49" fmla="*/ 401 h 519"/>
                <a:gd name="T50" fmla="*/ 839 w 900"/>
                <a:gd name="T51" fmla="*/ 344 h 519"/>
                <a:gd name="T52" fmla="*/ 813 w 900"/>
                <a:gd name="T53" fmla="*/ 309 h 519"/>
                <a:gd name="T54" fmla="*/ 900 w 900"/>
                <a:gd name="T55" fmla="*/ 295 h 519"/>
                <a:gd name="T56" fmla="*/ 693 w 900"/>
                <a:gd name="T57" fmla="*/ 141 h 519"/>
                <a:gd name="T58" fmla="*/ 720 w 900"/>
                <a:gd name="T59" fmla="*/ 212 h 519"/>
                <a:gd name="T60" fmla="*/ 593 w 900"/>
                <a:gd name="T61" fmla="*/ 186 h 519"/>
                <a:gd name="T62" fmla="*/ 641 w 900"/>
                <a:gd name="T63" fmla="*/ 229 h 519"/>
                <a:gd name="T64" fmla="*/ 426 w 900"/>
                <a:gd name="T65" fmla="*/ 234 h 519"/>
                <a:gd name="T66" fmla="*/ 492 w 900"/>
                <a:gd name="T67" fmla="*/ 181 h 519"/>
                <a:gd name="T68" fmla="*/ 435 w 900"/>
                <a:gd name="T69" fmla="*/ 141 h 519"/>
                <a:gd name="T70" fmla="*/ 545 w 900"/>
                <a:gd name="T71" fmla="*/ 129 h 519"/>
                <a:gd name="T72" fmla="*/ 461 w 900"/>
                <a:gd name="T73" fmla="*/ 97 h 519"/>
                <a:gd name="T74" fmla="*/ 549 w 900"/>
                <a:gd name="T75" fmla="*/ 66 h 519"/>
                <a:gd name="T76" fmla="*/ 549 w 900"/>
                <a:gd name="T77" fmla="*/ 66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0" h="519">
                  <a:moveTo>
                    <a:pt x="549" y="66"/>
                  </a:moveTo>
                  <a:lnTo>
                    <a:pt x="315" y="0"/>
                  </a:lnTo>
                  <a:lnTo>
                    <a:pt x="162" y="22"/>
                  </a:lnTo>
                  <a:lnTo>
                    <a:pt x="329" y="49"/>
                  </a:lnTo>
                  <a:lnTo>
                    <a:pt x="149" y="84"/>
                  </a:lnTo>
                  <a:lnTo>
                    <a:pt x="0" y="102"/>
                  </a:lnTo>
                  <a:lnTo>
                    <a:pt x="149" y="132"/>
                  </a:lnTo>
                  <a:lnTo>
                    <a:pt x="69" y="155"/>
                  </a:lnTo>
                  <a:lnTo>
                    <a:pt x="224" y="203"/>
                  </a:lnTo>
                  <a:lnTo>
                    <a:pt x="105" y="221"/>
                  </a:lnTo>
                  <a:lnTo>
                    <a:pt x="290" y="252"/>
                  </a:lnTo>
                  <a:lnTo>
                    <a:pt x="189" y="278"/>
                  </a:lnTo>
                  <a:lnTo>
                    <a:pt x="303" y="335"/>
                  </a:lnTo>
                  <a:lnTo>
                    <a:pt x="224" y="339"/>
                  </a:lnTo>
                  <a:lnTo>
                    <a:pt x="118" y="348"/>
                  </a:lnTo>
                  <a:lnTo>
                    <a:pt x="228" y="396"/>
                  </a:lnTo>
                  <a:lnTo>
                    <a:pt x="315" y="419"/>
                  </a:lnTo>
                  <a:lnTo>
                    <a:pt x="267" y="436"/>
                  </a:lnTo>
                  <a:lnTo>
                    <a:pt x="347" y="515"/>
                  </a:lnTo>
                  <a:lnTo>
                    <a:pt x="479" y="519"/>
                  </a:lnTo>
                  <a:lnTo>
                    <a:pt x="381" y="414"/>
                  </a:lnTo>
                  <a:lnTo>
                    <a:pt x="531" y="444"/>
                  </a:lnTo>
                  <a:lnTo>
                    <a:pt x="474" y="378"/>
                  </a:lnTo>
                  <a:lnTo>
                    <a:pt x="681" y="441"/>
                  </a:lnTo>
                  <a:lnTo>
                    <a:pt x="681" y="401"/>
                  </a:lnTo>
                  <a:lnTo>
                    <a:pt x="839" y="344"/>
                  </a:lnTo>
                  <a:lnTo>
                    <a:pt x="813" y="309"/>
                  </a:lnTo>
                  <a:lnTo>
                    <a:pt x="900" y="295"/>
                  </a:lnTo>
                  <a:lnTo>
                    <a:pt x="693" y="141"/>
                  </a:lnTo>
                  <a:lnTo>
                    <a:pt x="720" y="212"/>
                  </a:lnTo>
                  <a:lnTo>
                    <a:pt x="593" y="186"/>
                  </a:lnTo>
                  <a:lnTo>
                    <a:pt x="641" y="229"/>
                  </a:lnTo>
                  <a:lnTo>
                    <a:pt x="426" y="234"/>
                  </a:lnTo>
                  <a:lnTo>
                    <a:pt x="492" y="181"/>
                  </a:lnTo>
                  <a:lnTo>
                    <a:pt x="435" y="141"/>
                  </a:lnTo>
                  <a:lnTo>
                    <a:pt x="545" y="129"/>
                  </a:lnTo>
                  <a:lnTo>
                    <a:pt x="461" y="97"/>
                  </a:lnTo>
                  <a:lnTo>
                    <a:pt x="549" y="66"/>
                  </a:lnTo>
                  <a:lnTo>
                    <a:pt x="549" y="66"/>
                  </a:lnTo>
                  <a:close/>
                </a:path>
              </a:pathLst>
            </a:custGeom>
            <a:solidFill>
              <a:srgbClr val="33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3" name="Freeform 153"/>
            <p:cNvSpPr>
              <a:spLocks/>
            </p:cNvSpPr>
            <p:nvPr/>
          </p:nvSpPr>
          <p:spPr bwMode="auto">
            <a:xfrm>
              <a:off x="3877" y="3103"/>
              <a:ext cx="224" cy="193"/>
            </a:xfrm>
            <a:custGeom>
              <a:avLst/>
              <a:gdLst>
                <a:gd name="T0" fmla="*/ 563 w 897"/>
                <a:gd name="T1" fmla="*/ 198 h 775"/>
                <a:gd name="T2" fmla="*/ 528 w 897"/>
                <a:gd name="T3" fmla="*/ 155 h 775"/>
                <a:gd name="T4" fmla="*/ 515 w 897"/>
                <a:gd name="T5" fmla="*/ 93 h 775"/>
                <a:gd name="T6" fmla="*/ 308 w 897"/>
                <a:gd name="T7" fmla="*/ 0 h 775"/>
                <a:gd name="T8" fmla="*/ 351 w 897"/>
                <a:gd name="T9" fmla="*/ 71 h 775"/>
                <a:gd name="T10" fmla="*/ 168 w 897"/>
                <a:gd name="T11" fmla="*/ 45 h 775"/>
                <a:gd name="T12" fmla="*/ 246 w 897"/>
                <a:gd name="T13" fmla="*/ 89 h 775"/>
                <a:gd name="T14" fmla="*/ 146 w 897"/>
                <a:gd name="T15" fmla="*/ 133 h 775"/>
                <a:gd name="T16" fmla="*/ 308 w 897"/>
                <a:gd name="T17" fmla="*/ 155 h 775"/>
                <a:gd name="T18" fmla="*/ 194 w 897"/>
                <a:gd name="T19" fmla="*/ 182 h 775"/>
                <a:gd name="T20" fmla="*/ 383 w 897"/>
                <a:gd name="T21" fmla="*/ 251 h 775"/>
                <a:gd name="T22" fmla="*/ 48 w 897"/>
                <a:gd name="T23" fmla="*/ 207 h 775"/>
                <a:gd name="T24" fmla="*/ 137 w 897"/>
                <a:gd name="T25" fmla="*/ 260 h 775"/>
                <a:gd name="T26" fmla="*/ 0 w 897"/>
                <a:gd name="T27" fmla="*/ 282 h 775"/>
                <a:gd name="T28" fmla="*/ 180 w 897"/>
                <a:gd name="T29" fmla="*/ 353 h 775"/>
                <a:gd name="T30" fmla="*/ 114 w 897"/>
                <a:gd name="T31" fmla="*/ 374 h 775"/>
                <a:gd name="T32" fmla="*/ 277 w 897"/>
                <a:gd name="T33" fmla="*/ 445 h 775"/>
                <a:gd name="T34" fmla="*/ 57 w 897"/>
                <a:gd name="T35" fmla="*/ 428 h 775"/>
                <a:gd name="T36" fmla="*/ 128 w 897"/>
                <a:gd name="T37" fmla="*/ 481 h 775"/>
                <a:gd name="T38" fmla="*/ 32 w 897"/>
                <a:gd name="T39" fmla="*/ 511 h 775"/>
                <a:gd name="T40" fmla="*/ 194 w 897"/>
                <a:gd name="T41" fmla="*/ 551 h 775"/>
                <a:gd name="T42" fmla="*/ 132 w 897"/>
                <a:gd name="T43" fmla="*/ 577 h 775"/>
                <a:gd name="T44" fmla="*/ 299 w 897"/>
                <a:gd name="T45" fmla="*/ 595 h 775"/>
                <a:gd name="T46" fmla="*/ 189 w 897"/>
                <a:gd name="T47" fmla="*/ 634 h 775"/>
                <a:gd name="T48" fmla="*/ 369 w 897"/>
                <a:gd name="T49" fmla="*/ 656 h 775"/>
                <a:gd name="T50" fmla="*/ 242 w 897"/>
                <a:gd name="T51" fmla="*/ 679 h 775"/>
                <a:gd name="T52" fmla="*/ 405 w 897"/>
                <a:gd name="T53" fmla="*/ 745 h 775"/>
                <a:gd name="T54" fmla="*/ 524 w 897"/>
                <a:gd name="T55" fmla="*/ 736 h 775"/>
                <a:gd name="T56" fmla="*/ 492 w 897"/>
                <a:gd name="T57" fmla="*/ 775 h 775"/>
                <a:gd name="T58" fmla="*/ 603 w 897"/>
                <a:gd name="T59" fmla="*/ 727 h 775"/>
                <a:gd name="T60" fmla="*/ 875 w 897"/>
                <a:gd name="T61" fmla="*/ 749 h 775"/>
                <a:gd name="T62" fmla="*/ 822 w 897"/>
                <a:gd name="T63" fmla="*/ 652 h 775"/>
                <a:gd name="T64" fmla="*/ 897 w 897"/>
                <a:gd name="T65" fmla="*/ 695 h 775"/>
                <a:gd name="T66" fmla="*/ 822 w 897"/>
                <a:gd name="T67" fmla="*/ 572 h 775"/>
                <a:gd name="T68" fmla="*/ 624 w 897"/>
                <a:gd name="T69" fmla="*/ 572 h 775"/>
                <a:gd name="T70" fmla="*/ 549 w 897"/>
                <a:gd name="T71" fmla="*/ 489 h 775"/>
                <a:gd name="T72" fmla="*/ 633 w 897"/>
                <a:gd name="T73" fmla="*/ 503 h 775"/>
                <a:gd name="T74" fmla="*/ 554 w 897"/>
                <a:gd name="T75" fmla="*/ 437 h 775"/>
                <a:gd name="T76" fmla="*/ 638 w 897"/>
                <a:gd name="T77" fmla="*/ 449 h 775"/>
                <a:gd name="T78" fmla="*/ 431 w 897"/>
                <a:gd name="T79" fmla="*/ 362 h 775"/>
                <a:gd name="T80" fmla="*/ 528 w 897"/>
                <a:gd name="T81" fmla="*/ 322 h 775"/>
                <a:gd name="T82" fmla="*/ 471 w 897"/>
                <a:gd name="T83" fmla="*/ 260 h 775"/>
                <a:gd name="T84" fmla="*/ 603 w 897"/>
                <a:gd name="T85" fmla="*/ 256 h 775"/>
                <a:gd name="T86" fmla="*/ 563 w 897"/>
                <a:gd name="T87" fmla="*/ 198 h 775"/>
                <a:gd name="T88" fmla="*/ 563 w 897"/>
                <a:gd name="T89" fmla="*/ 198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7" h="775">
                  <a:moveTo>
                    <a:pt x="563" y="198"/>
                  </a:moveTo>
                  <a:lnTo>
                    <a:pt x="528" y="155"/>
                  </a:lnTo>
                  <a:lnTo>
                    <a:pt x="515" y="93"/>
                  </a:lnTo>
                  <a:lnTo>
                    <a:pt x="308" y="0"/>
                  </a:lnTo>
                  <a:lnTo>
                    <a:pt x="351" y="71"/>
                  </a:lnTo>
                  <a:lnTo>
                    <a:pt x="168" y="45"/>
                  </a:lnTo>
                  <a:lnTo>
                    <a:pt x="246" y="89"/>
                  </a:lnTo>
                  <a:lnTo>
                    <a:pt x="146" y="133"/>
                  </a:lnTo>
                  <a:lnTo>
                    <a:pt x="308" y="155"/>
                  </a:lnTo>
                  <a:lnTo>
                    <a:pt x="194" y="182"/>
                  </a:lnTo>
                  <a:lnTo>
                    <a:pt x="383" y="251"/>
                  </a:lnTo>
                  <a:lnTo>
                    <a:pt x="48" y="207"/>
                  </a:lnTo>
                  <a:lnTo>
                    <a:pt x="137" y="260"/>
                  </a:lnTo>
                  <a:lnTo>
                    <a:pt x="0" y="282"/>
                  </a:lnTo>
                  <a:lnTo>
                    <a:pt x="180" y="353"/>
                  </a:lnTo>
                  <a:lnTo>
                    <a:pt x="114" y="374"/>
                  </a:lnTo>
                  <a:lnTo>
                    <a:pt x="277" y="445"/>
                  </a:lnTo>
                  <a:lnTo>
                    <a:pt x="57" y="428"/>
                  </a:lnTo>
                  <a:lnTo>
                    <a:pt x="128" y="481"/>
                  </a:lnTo>
                  <a:lnTo>
                    <a:pt x="32" y="511"/>
                  </a:lnTo>
                  <a:lnTo>
                    <a:pt x="194" y="551"/>
                  </a:lnTo>
                  <a:lnTo>
                    <a:pt x="132" y="577"/>
                  </a:lnTo>
                  <a:lnTo>
                    <a:pt x="299" y="595"/>
                  </a:lnTo>
                  <a:lnTo>
                    <a:pt x="189" y="634"/>
                  </a:lnTo>
                  <a:lnTo>
                    <a:pt x="369" y="656"/>
                  </a:lnTo>
                  <a:lnTo>
                    <a:pt x="242" y="679"/>
                  </a:lnTo>
                  <a:lnTo>
                    <a:pt x="405" y="745"/>
                  </a:lnTo>
                  <a:lnTo>
                    <a:pt x="524" y="736"/>
                  </a:lnTo>
                  <a:lnTo>
                    <a:pt x="492" y="775"/>
                  </a:lnTo>
                  <a:lnTo>
                    <a:pt x="603" y="727"/>
                  </a:lnTo>
                  <a:lnTo>
                    <a:pt x="875" y="749"/>
                  </a:lnTo>
                  <a:lnTo>
                    <a:pt x="822" y="652"/>
                  </a:lnTo>
                  <a:lnTo>
                    <a:pt x="897" y="695"/>
                  </a:lnTo>
                  <a:lnTo>
                    <a:pt x="822" y="572"/>
                  </a:lnTo>
                  <a:lnTo>
                    <a:pt x="624" y="572"/>
                  </a:lnTo>
                  <a:lnTo>
                    <a:pt x="549" y="489"/>
                  </a:lnTo>
                  <a:lnTo>
                    <a:pt x="633" y="503"/>
                  </a:lnTo>
                  <a:lnTo>
                    <a:pt x="554" y="437"/>
                  </a:lnTo>
                  <a:lnTo>
                    <a:pt x="638" y="449"/>
                  </a:lnTo>
                  <a:lnTo>
                    <a:pt x="431" y="362"/>
                  </a:lnTo>
                  <a:lnTo>
                    <a:pt x="528" y="322"/>
                  </a:lnTo>
                  <a:lnTo>
                    <a:pt x="471" y="260"/>
                  </a:lnTo>
                  <a:lnTo>
                    <a:pt x="603" y="256"/>
                  </a:lnTo>
                  <a:lnTo>
                    <a:pt x="563" y="198"/>
                  </a:lnTo>
                  <a:lnTo>
                    <a:pt x="563" y="198"/>
                  </a:lnTo>
                  <a:close/>
                </a:path>
              </a:pathLst>
            </a:custGeom>
            <a:solidFill>
              <a:srgbClr val="33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4" name="Freeform 154"/>
            <p:cNvSpPr>
              <a:spLocks/>
            </p:cNvSpPr>
            <p:nvPr/>
          </p:nvSpPr>
          <p:spPr bwMode="auto">
            <a:xfrm>
              <a:off x="3852" y="2865"/>
              <a:ext cx="588" cy="204"/>
            </a:xfrm>
            <a:custGeom>
              <a:avLst/>
              <a:gdLst>
                <a:gd name="T0" fmla="*/ 839 w 2351"/>
                <a:gd name="T1" fmla="*/ 66 h 815"/>
                <a:gd name="T2" fmla="*/ 602 w 2351"/>
                <a:gd name="T3" fmla="*/ 0 h 815"/>
                <a:gd name="T4" fmla="*/ 276 w 2351"/>
                <a:gd name="T5" fmla="*/ 84 h 815"/>
                <a:gd name="T6" fmla="*/ 387 w 2351"/>
                <a:gd name="T7" fmla="*/ 98 h 815"/>
                <a:gd name="T8" fmla="*/ 135 w 2351"/>
                <a:gd name="T9" fmla="*/ 146 h 815"/>
                <a:gd name="T10" fmla="*/ 316 w 2351"/>
                <a:gd name="T11" fmla="*/ 189 h 815"/>
                <a:gd name="T12" fmla="*/ 456 w 2351"/>
                <a:gd name="T13" fmla="*/ 198 h 815"/>
                <a:gd name="T14" fmla="*/ 250 w 2351"/>
                <a:gd name="T15" fmla="*/ 246 h 815"/>
                <a:gd name="T16" fmla="*/ 456 w 2351"/>
                <a:gd name="T17" fmla="*/ 255 h 815"/>
                <a:gd name="T18" fmla="*/ 356 w 2351"/>
                <a:gd name="T19" fmla="*/ 287 h 815"/>
                <a:gd name="T20" fmla="*/ 654 w 2351"/>
                <a:gd name="T21" fmla="*/ 326 h 815"/>
                <a:gd name="T22" fmla="*/ 825 w 2351"/>
                <a:gd name="T23" fmla="*/ 291 h 815"/>
                <a:gd name="T24" fmla="*/ 650 w 2351"/>
                <a:gd name="T25" fmla="*/ 440 h 815"/>
                <a:gd name="T26" fmla="*/ 242 w 2351"/>
                <a:gd name="T27" fmla="*/ 401 h 815"/>
                <a:gd name="T28" fmla="*/ 0 w 2351"/>
                <a:gd name="T29" fmla="*/ 423 h 815"/>
                <a:gd name="T30" fmla="*/ 193 w 2351"/>
                <a:gd name="T31" fmla="*/ 471 h 815"/>
                <a:gd name="T32" fmla="*/ 53 w 2351"/>
                <a:gd name="T33" fmla="*/ 528 h 815"/>
                <a:gd name="T34" fmla="*/ 329 w 2351"/>
                <a:gd name="T35" fmla="*/ 563 h 815"/>
                <a:gd name="T36" fmla="*/ 144 w 2351"/>
                <a:gd name="T37" fmla="*/ 608 h 815"/>
                <a:gd name="T38" fmla="*/ 250 w 2351"/>
                <a:gd name="T39" fmla="*/ 647 h 815"/>
                <a:gd name="T40" fmla="*/ 497 w 2351"/>
                <a:gd name="T41" fmla="*/ 660 h 815"/>
                <a:gd name="T42" fmla="*/ 413 w 2351"/>
                <a:gd name="T43" fmla="*/ 700 h 815"/>
                <a:gd name="T44" fmla="*/ 685 w 2351"/>
                <a:gd name="T45" fmla="*/ 727 h 815"/>
                <a:gd name="T46" fmla="*/ 584 w 2351"/>
                <a:gd name="T47" fmla="*/ 784 h 815"/>
                <a:gd name="T48" fmla="*/ 734 w 2351"/>
                <a:gd name="T49" fmla="*/ 815 h 815"/>
                <a:gd name="T50" fmla="*/ 716 w 2351"/>
                <a:gd name="T51" fmla="*/ 766 h 815"/>
                <a:gd name="T52" fmla="*/ 843 w 2351"/>
                <a:gd name="T53" fmla="*/ 709 h 815"/>
                <a:gd name="T54" fmla="*/ 751 w 2351"/>
                <a:gd name="T55" fmla="*/ 678 h 815"/>
                <a:gd name="T56" fmla="*/ 957 w 2351"/>
                <a:gd name="T57" fmla="*/ 620 h 815"/>
                <a:gd name="T58" fmla="*/ 1142 w 2351"/>
                <a:gd name="T59" fmla="*/ 669 h 815"/>
                <a:gd name="T60" fmla="*/ 1094 w 2351"/>
                <a:gd name="T61" fmla="*/ 586 h 815"/>
                <a:gd name="T62" fmla="*/ 1467 w 2351"/>
                <a:gd name="T63" fmla="*/ 669 h 815"/>
                <a:gd name="T64" fmla="*/ 1770 w 2351"/>
                <a:gd name="T65" fmla="*/ 669 h 815"/>
                <a:gd name="T66" fmla="*/ 1634 w 2351"/>
                <a:gd name="T67" fmla="*/ 743 h 815"/>
                <a:gd name="T68" fmla="*/ 1854 w 2351"/>
                <a:gd name="T69" fmla="*/ 731 h 815"/>
                <a:gd name="T70" fmla="*/ 1841 w 2351"/>
                <a:gd name="T71" fmla="*/ 784 h 815"/>
                <a:gd name="T72" fmla="*/ 2064 w 2351"/>
                <a:gd name="T73" fmla="*/ 695 h 815"/>
                <a:gd name="T74" fmla="*/ 2276 w 2351"/>
                <a:gd name="T75" fmla="*/ 757 h 815"/>
                <a:gd name="T76" fmla="*/ 2113 w 2351"/>
                <a:gd name="T77" fmla="*/ 599 h 815"/>
                <a:gd name="T78" fmla="*/ 2351 w 2351"/>
                <a:gd name="T79" fmla="*/ 638 h 815"/>
                <a:gd name="T80" fmla="*/ 2139 w 2351"/>
                <a:gd name="T81" fmla="*/ 510 h 815"/>
                <a:gd name="T82" fmla="*/ 2284 w 2351"/>
                <a:gd name="T83" fmla="*/ 515 h 815"/>
                <a:gd name="T84" fmla="*/ 2007 w 2351"/>
                <a:gd name="T85" fmla="*/ 383 h 815"/>
                <a:gd name="T86" fmla="*/ 1823 w 2351"/>
                <a:gd name="T87" fmla="*/ 296 h 815"/>
                <a:gd name="T88" fmla="*/ 1841 w 2351"/>
                <a:gd name="T89" fmla="*/ 379 h 815"/>
                <a:gd name="T90" fmla="*/ 1674 w 2351"/>
                <a:gd name="T91" fmla="*/ 366 h 815"/>
                <a:gd name="T92" fmla="*/ 1410 w 2351"/>
                <a:gd name="T93" fmla="*/ 237 h 815"/>
                <a:gd name="T94" fmla="*/ 1419 w 2351"/>
                <a:gd name="T95" fmla="*/ 287 h 815"/>
                <a:gd name="T96" fmla="*/ 1257 w 2351"/>
                <a:gd name="T97" fmla="*/ 251 h 815"/>
                <a:gd name="T98" fmla="*/ 1383 w 2351"/>
                <a:gd name="T99" fmla="*/ 163 h 815"/>
                <a:gd name="T100" fmla="*/ 1542 w 2351"/>
                <a:gd name="T101" fmla="*/ 171 h 815"/>
                <a:gd name="T102" fmla="*/ 1362 w 2351"/>
                <a:gd name="T103" fmla="*/ 89 h 815"/>
                <a:gd name="T104" fmla="*/ 1046 w 2351"/>
                <a:gd name="T105" fmla="*/ 93 h 815"/>
                <a:gd name="T106" fmla="*/ 839 w 2351"/>
                <a:gd name="T107" fmla="*/ 66 h 815"/>
                <a:gd name="T108" fmla="*/ 839 w 2351"/>
                <a:gd name="T109" fmla="*/ 66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1" h="815">
                  <a:moveTo>
                    <a:pt x="839" y="66"/>
                  </a:moveTo>
                  <a:lnTo>
                    <a:pt x="602" y="0"/>
                  </a:lnTo>
                  <a:lnTo>
                    <a:pt x="276" y="84"/>
                  </a:lnTo>
                  <a:lnTo>
                    <a:pt x="387" y="98"/>
                  </a:lnTo>
                  <a:lnTo>
                    <a:pt x="135" y="146"/>
                  </a:lnTo>
                  <a:lnTo>
                    <a:pt x="316" y="189"/>
                  </a:lnTo>
                  <a:lnTo>
                    <a:pt x="456" y="198"/>
                  </a:lnTo>
                  <a:lnTo>
                    <a:pt x="250" y="246"/>
                  </a:lnTo>
                  <a:lnTo>
                    <a:pt x="456" y="255"/>
                  </a:lnTo>
                  <a:lnTo>
                    <a:pt x="356" y="287"/>
                  </a:lnTo>
                  <a:lnTo>
                    <a:pt x="654" y="326"/>
                  </a:lnTo>
                  <a:lnTo>
                    <a:pt x="825" y="291"/>
                  </a:lnTo>
                  <a:lnTo>
                    <a:pt x="650" y="440"/>
                  </a:lnTo>
                  <a:lnTo>
                    <a:pt x="242" y="401"/>
                  </a:lnTo>
                  <a:lnTo>
                    <a:pt x="0" y="423"/>
                  </a:lnTo>
                  <a:lnTo>
                    <a:pt x="193" y="471"/>
                  </a:lnTo>
                  <a:lnTo>
                    <a:pt x="53" y="528"/>
                  </a:lnTo>
                  <a:lnTo>
                    <a:pt x="329" y="563"/>
                  </a:lnTo>
                  <a:lnTo>
                    <a:pt x="144" y="608"/>
                  </a:lnTo>
                  <a:lnTo>
                    <a:pt x="250" y="647"/>
                  </a:lnTo>
                  <a:lnTo>
                    <a:pt x="497" y="660"/>
                  </a:lnTo>
                  <a:lnTo>
                    <a:pt x="413" y="700"/>
                  </a:lnTo>
                  <a:lnTo>
                    <a:pt x="685" y="727"/>
                  </a:lnTo>
                  <a:lnTo>
                    <a:pt x="584" y="784"/>
                  </a:lnTo>
                  <a:lnTo>
                    <a:pt x="734" y="815"/>
                  </a:lnTo>
                  <a:lnTo>
                    <a:pt x="716" y="766"/>
                  </a:lnTo>
                  <a:lnTo>
                    <a:pt x="843" y="709"/>
                  </a:lnTo>
                  <a:lnTo>
                    <a:pt x="751" y="678"/>
                  </a:lnTo>
                  <a:lnTo>
                    <a:pt x="957" y="620"/>
                  </a:lnTo>
                  <a:lnTo>
                    <a:pt x="1142" y="669"/>
                  </a:lnTo>
                  <a:lnTo>
                    <a:pt x="1094" y="586"/>
                  </a:lnTo>
                  <a:lnTo>
                    <a:pt x="1467" y="669"/>
                  </a:lnTo>
                  <a:lnTo>
                    <a:pt x="1770" y="669"/>
                  </a:lnTo>
                  <a:lnTo>
                    <a:pt x="1634" y="743"/>
                  </a:lnTo>
                  <a:lnTo>
                    <a:pt x="1854" y="731"/>
                  </a:lnTo>
                  <a:lnTo>
                    <a:pt x="1841" y="784"/>
                  </a:lnTo>
                  <a:lnTo>
                    <a:pt x="2064" y="695"/>
                  </a:lnTo>
                  <a:lnTo>
                    <a:pt x="2276" y="757"/>
                  </a:lnTo>
                  <a:lnTo>
                    <a:pt x="2113" y="599"/>
                  </a:lnTo>
                  <a:lnTo>
                    <a:pt x="2351" y="638"/>
                  </a:lnTo>
                  <a:lnTo>
                    <a:pt x="2139" y="510"/>
                  </a:lnTo>
                  <a:lnTo>
                    <a:pt x="2284" y="515"/>
                  </a:lnTo>
                  <a:lnTo>
                    <a:pt x="2007" y="383"/>
                  </a:lnTo>
                  <a:lnTo>
                    <a:pt x="1823" y="296"/>
                  </a:lnTo>
                  <a:lnTo>
                    <a:pt x="1841" y="379"/>
                  </a:lnTo>
                  <a:lnTo>
                    <a:pt x="1674" y="366"/>
                  </a:lnTo>
                  <a:lnTo>
                    <a:pt x="1410" y="237"/>
                  </a:lnTo>
                  <a:lnTo>
                    <a:pt x="1419" y="287"/>
                  </a:lnTo>
                  <a:lnTo>
                    <a:pt x="1257" y="251"/>
                  </a:lnTo>
                  <a:lnTo>
                    <a:pt x="1383" y="163"/>
                  </a:lnTo>
                  <a:lnTo>
                    <a:pt x="1542" y="171"/>
                  </a:lnTo>
                  <a:lnTo>
                    <a:pt x="1362" y="89"/>
                  </a:lnTo>
                  <a:lnTo>
                    <a:pt x="1046" y="93"/>
                  </a:lnTo>
                  <a:lnTo>
                    <a:pt x="839" y="66"/>
                  </a:lnTo>
                  <a:lnTo>
                    <a:pt x="839" y="66"/>
                  </a:lnTo>
                  <a:close/>
                </a:path>
              </a:pathLst>
            </a:custGeom>
            <a:solidFill>
              <a:srgbClr val="33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5" name="Freeform 155"/>
            <p:cNvSpPr>
              <a:spLocks/>
            </p:cNvSpPr>
            <p:nvPr/>
          </p:nvSpPr>
          <p:spPr bwMode="auto">
            <a:xfrm>
              <a:off x="4050" y="3037"/>
              <a:ext cx="154" cy="42"/>
            </a:xfrm>
            <a:custGeom>
              <a:avLst/>
              <a:gdLst>
                <a:gd name="T0" fmla="*/ 378 w 615"/>
                <a:gd name="T1" fmla="*/ 45 h 172"/>
                <a:gd name="T2" fmla="*/ 237 w 615"/>
                <a:gd name="T3" fmla="*/ 5 h 172"/>
                <a:gd name="T4" fmla="*/ 123 w 615"/>
                <a:gd name="T5" fmla="*/ 0 h 172"/>
                <a:gd name="T6" fmla="*/ 211 w 615"/>
                <a:gd name="T7" fmla="*/ 41 h 172"/>
                <a:gd name="T8" fmla="*/ 34 w 615"/>
                <a:gd name="T9" fmla="*/ 57 h 172"/>
                <a:gd name="T10" fmla="*/ 136 w 615"/>
                <a:gd name="T11" fmla="*/ 84 h 172"/>
                <a:gd name="T12" fmla="*/ 0 w 615"/>
                <a:gd name="T13" fmla="*/ 137 h 172"/>
                <a:gd name="T14" fmla="*/ 118 w 615"/>
                <a:gd name="T15" fmla="*/ 132 h 172"/>
                <a:gd name="T16" fmla="*/ 79 w 615"/>
                <a:gd name="T17" fmla="*/ 172 h 172"/>
                <a:gd name="T18" fmla="*/ 198 w 615"/>
                <a:gd name="T19" fmla="*/ 168 h 172"/>
                <a:gd name="T20" fmla="*/ 329 w 615"/>
                <a:gd name="T21" fmla="*/ 132 h 172"/>
                <a:gd name="T22" fmla="*/ 460 w 615"/>
                <a:gd name="T23" fmla="*/ 89 h 172"/>
                <a:gd name="T24" fmla="*/ 615 w 615"/>
                <a:gd name="T25" fmla="*/ 80 h 172"/>
                <a:gd name="T26" fmla="*/ 378 w 615"/>
                <a:gd name="T27" fmla="*/ 45 h 172"/>
                <a:gd name="T28" fmla="*/ 378 w 615"/>
                <a:gd name="T29" fmla="*/ 4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172">
                  <a:moveTo>
                    <a:pt x="378" y="45"/>
                  </a:moveTo>
                  <a:lnTo>
                    <a:pt x="237" y="5"/>
                  </a:lnTo>
                  <a:lnTo>
                    <a:pt x="123" y="0"/>
                  </a:lnTo>
                  <a:lnTo>
                    <a:pt x="211" y="41"/>
                  </a:lnTo>
                  <a:lnTo>
                    <a:pt x="34" y="57"/>
                  </a:lnTo>
                  <a:lnTo>
                    <a:pt x="136" y="84"/>
                  </a:lnTo>
                  <a:lnTo>
                    <a:pt x="0" y="137"/>
                  </a:lnTo>
                  <a:lnTo>
                    <a:pt x="118" y="132"/>
                  </a:lnTo>
                  <a:lnTo>
                    <a:pt x="79" y="172"/>
                  </a:lnTo>
                  <a:lnTo>
                    <a:pt x="198" y="168"/>
                  </a:lnTo>
                  <a:lnTo>
                    <a:pt x="329" y="132"/>
                  </a:lnTo>
                  <a:lnTo>
                    <a:pt x="460" y="89"/>
                  </a:lnTo>
                  <a:lnTo>
                    <a:pt x="615" y="80"/>
                  </a:lnTo>
                  <a:lnTo>
                    <a:pt x="378" y="45"/>
                  </a:lnTo>
                  <a:lnTo>
                    <a:pt x="378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6" name="Freeform 156"/>
            <p:cNvSpPr>
              <a:spLocks/>
            </p:cNvSpPr>
            <p:nvPr/>
          </p:nvSpPr>
          <p:spPr bwMode="auto">
            <a:xfrm>
              <a:off x="3915" y="2835"/>
              <a:ext cx="390" cy="105"/>
            </a:xfrm>
            <a:custGeom>
              <a:avLst/>
              <a:gdLst>
                <a:gd name="T0" fmla="*/ 1043 w 1559"/>
                <a:gd name="T1" fmla="*/ 100 h 418"/>
                <a:gd name="T2" fmla="*/ 556 w 1559"/>
                <a:gd name="T3" fmla="*/ 125 h 418"/>
                <a:gd name="T4" fmla="*/ 710 w 1559"/>
                <a:gd name="T5" fmla="*/ 170 h 418"/>
                <a:gd name="T6" fmla="*/ 417 w 1559"/>
                <a:gd name="T7" fmla="*/ 165 h 418"/>
                <a:gd name="T8" fmla="*/ 159 w 1559"/>
                <a:gd name="T9" fmla="*/ 214 h 418"/>
                <a:gd name="T10" fmla="*/ 378 w 1559"/>
                <a:gd name="T11" fmla="*/ 219 h 418"/>
                <a:gd name="T12" fmla="*/ 0 w 1559"/>
                <a:gd name="T13" fmla="*/ 274 h 418"/>
                <a:gd name="T14" fmla="*/ 129 w 1559"/>
                <a:gd name="T15" fmla="*/ 299 h 418"/>
                <a:gd name="T16" fmla="*/ 338 w 1559"/>
                <a:gd name="T17" fmla="*/ 299 h 418"/>
                <a:gd name="T18" fmla="*/ 149 w 1559"/>
                <a:gd name="T19" fmla="*/ 354 h 418"/>
                <a:gd name="T20" fmla="*/ 352 w 1559"/>
                <a:gd name="T21" fmla="*/ 349 h 418"/>
                <a:gd name="T22" fmla="*/ 228 w 1559"/>
                <a:gd name="T23" fmla="*/ 388 h 418"/>
                <a:gd name="T24" fmla="*/ 407 w 1559"/>
                <a:gd name="T25" fmla="*/ 398 h 418"/>
                <a:gd name="T26" fmla="*/ 715 w 1559"/>
                <a:gd name="T27" fmla="*/ 359 h 418"/>
                <a:gd name="T28" fmla="*/ 591 w 1559"/>
                <a:gd name="T29" fmla="*/ 418 h 418"/>
                <a:gd name="T30" fmla="*/ 870 w 1559"/>
                <a:gd name="T31" fmla="*/ 364 h 418"/>
                <a:gd name="T32" fmla="*/ 1127 w 1559"/>
                <a:gd name="T33" fmla="*/ 314 h 418"/>
                <a:gd name="T34" fmla="*/ 815 w 1559"/>
                <a:gd name="T35" fmla="*/ 284 h 418"/>
                <a:gd name="T36" fmla="*/ 591 w 1559"/>
                <a:gd name="T37" fmla="*/ 299 h 418"/>
                <a:gd name="T38" fmla="*/ 432 w 1559"/>
                <a:gd name="T39" fmla="*/ 253 h 418"/>
                <a:gd name="T40" fmla="*/ 621 w 1559"/>
                <a:gd name="T41" fmla="*/ 239 h 418"/>
                <a:gd name="T42" fmla="*/ 725 w 1559"/>
                <a:gd name="T43" fmla="*/ 260 h 418"/>
                <a:gd name="T44" fmla="*/ 934 w 1559"/>
                <a:gd name="T45" fmla="*/ 214 h 418"/>
                <a:gd name="T46" fmla="*/ 1142 w 1559"/>
                <a:gd name="T47" fmla="*/ 154 h 418"/>
                <a:gd name="T48" fmla="*/ 1559 w 1559"/>
                <a:gd name="T49" fmla="*/ 170 h 418"/>
                <a:gd name="T50" fmla="*/ 1033 w 1559"/>
                <a:gd name="T51" fmla="*/ 0 h 418"/>
                <a:gd name="T52" fmla="*/ 1043 w 1559"/>
                <a:gd name="T53" fmla="*/ 100 h 418"/>
                <a:gd name="T54" fmla="*/ 1043 w 1559"/>
                <a:gd name="T55" fmla="*/ 10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59" h="418">
                  <a:moveTo>
                    <a:pt x="1043" y="100"/>
                  </a:moveTo>
                  <a:lnTo>
                    <a:pt x="556" y="125"/>
                  </a:lnTo>
                  <a:lnTo>
                    <a:pt x="710" y="170"/>
                  </a:lnTo>
                  <a:lnTo>
                    <a:pt x="417" y="165"/>
                  </a:lnTo>
                  <a:lnTo>
                    <a:pt x="159" y="214"/>
                  </a:lnTo>
                  <a:lnTo>
                    <a:pt x="378" y="219"/>
                  </a:lnTo>
                  <a:lnTo>
                    <a:pt x="0" y="274"/>
                  </a:lnTo>
                  <a:lnTo>
                    <a:pt x="129" y="299"/>
                  </a:lnTo>
                  <a:lnTo>
                    <a:pt x="338" y="299"/>
                  </a:lnTo>
                  <a:lnTo>
                    <a:pt x="149" y="354"/>
                  </a:lnTo>
                  <a:lnTo>
                    <a:pt x="352" y="349"/>
                  </a:lnTo>
                  <a:lnTo>
                    <a:pt x="228" y="388"/>
                  </a:lnTo>
                  <a:lnTo>
                    <a:pt x="407" y="398"/>
                  </a:lnTo>
                  <a:lnTo>
                    <a:pt x="715" y="359"/>
                  </a:lnTo>
                  <a:lnTo>
                    <a:pt x="591" y="418"/>
                  </a:lnTo>
                  <a:lnTo>
                    <a:pt x="870" y="364"/>
                  </a:lnTo>
                  <a:lnTo>
                    <a:pt x="1127" y="314"/>
                  </a:lnTo>
                  <a:lnTo>
                    <a:pt x="815" y="284"/>
                  </a:lnTo>
                  <a:lnTo>
                    <a:pt x="591" y="299"/>
                  </a:lnTo>
                  <a:lnTo>
                    <a:pt x="432" y="253"/>
                  </a:lnTo>
                  <a:lnTo>
                    <a:pt x="621" y="239"/>
                  </a:lnTo>
                  <a:lnTo>
                    <a:pt x="725" y="260"/>
                  </a:lnTo>
                  <a:lnTo>
                    <a:pt x="934" y="214"/>
                  </a:lnTo>
                  <a:lnTo>
                    <a:pt x="1142" y="154"/>
                  </a:lnTo>
                  <a:lnTo>
                    <a:pt x="1559" y="170"/>
                  </a:lnTo>
                  <a:lnTo>
                    <a:pt x="1033" y="0"/>
                  </a:lnTo>
                  <a:lnTo>
                    <a:pt x="1043" y="100"/>
                  </a:lnTo>
                  <a:lnTo>
                    <a:pt x="1043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7" name="Freeform 157"/>
            <p:cNvSpPr>
              <a:spLocks/>
            </p:cNvSpPr>
            <p:nvPr/>
          </p:nvSpPr>
          <p:spPr bwMode="auto">
            <a:xfrm>
              <a:off x="3879" y="2953"/>
              <a:ext cx="184" cy="71"/>
            </a:xfrm>
            <a:custGeom>
              <a:avLst/>
              <a:gdLst>
                <a:gd name="T0" fmla="*/ 738 w 738"/>
                <a:gd name="T1" fmla="*/ 19 h 282"/>
                <a:gd name="T2" fmla="*/ 474 w 738"/>
                <a:gd name="T3" fmla="*/ 47 h 282"/>
                <a:gd name="T4" fmla="*/ 269 w 738"/>
                <a:gd name="T5" fmla="*/ 0 h 282"/>
                <a:gd name="T6" fmla="*/ 402 w 738"/>
                <a:gd name="T7" fmla="*/ 86 h 282"/>
                <a:gd name="T8" fmla="*/ 190 w 738"/>
                <a:gd name="T9" fmla="*/ 68 h 282"/>
                <a:gd name="T10" fmla="*/ 0 w 738"/>
                <a:gd name="T11" fmla="*/ 81 h 282"/>
                <a:gd name="T12" fmla="*/ 217 w 738"/>
                <a:gd name="T13" fmla="*/ 121 h 282"/>
                <a:gd name="T14" fmla="*/ 70 w 738"/>
                <a:gd name="T15" fmla="*/ 171 h 282"/>
                <a:gd name="T16" fmla="*/ 302 w 738"/>
                <a:gd name="T17" fmla="*/ 209 h 282"/>
                <a:gd name="T18" fmla="*/ 214 w 738"/>
                <a:gd name="T19" fmla="*/ 277 h 282"/>
                <a:gd name="T20" fmla="*/ 410 w 738"/>
                <a:gd name="T21" fmla="*/ 282 h 282"/>
                <a:gd name="T22" fmla="*/ 365 w 738"/>
                <a:gd name="T23" fmla="*/ 177 h 282"/>
                <a:gd name="T24" fmla="*/ 558 w 738"/>
                <a:gd name="T25" fmla="*/ 262 h 282"/>
                <a:gd name="T26" fmla="*/ 733 w 738"/>
                <a:gd name="T27" fmla="*/ 268 h 282"/>
                <a:gd name="T28" fmla="*/ 553 w 738"/>
                <a:gd name="T29" fmla="*/ 178 h 282"/>
                <a:gd name="T30" fmla="*/ 708 w 738"/>
                <a:gd name="T31" fmla="*/ 154 h 282"/>
                <a:gd name="T32" fmla="*/ 580 w 738"/>
                <a:gd name="T33" fmla="*/ 102 h 282"/>
                <a:gd name="T34" fmla="*/ 738 w 738"/>
                <a:gd name="T35" fmla="*/ 19 h 282"/>
                <a:gd name="T36" fmla="*/ 738 w 738"/>
                <a:gd name="T37" fmla="*/ 1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8" h="282">
                  <a:moveTo>
                    <a:pt x="738" y="19"/>
                  </a:moveTo>
                  <a:lnTo>
                    <a:pt x="474" y="47"/>
                  </a:lnTo>
                  <a:lnTo>
                    <a:pt x="269" y="0"/>
                  </a:lnTo>
                  <a:lnTo>
                    <a:pt x="402" y="86"/>
                  </a:lnTo>
                  <a:lnTo>
                    <a:pt x="190" y="68"/>
                  </a:lnTo>
                  <a:lnTo>
                    <a:pt x="0" y="81"/>
                  </a:lnTo>
                  <a:lnTo>
                    <a:pt x="217" y="121"/>
                  </a:lnTo>
                  <a:lnTo>
                    <a:pt x="70" y="171"/>
                  </a:lnTo>
                  <a:lnTo>
                    <a:pt x="302" y="209"/>
                  </a:lnTo>
                  <a:lnTo>
                    <a:pt x="214" y="277"/>
                  </a:lnTo>
                  <a:lnTo>
                    <a:pt x="410" y="282"/>
                  </a:lnTo>
                  <a:lnTo>
                    <a:pt x="365" y="177"/>
                  </a:lnTo>
                  <a:lnTo>
                    <a:pt x="558" y="262"/>
                  </a:lnTo>
                  <a:lnTo>
                    <a:pt x="733" y="268"/>
                  </a:lnTo>
                  <a:lnTo>
                    <a:pt x="553" y="178"/>
                  </a:lnTo>
                  <a:lnTo>
                    <a:pt x="708" y="154"/>
                  </a:lnTo>
                  <a:lnTo>
                    <a:pt x="580" y="102"/>
                  </a:lnTo>
                  <a:lnTo>
                    <a:pt x="738" y="19"/>
                  </a:lnTo>
                  <a:lnTo>
                    <a:pt x="73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8" name="Freeform 158"/>
            <p:cNvSpPr>
              <a:spLocks/>
            </p:cNvSpPr>
            <p:nvPr/>
          </p:nvSpPr>
          <p:spPr bwMode="auto">
            <a:xfrm>
              <a:off x="4227" y="2898"/>
              <a:ext cx="240" cy="78"/>
            </a:xfrm>
            <a:custGeom>
              <a:avLst/>
              <a:gdLst>
                <a:gd name="T0" fmla="*/ 660 w 958"/>
                <a:gd name="T1" fmla="*/ 126 h 310"/>
                <a:gd name="T2" fmla="*/ 526 w 958"/>
                <a:gd name="T3" fmla="*/ 41 h 310"/>
                <a:gd name="T4" fmla="*/ 371 w 958"/>
                <a:gd name="T5" fmla="*/ 0 h 310"/>
                <a:gd name="T6" fmla="*/ 471 w 958"/>
                <a:gd name="T7" fmla="*/ 80 h 310"/>
                <a:gd name="T8" fmla="*/ 267 w 958"/>
                <a:gd name="T9" fmla="*/ 26 h 310"/>
                <a:gd name="T10" fmla="*/ 317 w 958"/>
                <a:gd name="T11" fmla="*/ 96 h 310"/>
                <a:gd name="T12" fmla="*/ 192 w 958"/>
                <a:gd name="T13" fmla="*/ 61 h 310"/>
                <a:gd name="T14" fmla="*/ 0 w 958"/>
                <a:gd name="T15" fmla="*/ 96 h 310"/>
                <a:gd name="T16" fmla="*/ 187 w 958"/>
                <a:gd name="T17" fmla="*/ 116 h 310"/>
                <a:gd name="T18" fmla="*/ 64 w 958"/>
                <a:gd name="T19" fmla="*/ 140 h 310"/>
                <a:gd name="T20" fmla="*/ 298 w 958"/>
                <a:gd name="T21" fmla="*/ 181 h 310"/>
                <a:gd name="T22" fmla="*/ 292 w 958"/>
                <a:gd name="T23" fmla="*/ 126 h 310"/>
                <a:gd name="T24" fmla="*/ 471 w 958"/>
                <a:gd name="T25" fmla="*/ 191 h 310"/>
                <a:gd name="T26" fmla="*/ 421 w 958"/>
                <a:gd name="T27" fmla="*/ 111 h 310"/>
                <a:gd name="T28" fmla="*/ 610 w 958"/>
                <a:gd name="T29" fmla="*/ 181 h 310"/>
                <a:gd name="T30" fmla="*/ 560 w 958"/>
                <a:gd name="T31" fmla="*/ 215 h 310"/>
                <a:gd name="T32" fmla="*/ 729 w 958"/>
                <a:gd name="T33" fmla="*/ 245 h 310"/>
                <a:gd name="T34" fmla="*/ 695 w 958"/>
                <a:gd name="T35" fmla="*/ 191 h 310"/>
                <a:gd name="T36" fmla="*/ 819 w 958"/>
                <a:gd name="T37" fmla="*/ 205 h 310"/>
                <a:gd name="T38" fmla="*/ 958 w 958"/>
                <a:gd name="T39" fmla="*/ 310 h 310"/>
                <a:gd name="T40" fmla="*/ 793 w 958"/>
                <a:gd name="T41" fmla="*/ 131 h 310"/>
                <a:gd name="T42" fmla="*/ 620 w 958"/>
                <a:gd name="T43" fmla="*/ 36 h 310"/>
                <a:gd name="T44" fmla="*/ 660 w 958"/>
                <a:gd name="T45" fmla="*/ 126 h 310"/>
                <a:gd name="T46" fmla="*/ 660 w 958"/>
                <a:gd name="T47" fmla="*/ 12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8" h="310">
                  <a:moveTo>
                    <a:pt x="660" y="126"/>
                  </a:moveTo>
                  <a:lnTo>
                    <a:pt x="526" y="41"/>
                  </a:lnTo>
                  <a:lnTo>
                    <a:pt x="371" y="0"/>
                  </a:lnTo>
                  <a:lnTo>
                    <a:pt x="471" y="80"/>
                  </a:lnTo>
                  <a:lnTo>
                    <a:pt x="267" y="26"/>
                  </a:lnTo>
                  <a:lnTo>
                    <a:pt x="317" y="96"/>
                  </a:lnTo>
                  <a:lnTo>
                    <a:pt x="192" y="61"/>
                  </a:lnTo>
                  <a:lnTo>
                    <a:pt x="0" y="96"/>
                  </a:lnTo>
                  <a:lnTo>
                    <a:pt x="187" y="116"/>
                  </a:lnTo>
                  <a:lnTo>
                    <a:pt x="64" y="140"/>
                  </a:lnTo>
                  <a:lnTo>
                    <a:pt x="298" y="181"/>
                  </a:lnTo>
                  <a:lnTo>
                    <a:pt x="292" y="126"/>
                  </a:lnTo>
                  <a:lnTo>
                    <a:pt x="471" y="191"/>
                  </a:lnTo>
                  <a:lnTo>
                    <a:pt x="421" y="111"/>
                  </a:lnTo>
                  <a:lnTo>
                    <a:pt x="610" y="181"/>
                  </a:lnTo>
                  <a:lnTo>
                    <a:pt x="560" y="215"/>
                  </a:lnTo>
                  <a:lnTo>
                    <a:pt x="729" y="245"/>
                  </a:lnTo>
                  <a:lnTo>
                    <a:pt x="695" y="191"/>
                  </a:lnTo>
                  <a:lnTo>
                    <a:pt x="819" y="205"/>
                  </a:lnTo>
                  <a:lnTo>
                    <a:pt x="958" y="310"/>
                  </a:lnTo>
                  <a:lnTo>
                    <a:pt x="793" y="131"/>
                  </a:lnTo>
                  <a:lnTo>
                    <a:pt x="620" y="36"/>
                  </a:lnTo>
                  <a:lnTo>
                    <a:pt x="660" y="126"/>
                  </a:lnTo>
                  <a:lnTo>
                    <a:pt x="660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9" name="Freeform 159"/>
            <p:cNvSpPr>
              <a:spLocks/>
            </p:cNvSpPr>
            <p:nvPr/>
          </p:nvSpPr>
          <p:spPr bwMode="auto">
            <a:xfrm>
              <a:off x="4099" y="3017"/>
              <a:ext cx="320" cy="69"/>
            </a:xfrm>
            <a:custGeom>
              <a:avLst/>
              <a:gdLst>
                <a:gd name="T0" fmla="*/ 450 w 1277"/>
                <a:gd name="T1" fmla="*/ 20 h 275"/>
                <a:gd name="T2" fmla="*/ 386 w 1277"/>
                <a:gd name="T3" fmla="*/ 69 h 275"/>
                <a:gd name="T4" fmla="*/ 535 w 1277"/>
                <a:gd name="T5" fmla="*/ 85 h 275"/>
                <a:gd name="T6" fmla="*/ 487 w 1277"/>
                <a:gd name="T7" fmla="*/ 133 h 275"/>
                <a:gd name="T8" fmla="*/ 805 w 1277"/>
                <a:gd name="T9" fmla="*/ 84 h 275"/>
                <a:gd name="T10" fmla="*/ 687 w 1277"/>
                <a:gd name="T11" fmla="*/ 137 h 275"/>
                <a:gd name="T12" fmla="*/ 877 w 1277"/>
                <a:gd name="T13" fmla="*/ 146 h 275"/>
                <a:gd name="T14" fmla="*/ 1103 w 1277"/>
                <a:gd name="T15" fmla="*/ 60 h 275"/>
                <a:gd name="T16" fmla="*/ 1277 w 1277"/>
                <a:gd name="T17" fmla="*/ 148 h 275"/>
                <a:gd name="T18" fmla="*/ 1085 w 1277"/>
                <a:gd name="T19" fmla="*/ 113 h 275"/>
                <a:gd name="T20" fmla="*/ 861 w 1277"/>
                <a:gd name="T21" fmla="*/ 206 h 275"/>
                <a:gd name="T22" fmla="*/ 468 w 1277"/>
                <a:gd name="T23" fmla="*/ 275 h 275"/>
                <a:gd name="T24" fmla="*/ 522 w 1277"/>
                <a:gd name="T25" fmla="*/ 217 h 275"/>
                <a:gd name="T26" fmla="*/ 233 w 1277"/>
                <a:gd name="T27" fmla="*/ 231 h 275"/>
                <a:gd name="T28" fmla="*/ 270 w 1277"/>
                <a:gd name="T29" fmla="*/ 157 h 275"/>
                <a:gd name="T30" fmla="*/ 34 w 1277"/>
                <a:gd name="T31" fmla="*/ 161 h 275"/>
                <a:gd name="T32" fmla="*/ 165 w 1277"/>
                <a:gd name="T33" fmla="*/ 104 h 275"/>
                <a:gd name="T34" fmla="*/ 0 w 1277"/>
                <a:gd name="T35" fmla="*/ 47 h 275"/>
                <a:gd name="T36" fmla="*/ 348 w 1277"/>
                <a:gd name="T37" fmla="*/ 48 h 275"/>
                <a:gd name="T38" fmla="*/ 257 w 1277"/>
                <a:gd name="T39" fmla="*/ 0 h 275"/>
                <a:gd name="T40" fmla="*/ 450 w 1277"/>
                <a:gd name="T41" fmla="*/ 20 h 275"/>
                <a:gd name="T42" fmla="*/ 450 w 1277"/>
                <a:gd name="T43" fmla="*/ 2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7" h="275">
                  <a:moveTo>
                    <a:pt x="450" y="20"/>
                  </a:moveTo>
                  <a:lnTo>
                    <a:pt x="386" y="69"/>
                  </a:lnTo>
                  <a:lnTo>
                    <a:pt x="535" y="85"/>
                  </a:lnTo>
                  <a:lnTo>
                    <a:pt x="487" y="133"/>
                  </a:lnTo>
                  <a:lnTo>
                    <a:pt x="805" y="84"/>
                  </a:lnTo>
                  <a:lnTo>
                    <a:pt x="687" y="137"/>
                  </a:lnTo>
                  <a:lnTo>
                    <a:pt x="877" y="146"/>
                  </a:lnTo>
                  <a:lnTo>
                    <a:pt x="1103" y="60"/>
                  </a:lnTo>
                  <a:lnTo>
                    <a:pt x="1277" y="148"/>
                  </a:lnTo>
                  <a:lnTo>
                    <a:pt x="1085" y="113"/>
                  </a:lnTo>
                  <a:lnTo>
                    <a:pt x="861" y="206"/>
                  </a:lnTo>
                  <a:lnTo>
                    <a:pt x="468" y="275"/>
                  </a:lnTo>
                  <a:lnTo>
                    <a:pt x="522" y="217"/>
                  </a:lnTo>
                  <a:lnTo>
                    <a:pt x="233" y="231"/>
                  </a:lnTo>
                  <a:lnTo>
                    <a:pt x="270" y="157"/>
                  </a:lnTo>
                  <a:lnTo>
                    <a:pt x="34" y="161"/>
                  </a:lnTo>
                  <a:lnTo>
                    <a:pt x="165" y="104"/>
                  </a:lnTo>
                  <a:lnTo>
                    <a:pt x="0" y="47"/>
                  </a:lnTo>
                  <a:lnTo>
                    <a:pt x="348" y="48"/>
                  </a:lnTo>
                  <a:lnTo>
                    <a:pt x="257" y="0"/>
                  </a:lnTo>
                  <a:lnTo>
                    <a:pt x="450" y="20"/>
                  </a:lnTo>
                  <a:lnTo>
                    <a:pt x="45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0" name="Freeform 160"/>
            <p:cNvSpPr>
              <a:spLocks/>
            </p:cNvSpPr>
            <p:nvPr/>
          </p:nvSpPr>
          <p:spPr bwMode="auto">
            <a:xfrm>
              <a:off x="4392" y="3031"/>
              <a:ext cx="204" cy="392"/>
            </a:xfrm>
            <a:custGeom>
              <a:avLst/>
              <a:gdLst>
                <a:gd name="T0" fmla="*/ 378 w 817"/>
                <a:gd name="T1" fmla="*/ 237 h 1566"/>
                <a:gd name="T2" fmla="*/ 316 w 817"/>
                <a:gd name="T3" fmla="*/ 191 h 1566"/>
                <a:gd name="T4" fmla="*/ 161 w 817"/>
                <a:gd name="T5" fmla="*/ 238 h 1566"/>
                <a:gd name="T6" fmla="*/ 180 w 817"/>
                <a:gd name="T7" fmla="*/ 205 h 1566"/>
                <a:gd name="T8" fmla="*/ 0 w 817"/>
                <a:gd name="T9" fmla="*/ 221 h 1566"/>
                <a:gd name="T10" fmla="*/ 85 w 817"/>
                <a:gd name="T11" fmla="*/ 185 h 1566"/>
                <a:gd name="T12" fmla="*/ 31 w 817"/>
                <a:gd name="T13" fmla="*/ 169 h 1566"/>
                <a:gd name="T14" fmla="*/ 85 w 817"/>
                <a:gd name="T15" fmla="*/ 141 h 1566"/>
                <a:gd name="T16" fmla="*/ 237 w 817"/>
                <a:gd name="T17" fmla="*/ 163 h 1566"/>
                <a:gd name="T18" fmla="*/ 189 w 817"/>
                <a:gd name="T19" fmla="*/ 120 h 1566"/>
                <a:gd name="T20" fmla="*/ 320 w 817"/>
                <a:gd name="T21" fmla="*/ 151 h 1566"/>
                <a:gd name="T22" fmla="*/ 297 w 817"/>
                <a:gd name="T23" fmla="*/ 91 h 1566"/>
                <a:gd name="T24" fmla="*/ 201 w 817"/>
                <a:gd name="T25" fmla="*/ 21 h 1566"/>
                <a:gd name="T26" fmla="*/ 314 w 817"/>
                <a:gd name="T27" fmla="*/ 40 h 1566"/>
                <a:gd name="T28" fmla="*/ 322 w 817"/>
                <a:gd name="T29" fmla="*/ 0 h 1566"/>
                <a:gd name="T30" fmla="*/ 478 w 817"/>
                <a:gd name="T31" fmla="*/ 58 h 1566"/>
                <a:gd name="T32" fmla="*/ 539 w 817"/>
                <a:gd name="T33" fmla="*/ 172 h 1566"/>
                <a:gd name="T34" fmla="*/ 445 w 817"/>
                <a:gd name="T35" fmla="*/ 80 h 1566"/>
                <a:gd name="T36" fmla="*/ 374 w 817"/>
                <a:gd name="T37" fmla="*/ 70 h 1566"/>
                <a:gd name="T38" fmla="*/ 461 w 817"/>
                <a:gd name="T39" fmla="*/ 198 h 1566"/>
                <a:gd name="T40" fmla="*/ 418 w 817"/>
                <a:gd name="T41" fmla="*/ 237 h 1566"/>
                <a:gd name="T42" fmla="*/ 589 w 817"/>
                <a:gd name="T43" fmla="*/ 392 h 1566"/>
                <a:gd name="T44" fmla="*/ 522 w 817"/>
                <a:gd name="T45" fmla="*/ 385 h 1566"/>
                <a:gd name="T46" fmla="*/ 601 w 817"/>
                <a:gd name="T47" fmla="*/ 488 h 1566"/>
                <a:gd name="T48" fmla="*/ 670 w 817"/>
                <a:gd name="T49" fmla="*/ 826 h 1566"/>
                <a:gd name="T50" fmla="*/ 680 w 817"/>
                <a:gd name="T51" fmla="*/ 957 h 1566"/>
                <a:gd name="T52" fmla="*/ 817 w 817"/>
                <a:gd name="T53" fmla="*/ 1113 h 1566"/>
                <a:gd name="T54" fmla="*/ 764 w 817"/>
                <a:gd name="T55" fmla="*/ 1135 h 1566"/>
                <a:gd name="T56" fmla="*/ 755 w 817"/>
                <a:gd name="T57" fmla="*/ 1566 h 1566"/>
                <a:gd name="T58" fmla="*/ 670 w 817"/>
                <a:gd name="T59" fmla="*/ 1034 h 1566"/>
                <a:gd name="T60" fmla="*/ 591 w 817"/>
                <a:gd name="T61" fmla="*/ 706 h 1566"/>
                <a:gd name="T62" fmla="*/ 494 w 817"/>
                <a:gd name="T63" fmla="*/ 491 h 1566"/>
                <a:gd name="T64" fmla="*/ 378 w 817"/>
                <a:gd name="T65" fmla="*/ 237 h 1566"/>
                <a:gd name="T66" fmla="*/ 378 w 817"/>
                <a:gd name="T67" fmla="*/ 237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7" h="1566">
                  <a:moveTo>
                    <a:pt x="378" y="237"/>
                  </a:moveTo>
                  <a:lnTo>
                    <a:pt x="316" y="191"/>
                  </a:lnTo>
                  <a:lnTo>
                    <a:pt x="161" y="238"/>
                  </a:lnTo>
                  <a:lnTo>
                    <a:pt x="180" y="205"/>
                  </a:lnTo>
                  <a:lnTo>
                    <a:pt x="0" y="221"/>
                  </a:lnTo>
                  <a:lnTo>
                    <a:pt x="85" y="185"/>
                  </a:lnTo>
                  <a:lnTo>
                    <a:pt x="31" y="169"/>
                  </a:lnTo>
                  <a:lnTo>
                    <a:pt x="85" y="141"/>
                  </a:lnTo>
                  <a:lnTo>
                    <a:pt x="237" y="163"/>
                  </a:lnTo>
                  <a:lnTo>
                    <a:pt x="189" y="120"/>
                  </a:lnTo>
                  <a:lnTo>
                    <a:pt x="320" y="151"/>
                  </a:lnTo>
                  <a:lnTo>
                    <a:pt x="297" y="91"/>
                  </a:lnTo>
                  <a:lnTo>
                    <a:pt x="201" y="21"/>
                  </a:lnTo>
                  <a:lnTo>
                    <a:pt x="314" y="40"/>
                  </a:lnTo>
                  <a:lnTo>
                    <a:pt x="322" y="0"/>
                  </a:lnTo>
                  <a:lnTo>
                    <a:pt x="478" y="58"/>
                  </a:lnTo>
                  <a:lnTo>
                    <a:pt x="539" y="172"/>
                  </a:lnTo>
                  <a:lnTo>
                    <a:pt x="445" y="80"/>
                  </a:lnTo>
                  <a:lnTo>
                    <a:pt x="374" y="70"/>
                  </a:lnTo>
                  <a:lnTo>
                    <a:pt x="461" y="198"/>
                  </a:lnTo>
                  <a:lnTo>
                    <a:pt x="418" y="237"/>
                  </a:lnTo>
                  <a:lnTo>
                    <a:pt x="589" y="392"/>
                  </a:lnTo>
                  <a:lnTo>
                    <a:pt x="522" y="385"/>
                  </a:lnTo>
                  <a:lnTo>
                    <a:pt x="601" y="488"/>
                  </a:lnTo>
                  <a:lnTo>
                    <a:pt x="670" y="826"/>
                  </a:lnTo>
                  <a:lnTo>
                    <a:pt x="680" y="957"/>
                  </a:lnTo>
                  <a:lnTo>
                    <a:pt x="817" y="1113"/>
                  </a:lnTo>
                  <a:lnTo>
                    <a:pt x="764" y="1135"/>
                  </a:lnTo>
                  <a:lnTo>
                    <a:pt x="755" y="1566"/>
                  </a:lnTo>
                  <a:lnTo>
                    <a:pt x="670" y="1034"/>
                  </a:lnTo>
                  <a:lnTo>
                    <a:pt x="591" y="706"/>
                  </a:lnTo>
                  <a:lnTo>
                    <a:pt x="494" y="491"/>
                  </a:lnTo>
                  <a:lnTo>
                    <a:pt x="378" y="237"/>
                  </a:lnTo>
                  <a:lnTo>
                    <a:pt x="378" y="2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1" name="Freeform 161"/>
            <p:cNvSpPr>
              <a:spLocks/>
            </p:cNvSpPr>
            <p:nvPr/>
          </p:nvSpPr>
          <p:spPr bwMode="auto">
            <a:xfrm>
              <a:off x="4130" y="3144"/>
              <a:ext cx="153" cy="98"/>
            </a:xfrm>
            <a:custGeom>
              <a:avLst/>
              <a:gdLst>
                <a:gd name="T0" fmla="*/ 435 w 610"/>
                <a:gd name="T1" fmla="*/ 26 h 392"/>
                <a:gd name="T2" fmla="*/ 250 w 610"/>
                <a:gd name="T3" fmla="*/ 0 h 392"/>
                <a:gd name="T4" fmla="*/ 285 w 610"/>
                <a:gd name="T5" fmla="*/ 48 h 392"/>
                <a:gd name="T6" fmla="*/ 123 w 610"/>
                <a:gd name="T7" fmla="*/ 35 h 392"/>
                <a:gd name="T8" fmla="*/ 0 w 610"/>
                <a:gd name="T9" fmla="*/ 66 h 392"/>
                <a:gd name="T10" fmla="*/ 153 w 610"/>
                <a:gd name="T11" fmla="*/ 88 h 392"/>
                <a:gd name="T12" fmla="*/ 39 w 610"/>
                <a:gd name="T13" fmla="*/ 106 h 392"/>
                <a:gd name="T14" fmla="*/ 139 w 610"/>
                <a:gd name="T15" fmla="*/ 128 h 392"/>
                <a:gd name="T16" fmla="*/ 100 w 610"/>
                <a:gd name="T17" fmla="*/ 154 h 392"/>
                <a:gd name="T18" fmla="*/ 214 w 610"/>
                <a:gd name="T19" fmla="*/ 203 h 392"/>
                <a:gd name="T20" fmla="*/ 153 w 610"/>
                <a:gd name="T21" fmla="*/ 242 h 392"/>
                <a:gd name="T22" fmla="*/ 259 w 610"/>
                <a:gd name="T23" fmla="*/ 277 h 392"/>
                <a:gd name="T24" fmla="*/ 197 w 610"/>
                <a:gd name="T25" fmla="*/ 313 h 392"/>
                <a:gd name="T26" fmla="*/ 105 w 610"/>
                <a:gd name="T27" fmla="*/ 326 h 392"/>
                <a:gd name="T28" fmla="*/ 223 w 610"/>
                <a:gd name="T29" fmla="*/ 352 h 392"/>
                <a:gd name="T30" fmla="*/ 294 w 610"/>
                <a:gd name="T31" fmla="*/ 392 h 392"/>
                <a:gd name="T32" fmla="*/ 280 w 610"/>
                <a:gd name="T33" fmla="*/ 335 h 392"/>
                <a:gd name="T34" fmla="*/ 355 w 610"/>
                <a:gd name="T35" fmla="*/ 343 h 392"/>
                <a:gd name="T36" fmla="*/ 325 w 610"/>
                <a:gd name="T37" fmla="*/ 299 h 392"/>
                <a:gd name="T38" fmla="*/ 469 w 610"/>
                <a:gd name="T39" fmla="*/ 299 h 392"/>
                <a:gd name="T40" fmla="*/ 303 w 610"/>
                <a:gd name="T41" fmla="*/ 242 h 392"/>
                <a:gd name="T42" fmla="*/ 501 w 610"/>
                <a:gd name="T43" fmla="*/ 237 h 392"/>
                <a:gd name="T44" fmla="*/ 610 w 610"/>
                <a:gd name="T45" fmla="*/ 194 h 392"/>
                <a:gd name="T46" fmla="*/ 426 w 610"/>
                <a:gd name="T47" fmla="*/ 203 h 392"/>
                <a:gd name="T48" fmla="*/ 439 w 610"/>
                <a:gd name="T49" fmla="*/ 167 h 392"/>
                <a:gd name="T50" fmla="*/ 255 w 610"/>
                <a:gd name="T51" fmla="*/ 176 h 392"/>
                <a:gd name="T52" fmla="*/ 298 w 610"/>
                <a:gd name="T53" fmla="*/ 128 h 392"/>
                <a:gd name="T54" fmla="*/ 197 w 610"/>
                <a:gd name="T55" fmla="*/ 66 h 392"/>
                <a:gd name="T56" fmla="*/ 391 w 610"/>
                <a:gd name="T57" fmla="*/ 83 h 392"/>
                <a:gd name="T58" fmla="*/ 328 w 610"/>
                <a:gd name="T59" fmla="*/ 44 h 392"/>
                <a:gd name="T60" fmla="*/ 435 w 610"/>
                <a:gd name="T61" fmla="*/ 26 h 392"/>
                <a:gd name="T62" fmla="*/ 435 w 610"/>
                <a:gd name="T63" fmla="*/ 26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0" h="392">
                  <a:moveTo>
                    <a:pt x="435" y="26"/>
                  </a:moveTo>
                  <a:lnTo>
                    <a:pt x="250" y="0"/>
                  </a:lnTo>
                  <a:lnTo>
                    <a:pt x="285" y="48"/>
                  </a:lnTo>
                  <a:lnTo>
                    <a:pt x="123" y="35"/>
                  </a:lnTo>
                  <a:lnTo>
                    <a:pt x="0" y="66"/>
                  </a:lnTo>
                  <a:lnTo>
                    <a:pt x="153" y="88"/>
                  </a:lnTo>
                  <a:lnTo>
                    <a:pt x="39" y="106"/>
                  </a:lnTo>
                  <a:lnTo>
                    <a:pt x="139" y="128"/>
                  </a:lnTo>
                  <a:lnTo>
                    <a:pt x="100" y="154"/>
                  </a:lnTo>
                  <a:lnTo>
                    <a:pt x="214" y="203"/>
                  </a:lnTo>
                  <a:lnTo>
                    <a:pt x="153" y="242"/>
                  </a:lnTo>
                  <a:lnTo>
                    <a:pt x="259" y="277"/>
                  </a:lnTo>
                  <a:lnTo>
                    <a:pt x="197" y="313"/>
                  </a:lnTo>
                  <a:lnTo>
                    <a:pt x="105" y="326"/>
                  </a:lnTo>
                  <a:lnTo>
                    <a:pt x="223" y="352"/>
                  </a:lnTo>
                  <a:lnTo>
                    <a:pt x="294" y="392"/>
                  </a:lnTo>
                  <a:lnTo>
                    <a:pt x="280" y="335"/>
                  </a:lnTo>
                  <a:lnTo>
                    <a:pt x="355" y="343"/>
                  </a:lnTo>
                  <a:lnTo>
                    <a:pt x="325" y="299"/>
                  </a:lnTo>
                  <a:lnTo>
                    <a:pt x="469" y="299"/>
                  </a:lnTo>
                  <a:lnTo>
                    <a:pt x="303" y="242"/>
                  </a:lnTo>
                  <a:lnTo>
                    <a:pt x="501" y="237"/>
                  </a:lnTo>
                  <a:lnTo>
                    <a:pt x="610" y="194"/>
                  </a:lnTo>
                  <a:lnTo>
                    <a:pt x="426" y="203"/>
                  </a:lnTo>
                  <a:lnTo>
                    <a:pt x="439" y="167"/>
                  </a:lnTo>
                  <a:lnTo>
                    <a:pt x="255" y="176"/>
                  </a:lnTo>
                  <a:lnTo>
                    <a:pt x="298" y="128"/>
                  </a:lnTo>
                  <a:lnTo>
                    <a:pt x="197" y="66"/>
                  </a:lnTo>
                  <a:lnTo>
                    <a:pt x="391" y="83"/>
                  </a:lnTo>
                  <a:lnTo>
                    <a:pt x="328" y="44"/>
                  </a:lnTo>
                  <a:lnTo>
                    <a:pt x="435" y="26"/>
                  </a:lnTo>
                  <a:lnTo>
                    <a:pt x="43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2" name="Freeform 162"/>
            <p:cNvSpPr>
              <a:spLocks/>
            </p:cNvSpPr>
            <p:nvPr/>
          </p:nvSpPr>
          <p:spPr bwMode="auto">
            <a:xfrm>
              <a:off x="4180" y="3240"/>
              <a:ext cx="178" cy="43"/>
            </a:xfrm>
            <a:custGeom>
              <a:avLst/>
              <a:gdLst>
                <a:gd name="T0" fmla="*/ 0 w 712"/>
                <a:gd name="T1" fmla="*/ 30 h 171"/>
                <a:gd name="T2" fmla="*/ 101 w 712"/>
                <a:gd name="T3" fmla="*/ 83 h 171"/>
                <a:gd name="T4" fmla="*/ 71 w 712"/>
                <a:gd name="T5" fmla="*/ 110 h 171"/>
                <a:gd name="T6" fmla="*/ 254 w 712"/>
                <a:gd name="T7" fmla="*/ 128 h 171"/>
                <a:gd name="T8" fmla="*/ 189 w 712"/>
                <a:gd name="T9" fmla="*/ 158 h 171"/>
                <a:gd name="T10" fmla="*/ 369 w 712"/>
                <a:gd name="T11" fmla="*/ 171 h 171"/>
                <a:gd name="T12" fmla="*/ 575 w 712"/>
                <a:gd name="T13" fmla="*/ 83 h 171"/>
                <a:gd name="T14" fmla="*/ 712 w 712"/>
                <a:gd name="T15" fmla="*/ 83 h 171"/>
                <a:gd name="T16" fmla="*/ 435 w 712"/>
                <a:gd name="T17" fmla="*/ 0 h 171"/>
                <a:gd name="T18" fmla="*/ 488 w 712"/>
                <a:gd name="T19" fmla="*/ 62 h 171"/>
                <a:gd name="T20" fmla="*/ 431 w 712"/>
                <a:gd name="T21" fmla="*/ 75 h 171"/>
                <a:gd name="T22" fmla="*/ 251 w 712"/>
                <a:gd name="T23" fmla="*/ 9 h 171"/>
                <a:gd name="T24" fmla="*/ 334 w 712"/>
                <a:gd name="T25" fmla="*/ 69 h 171"/>
                <a:gd name="T26" fmla="*/ 260 w 712"/>
                <a:gd name="T27" fmla="*/ 62 h 171"/>
                <a:gd name="T28" fmla="*/ 154 w 712"/>
                <a:gd name="T29" fmla="*/ 30 h 171"/>
                <a:gd name="T30" fmla="*/ 185 w 712"/>
                <a:gd name="T31" fmla="*/ 69 h 171"/>
                <a:gd name="T32" fmla="*/ 0 w 712"/>
                <a:gd name="T33" fmla="*/ 30 h 171"/>
                <a:gd name="T34" fmla="*/ 0 w 712"/>
                <a:gd name="T35" fmla="*/ 3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2" h="171">
                  <a:moveTo>
                    <a:pt x="0" y="30"/>
                  </a:moveTo>
                  <a:lnTo>
                    <a:pt x="101" y="83"/>
                  </a:lnTo>
                  <a:lnTo>
                    <a:pt x="71" y="110"/>
                  </a:lnTo>
                  <a:lnTo>
                    <a:pt x="254" y="128"/>
                  </a:lnTo>
                  <a:lnTo>
                    <a:pt x="189" y="158"/>
                  </a:lnTo>
                  <a:lnTo>
                    <a:pt x="369" y="171"/>
                  </a:lnTo>
                  <a:lnTo>
                    <a:pt x="575" y="83"/>
                  </a:lnTo>
                  <a:lnTo>
                    <a:pt x="712" y="83"/>
                  </a:lnTo>
                  <a:lnTo>
                    <a:pt x="435" y="0"/>
                  </a:lnTo>
                  <a:lnTo>
                    <a:pt x="488" y="62"/>
                  </a:lnTo>
                  <a:lnTo>
                    <a:pt x="431" y="75"/>
                  </a:lnTo>
                  <a:lnTo>
                    <a:pt x="251" y="9"/>
                  </a:lnTo>
                  <a:lnTo>
                    <a:pt x="334" y="69"/>
                  </a:lnTo>
                  <a:lnTo>
                    <a:pt x="260" y="62"/>
                  </a:lnTo>
                  <a:lnTo>
                    <a:pt x="154" y="30"/>
                  </a:lnTo>
                  <a:lnTo>
                    <a:pt x="185" y="69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3" name="Freeform 163"/>
            <p:cNvSpPr>
              <a:spLocks/>
            </p:cNvSpPr>
            <p:nvPr/>
          </p:nvSpPr>
          <p:spPr bwMode="auto">
            <a:xfrm>
              <a:off x="4347" y="3188"/>
              <a:ext cx="181" cy="238"/>
            </a:xfrm>
            <a:custGeom>
              <a:avLst/>
              <a:gdLst>
                <a:gd name="T0" fmla="*/ 0 w 725"/>
                <a:gd name="T1" fmla="*/ 44 h 950"/>
                <a:gd name="T2" fmla="*/ 155 w 725"/>
                <a:gd name="T3" fmla="*/ 181 h 950"/>
                <a:gd name="T4" fmla="*/ 213 w 725"/>
                <a:gd name="T5" fmla="*/ 298 h 950"/>
                <a:gd name="T6" fmla="*/ 223 w 725"/>
                <a:gd name="T7" fmla="*/ 363 h 950"/>
                <a:gd name="T8" fmla="*/ 323 w 725"/>
                <a:gd name="T9" fmla="*/ 378 h 950"/>
                <a:gd name="T10" fmla="*/ 295 w 725"/>
                <a:gd name="T11" fmla="*/ 396 h 950"/>
                <a:gd name="T12" fmla="*/ 371 w 725"/>
                <a:gd name="T13" fmla="*/ 393 h 950"/>
                <a:gd name="T14" fmla="*/ 318 w 725"/>
                <a:gd name="T15" fmla="*/ 427 h 950"/>
                <a:gd name="T16" fmla="*/ 472 w 725"/>
                <a:gd name="T17" fmla="*/ 406 h 950"/>
                <a:gd name="T18" fmla="*/ 533 w 725"/>
                <a:gd name="T19" fmla="*/ 443 h 950"/>
                <a:gd name="T20" fmla="*/ 725 w 725"/>
                <a:gd name="T21" fmla="*/ 950 h 950"/>
                <a:gd name="T22" fmla="*/ 710 w 725"/>
                <a:gd name="T23" fmla="*/ 855 h 950"/>
                <a:gd name="T24" fmla="*/ 586 w 725"/>
                <a:gd name="T25" fmla="*/ 498 h 950"/>
                <a:gd name="T26" fmla="*/ 531 w 725"/>
                <a:gd name="T27" fmla="*/ 408 h 950"/>
                <a:gd name="T28" fmla="*/ 572 w 725"/>
                <a:gd name="T29" fmla="*/ 374 h 950"/>
                <a:gd name="T30" fmla="*/ 540 w 725"/>
                <a:gd name="T31" fmla="*/ 341 h 950"/>
                <a:gd name="T32" fmla="*/ 533 w 725"/>
                <a:gd name="T33" fmla="*/ 361 h 950"/>
                <a:gd name="T34" fmla="*/ 493 w 725"/>
                <a:gd name="T35" fmla="*/ 296 h 950"/>
                <a:gd name="T36" fmla="*/ 481 w 725"/>
                <a:gd name="T37" fmla="*/ 344 h 950"/>
                <a:gd name="T38" fmla="*/ 440 w 725"/>
                <a:gd name="T39" fmla="*/ 328 h 950"/>
                <a:gd name="T40" fmla="*/ 392 w 725"/>
                <a:gd name="T41" fmla="*/ 275 h 950"/>
                <a:gd name="T42" fmla="*/ 399 w 725"/>
                <a:gd name="T43" fmla="*/ 339 h 950"/>
                <a:gd name="T44" fmla="*/ 336 w 725"/>
                <a:gd name="T45" fmla="*/ 287 h 950"/>
                <a:gd name="T46" fmla="*/ 290 w 725"/>
                <a:gd name="T47" fmla="*/ 259 h 950"/>
                <a:gd name="T48" fmla="*/ 270 w 725"/>
                <a:gd name="T49" fmla="*/ 301 h 950"/>
                <a:gd name="T50" fmla="*/ 207 w 725"/>
                <a:gd name="T51" fmla="*/ 224 h 950"/>
                <a:gd name="T52" fmla="*/ 352 w 725"/>
                <a:gd name="T53" fmla="*/ 226 h 950"/>
                <a:gd name="T54" fmla="*/ 274 w 725"/>
                <a:gd name="T55" fmla="*/ 194 h 950"/>
                <a:gd name="T56" fmla="*/ 379 w 725"/>
                <a:gd name="T57" fmla="*/ 185 h 950"/>
                <a:gd name="T58" fmla="*/ 190 w 725"/>
                <a:gd name="T59" fmla="*/ 137 h 950"/>
                <a:gd name="T60" fmla="*/ 247 w 725"/>
                <a:gd name="T61" fmla="*/ 110 h 950"/>
                <a:gd name="T62" fmla="*/ 179 w 725"/>
                <a:gd name="T63" fmla="*/ 93 h 950"/>
                <a:gd name="T64" fmla="*/ 37 w 725"/>
                <a:gd name="T65" fmla="*/ 0 h 950"/>
                <a:gd name="T66" fmla="*/ 114 w 725"/>
                <a:gd name="T67" fmla="*/ 85 h 950"/>
                <a:gd name="T68" fmla="*/ 0 w 725"/>
                <a:gd name="T69" fmla="*/ 44 h 950"/>
                <a:gd name="T70" fmla="*/ 0 w 725"/>
                <a:gd name="T71" fmla="*/ 44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5" h="950">
                  <a:moveTo>
                    <a:pt x="0" y="44"/>
                  </a:moveTo>
                  <a:lnTo>
                    <a:pt x="155" y="181"/>
                  </a:lnTo>
                  <a:lnTo>
                    <a:pt x="213" y="298"/>
                  </a:lnTo>
                  <a:lnTo>
                    <a:pt x="223" y="363"/>
                  </a:lnTo>
                  <a:lnTo>
                    <a:pt x="323" y="378"/>
                  </a:lnTo>
                  <a:lnTo>
                    <a:pt x="295" y="396"/>
                  </a:lnTo>
                  <a:lnTo>
                    <a:pt x="371" y="393"/>
                  </a:lnTo>
                  <a:lnTo>
                    <a:pt x="318" y="427"/>
                  </a:lnTo>
                  <a:lnTo>
                    <a:pt x="472" y="406"/>
                  </a:lnTo>
                  <a:lnTo>
                    <a:pt x="533" y="443"/>
                  </a:lnTo>
                  <a:lnTo>
                    <a:pt x="725" y="950"/>
                  </a:lnTo>
                  <a:lnTo>
                    <a:pt x="710" y="855"/>
                  </a:lnTo>
                  <a:lnTo>
                    <a:pt x="586" y="498"/>
                  </a:lnTo>
                  <a:lnTo>
                    <a:pt x="531" y="408"/>
                  </a:lnTo>
                  <a:lnTo>
                    <a:pt x="572" y="374"/>
                  </a:lnTo>
                  <a:lnTo>
                    <a:pt x="540" y="341"/>
                  </a:lnTo>
                  <a:lnTo>
                    <a:pt x="533" y="361"/>
                  </a:lnTo>
                  <a:lnTo>
                    <a:pt x="493" y="296"/>
                  </a:lnTo>
                  <a:lnTo>
                    <a:pt x="481" y="344"/>
                  </a:lnTo>
                  <a:lnTo>
                    <a:pt x="440" y="328"/>
                  </a:lnTo>
                  <a:lnTo>
                    <a:pt x="392" y="275"/>
                  </a:lnTo>
                  <a:lnTo>
                    <a:pt x="399" y="339"/>
                  </a:lnTo>
                  <a:lnTo>
                    <a:pt x="336" y="287"/>
                  </a:lnTo>
                  <a:lnTo>
                    <a:pt x="290" y="259"/>
                  </a:lnTo>
                  <a:lnTo>
                    <a:pt x="270" y="301"/>
                  </a:lnTo>
                  <a:lnTo>
                    <a:pt x="207" y="224"/>
                  </a:lnTo>
                  <a:lnTo>
                    <a:pt x="352" y="226"/>
                  </a:lnTo>
                  <a:lnTo>
                    <a:pt x="274" y="194"/>
                  </a:lnTo>
                  <a:lnTo>
                    <a:pt x="379" y="185"/>
                  </a:lnTo>
                  <a:lnTo>
                    <a:pt x="190" y="137"/>
                  </a:lnTo>
                  <a:lnTo>
                    <a:pt x="247" y="110"/>
                  </a:lnTo>
                  <a:lnTo>
                    <a:pt x="179" y="93"/>
                  </a:lnTo>
                  <a:lnTo>
                    <a:pt x="37" y="0"/>
                  </a:lnTo>
                  <a:lnTo>
                    <a:pt x="114" y="85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4" name="Freeform 164"/>
            <p:cNvSpPr>
              <a:spLocks/>
            </p:cNvSpPr>
            <p:nvPr/>
          </p:nvSpPr>
          <p:spPr bwMode="auto">
            <a:xfrm>
              <a:off x="3897" y="3159"/>
              <a:ext cx="251" cy="281"/>
            </a:xfrm>
            <a:custGeom>
              <a:avLst/>
              <a:gdLst>
                <a:gd name="T0" fmla="*/ 180 w 1005"/>
                <a:gd name="T1" fmla="*/ 18 h 1125"/>
                <a:gd name="T2" fmla="*/ 36 w 1005"/>
                <a:gd name="T3" fmla="*/ 0 h 1125"/>
                <a:gd name="T4" fmla="*/ 106 w 1005"/>
                <a:gd name="T5" fmla="*/ 53 h 1125"/>
                <a:gd name="T6" fmla="*/ 0 w 1005"/>
                <a:gd name="T7" fmla="*/ 71 h 1125"/>
                <a:gd name="T8" fmla="*/ 155 w 1005"/>
                <a:gd name="T9" fmla="*/ 115 h 1125"/>
                <a:gd name="T10" fmla="*/ 114 w 1005"/>
                <a:gd name="T11" fmla="*/ 158 h 1125"/>
                <a:gd name="T12" fmla="*/ 212 w 1005"/>
                <a:gd name="T13" fmla="*/ 189 h 1125"/>
                <a:gd name="T14" fmla="*/ 128 w 1005"/>
                <a:gd name="T15" fmla="*/ 229 h 1125"/>
                <a:gd name="T16" fmla="*/ 41 w 1005"/>
                <a:gd name="T17" fmla="*/ 215 h 1125"/>
                <a:gd name="T18" fmla="*/ 111 w 1005"/>
                <a:gd name="T19" fmla="*/ 260 h 1125"/>
                <a:gd name="T20" fmla="*/ 18 w 1005"/>
                <a:gd name="T21" fmla="*/ 286 h 1125"/>
                <a:gd name="T22" fmla="*/ 146 w 1005"/>
                <a:gd name="T23" fmla="*/ 317 h 1125"/>
                <a:gd name="T24" fmla="*/ 114 w 1005"/>
                <a:gd name="T25" fmla="*/ 343 h 1125"/>
                <a:gd name="T26" fmla="*/ 229 w 1005"/>
                <a:gd name="T27" fmla="*/ 356 h 1125"/>
                <a:gd name="T28" fmla="*/ 282 w 1005"/>
                <a:gd name="T29" fmla="*/ 388 h 1125"/>
                <a:gd name="T30" fmla="*/ 185 w 1005"/>
                <a:gd name="T31" fmla="*/ 409 h 1125"/>
                <a:gd name="T32" fmla="*/ 282 w 1005"/>
                <a:gd name="T33" fmla="*/ 427 h 1125"/>
                <a:gd name="T34" fmla="*/ 339 w 1005"/>
                <a:gd name="T35" fmla="*/ 454 h 1125"/>
                <a:gd name="T36" fmla="*/ 264 w 1005"/>
                <a:gd name="T37" fmla="*/ 475 h 1125"/>
                <a:gd name="T38" fmla="*/ 366 w 1005"/>
                <a:gd name="T39" fmla="*/ 499 h 1125"/>
                <a:gd name="T40" fmla="*/ 541 w 1005"/>
                <a:gd name="T41" fmla="*/ 477 h 1125"/>
                <a:gd name="T42" fmla="*/ 717 w 1005"/>
                <a:gd name="T43" fmla="*/ 524 h 1125"/>
                <a:gd name="T44" fmla="*/ 664 w 1005"/>
                <a:gd name="T45" fmla="*/ 553 h 1125"/>
                <a:gd name="T46" fmla="*/ 737 w 1005"/>
                <a:gd name="T47" fmla="*/ 567 h 1125"/>
                <a:gd name="T48" fmla="*/ 806 w 1005"/>
                <a:gd name="T49" fmla="*/ 639 h 1125"/>
                <a:gd name="T50" fmla="*/ 1005 w 1005"/>
                <a:gd name="T51" fmla="*/ 1125 h 1125"/>
                <a:gd name="T52" fmla="*/ 998 w 1005"/>
                <a:gd name="T53" fmla="*/ 1056 h 1125"/>
                <a:gd name="T54" fmla="*/ 968 w 1005"/>
                <a:gd name="T55" fmla="*/ 928 h 1125"/>
                <a:gd name="T56" fmla="*/ 884 w 1005"/>
                <a:gd name="T57" fmla="*/ 770 h 1125"/>
                <a:gd name="T58" fmla="*/ 872 w 1005"/>
                <a:gd name="T59" fmla="*/ 677 h 1125"/>
                <a:gd name="T60" fmla="*/ 757 w 1005"/>
                <a:gd name="T61" fmla="*/ 531 h 1125"/>
                <a:gd name="T62" fmla="*/ 798 w 1005"/>
                <a:gd name="T63" fmla="*/ 522 h 1125"/>
                <a:gd name="T64" fmla="*/ 749 w 1005"/>
                <a:gd name="T65" fmla="*/ 449 h 1125"/>
                <a:gd name="T66" fmla="*/ 638 w 1005"/>
                <a:gd name="T67" fmla="*/ 413 h 1125"/>
                <a:gd name="T68" fmla="*/ 690 w 1005"/>
                <a:gd name="T69" fmla="*/ 479 h 1125"/>
                <a:gd name="T70" fmla="*/ 525 w 1005"/>
                <a:gd name="T71" fmla="*/ 406 h 1125"/>
                <a:gd name="T72" fmla="*/ 438 w 1005"/>
                <a:gd name="T73" fmla="*/ 436 h 1125"/>
                <a:gd name="T74" fmla="*/ 399 w 1005"/>
                <a:gd name="T75" fmla="*/ 395 h 1125"/>
                <a:gd name="T76" fmla="*/ 468 w 1005"/>
                <a:gd name="T77" fmla="*/ 356 h 1125"/>
                <a:gd name="T78" fmla="*/ 372 w 1005"/>
                <a:gd name="T79" fmla="*/ 313 h 1125"/>
                <a:gd name="T80" fmla="*/ 213 w 1005"/>
                <a:gd name="T81" fmla="*/ 299 h 1125"/>
                <a:gd name="T82" fmla="*/ 269 w 1005"/>
                <a:gd name="T83" fmla="*/ 251 h 1125"/>
                <a:gd name="T84" fmla="*/ 212 w 1005"/>
                <a:gd name="T85" fmla="*/ 229 h 1125"/>
                <a:gd name="T86" fmla="*/ 330 w 1005"/>
                <a:gd name="T87" fmla="*/ 212 h 1125"/>
                <a:gd name="T88" fmla="*/ 418 w 1005"/>
                <a:gd name="T89" fmla="*/ 229 h 1125"/>
                <a:gd name="T90" fmla="*/ 374 w 1005"/>
                <a:gd name="T91" fmla="*/ 172 h 1125"/>
                <a:gd name="T92" fmla="*/ 220 w 1005"/>
                <a:gd name="T93" fmla="*/ 128 h 1125"/>
                <a:gd name="T94" fmla="*/ 300 w 1005"/>
                <a:gd name="T95" fmla="*/ 123 h 1125"/>
                <a:gd name="T96" fmla="*/ 155 w 1005"/>
                <a:gd name="T97" fmla="*/ 44 h 1125"/>
                <a:gd name="T98" fmla="*/ 229 w 1005"/>
                <a:gd name="T99" fmla="*/ 49 h 1125"/>
                <a:gd name="T100" fmla="*/ 378 w 1005"/>
                <a:gd name="T101" fmla="*/ 14 h 1125"/>
                <a:gd name="T102" fmla="*/ 180 w 1005"/>
                <a:gd name="T103" fmla="*/ 18 h 1125"/>
                <a:gd name="T104" fmla="*/ 180 w 1005"/>
                <a:gd name="T105" fmla="*/ 18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5" h="1125">
                  <a:moveTo>
                    <a:pt x="180" y="18"/>
                  </a:moveTo>
                  <a:lnTo>
                    <a:pt x="36" y="0"/>
                  </a:lnTo>
                  <a:lnTo>
                    <a:pt x="106" y="53"/>
                  </a:lnTo>
                  <a:lnTo>
                    <a:pt x="0" y="71"/>
                  </a:lnTo>
                  <a:lnTo>
                    <a:pt x="155" y="115"/>
                  </a:lnTo>
                  <a:lnTo>
                    <a:pt x="114" y="158"/>
                  </a:lnTo>
                  <a:lnTo>
                    <a:pt x="212" y="189"/>
                  </a:lnTo>
                  <a:lnTo>
                    <a:pt x="128" y="229"/>
                  </a:lnTo>
                  <a:lnTo>
                    <a:pt x="41" y="215"/>
                  </a:lnTo>
                  <a:lnTo>
                    <a:pt x="111" y="260"/>
                  </a:lnTo>
                  <a:lnTo>
                    <a:pt x="18" y="286"/>
                  </a:lnTo>
                  <a:lnTo>
                    <a:pt x="146" y="317"/>
                  </a:lnTo>
                  <a:lnTo>
                    <a:pt x="114" y="343"/>
                  </a:lnTo>
                  <a:lnTo>
                    <a:pt x="229" y="356"/>
                  </a:lnTo>
                  <a:lnTo>
                    <a:pt x="282" y="388"/>
                  </a:lnTo>
                  <a:lnTo>
                    <a:pt x="185" y="409"/>
                  </a:lnTo>
                  <a:lnTo>
                    <a:pt x="282" y="427"/>
                  </a:lnTo>
                  <a:lnTo>
                    <a:pt x="339" y="454"/>
                  </a:lnTo>
                  <a:lnTo>
                    <a:pt x="264" y="475"/>
                  </a:lnTo>
                  <a:lnTo>
                    <a:pt x="366" y="499"/>
                  </a:lnTo>
                  <a:lnTo>
                    <a:pt x="541" y="477"/>
                  </a:lnTo>
                  <a:lnTo>
                    <a:pt x="717" y="524"/>
                  </a:lnTo>
                  <a:lnTo>
                    <a:pt x="664" y="553"/>
                  </a:lnTo>
                  <a:lnTo>
                    <a:pt x="737" y="567"/>
                  </a:lnTo>
                  <a:lnTo>
                    <a:pt x="806" y="639"/>
                  </a:lnTo>
                  <a:lnTo>
                    <a:pt x="1005" y="1125"/>
                  </a:lnTo>
                  <a:lnTo>
                    <a:pt x="998" y="1056"/>
                  </a:lnTo>
                  <a:lnTo>
                    <a:pt x="968" y="928"/>
                  </a:lnTo>
                  <a:lnTo>
                    <a:pt x="884" y="770"/>
                  </a:lnTo>
                  <a:lnTo>
                    <a:pt x="872" y="677"/>
                  </a:lnTo>
                  <a:lnTo>
                    <a:pt x="757" y="531"/>
                  </a:lnTo>
                  <a:lnTo>
                    <a:pt x="798" y="522"/>
                  </a:lnTo>
                  <a:lnTo>
                    <a:pt x="749" y="449"/>
                  </a:lnTo>
                  <a:lnTo>
                    <a:pt x="638" y="413"/>
                  </a:lnTo>
                  <a:lnTo>
                    <a:pt x="690" y="479"/>
                  </a:lnTo>
                  <a:lnTo>
                    <a:pt x="525" y="406"/>
                  </a:lnTo>
                  <a:lnTo>
                    <a:pt x="438" y="436"/>
                  </a:lnTo>
                  <a:lnTo>
                    <a:pt x="399" y="395"/>
                  </a:lnTo>
                  <a:lnTo>
                    <a:pt x="468" y="356"/>
                  </a:lnTo>
                  <a:lnTo>
                    <a:pt x="372" y="313"/>
                  </a:lnTo>
                  <a:lnTo>
                    <a:pt x="213" y="299"/>
                  </a:lnTo>
                  <a:lnTo>
                    <a:pt x="269" y="251"/>
                  </a:lnTo>
                  <a:lnTo>
                    <a:pt x="212" y="229"/>
                  </a:lnTo>
                  <a:lnTo>
                    <a:pt x="330" y="212"/>
                  </a:lnTo>
                  <a:lnTo>
                    <a:pt x="418" y="229"/>
                  </a:lnTo>
                  <a:lnTo>
                    <a:pt x="374" y="172"/>
                  </a:lnTo>
                  <a:lnTo>
                    <a:pt x="220" y="128"/>
                  </a:lnTo>
                  <a:lnTo>
                    <a:pt x="300" y="123"/>
                  </a:lnTo>
                  <a:lnTo>
                    <a:pt x="155" y="44"/>
                  </a:lnTo>
                  <a:lnTo>
                    <a:pt x="229" y="49"/>
                  </a:lnTo>
                  <a:lnTo>
                    <a:pt x="378" y="14"/>
                  </a:lnTo>
                  <a:lnTo>
                    <a:pt x="180" y="18"/>
                  </a:lnTo>
                  <a:lnTo>
                    <a:pt x="18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5" name="Freeform 165"/>
            <p:cNvSpPr>
              <a:spLocks/>
            </p:cNvSpPr>
            <p:nvPr/>
          </p:nvSpPr>
          <p:spPr bwMode="auto">
            <a:xfrm>
              <a:off x="4254" y="3174"/>
              <a:ext cx="112" cy="67"/>
            </a:xfrm>
            <a:custGeom>
              <a:avLst/>
              <a:gdLst>
                <a:gd name="T0" fmla="*/ 224 w 448"/>
                <a:gd name="T1" fmla="*/ 110 h 268"/>
                <a:gd name="T2" fmla="*/ 136 w 448"/>
                <a:gd name="T3" fmla="*/ 101 h 268"/>
                <a:gd name="T4" fmla="*/ 180 w 448"/>
                <a:gd name="T5" fmla="*/ 158 h 268"/>
                <a:gd name="T6" fmla="*/ 62 w 448"/>
                <a:gd name="T7" fmla="*/ 167 h 268"/>
                <a:gd name="T8" fmla="*/ 0 w 448"/>
                <a:gd name="T9" fmla="*/ 162 h 268"/>
                <a:gd name="T10" fmla="*/ 78 w 448"/>
                <a:gd name="T11" fmla="*/ 198 h 268"/>
                <a:gd name="T12" fmla="*/ 18 w 448"/>
                <a:gd name="T13" fmla="*/ 219 h 268"/>
                <a:gd name="T14" fmla="*/ 87 w 448"/>
                <a:gd name="T15" fmla="*/ 242 h 268"/>
                <a:gd name="T16" fmla="*/ 255 w 448"/>
                <a:gd name="T17" fmla="*/ 189 h 268"/>
                <a:gd name="T18" fmla="*/ 228 w 448"/>
                <a:gd name="T19" fmla="*/ 228 h 268"/>
                <a:gd name="T20" fmla="*/ 333 w 448"/>
                <a:gd name="T21" fmla="*/ 207 h 268"/>
                <a:gd name="T22" fmla="*/ 448 w 448"/>
                <a:gd name="T23" fmla="*/ 268 h 268"/>
                <a:gd name="T24" fmla="*/ 396 w 448"/>
                <a:gd name="T25" fmla="*/ 194 h 268"/>
                <a:gd name="T26" fmla="*/ 273 w 448"/>
                <a:gd name="T27" fmla="*/ 153 h 268"/>
                <a:gd name="T28" fmla="*/ 333 w 448"/>
                <a:gd name="T29" fmla="*/ 141 h 268"/>
                <a:gd name="T30" fmla="*/ 255 w 448"/>
                <a:gd name="T31" fmla="*/ 44 h 268"/>
                <a:gd name="T32" fmla="*/ 105 w 448"/>
                <a:gd name="T33" fmla="*/ 0 h 268"/>
                <a:gd name="T34" fmla="*/ 224 w 448"/>
                <a:gd name="T35" fmla="*/ 110 h 268"/>
                <a:gd name="T36" fmla="*/ 224 w 448"/>
                <a:gd name="T37" fmla="*/ 11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8" h="268">
                  <a:moveTo>
                    <a:pt x="224" y="110"/>
                  </a:moveTo>
                  <a:lnTo>
                    <a:pt x="136" y="101"/>
                  </a:lnTo>
                  <a:lnTo>
                    <a:pt x="180" y="158"/>
                  </a:lnTo>
                  <a:lnTo>
                    <a:pt x="62" y="167"/>
                  </a:lnTo>
                  <a:lnTo>
                    <a:pt x="0" y="162"/>
                  </a:lnTo>
                  <a:lnTo>
                    <a:pt x="78" y="198"/>
                  </a:lnTo>
                  <a:lnTo>
                    <a:pt x="18" y="219"/>
                  </a:lnTo>
                  <a:lnTo>
                    <a:pt x="87" y="242"/>
                  </a:lnTo>
                  <a:lnTo>
                    <a:pt x="255" y="189"/>
                  </a:lnTo>
                  <a:lnTo>
                    <a:pt x="228" y="228"/>
                  </a:lnTo>
                  <a:lnTo>
                    <a:pt x="333" y="207"/>
                  </a:lnTo>
                  <a:lnTo>
                    <a:pt x="448" y="268"/>
                  </a:lnTo>
                  <a:lnTo>
                    <a:pt x="396" y="194"/>
                  </a:lnTo>
                  <a:lnTo>
                    <a:pt x="273" y="153"/>
                  </a:lnTo>
                  <a:lnTo>
                    <a:pt x="333" y="141"/>
                  </a:lnTo>
                  <a:lnTo>
                    <a:pt x="255" y="44"/>
                  </a:lnTo>
                  <a:lnTo>
                    <a:pt x="105" y="0"/>
                  </a:lnTo>
                  <a:lnTo>
                    <a:pt x="224" y="110"/>
                  </a:lnTo>
                  <a:lnTo>
                    <a:pt x="224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6" name="Freeform 166"/>
            <p:cNvSpPr>
              <a:spLocks/>
            </p:cNvSpPr>
            <p:nvPr/>
          </p:nvSpPr>
          <p:spPr bwMode="auto">
            <a:xfrm>
              <a:off x="4419" y="3097"/>
              <a:ext cx="86" cy="74"/>
            </a:xfrm>
            <a:custGeom>
              <a:avLst/>
              <a:gdLst>
                <a:gd name="T0" fmla="*/ 75 w 343"/>
                <a:gd name="T1" fmla="*/ 0 h 294"/>
                <a:gd name="T2" fmla="*/ 26 w 343"/>
                <a:gd name="T3" fmla="*/ 50 h 294"/>
                <a:gd name="T4" fmla="*/ 0 w 343"/>
                <a:gd name="T5" fmla="*/ 83 h 294"/>
                <a:gd name="T6" fmla="*/ 22 w 343"/>
                <a:gd name="T7" fmla="*/ 198 h 294"/>
                <a:gd name="T8" fmla="*/ 114 w 343"/>
                <a:gd name="T9" fmla="*/ 246 h 294"/>
                <a:gd name="T10" fmla="*/ 189 w 343"/>
                <a:gd name="T11" fmla="*/ 246 h 294"/>
                <a:gd name="T12" fmla="*/ 251 w 343"/>
                <a:gd name="T13" fmla="*/ 294 h 294"/>
                <a:gd name="T14" fmla="*/ 343 w 343"/>
                <a:gd name="T15" fmla="*/ 255 h 294"/>
                <a:gd name="T16" fmla="*/ 330 w 343"/>
                <a:gd name="T17" fmla="*/ 127 h 294"/>
                <a:gd name="T18" fmla="*/ 286 w 343"/>
                <a:gd name="T19" fmla="*/ 228 h 294"/>
                <a:gd name="T20" fmla="*/ 177 w 343"/>
                <a:gd name="T21" fmla="*/ 157 h 294"/>
                <a:gd name="T22" fmla="*/ 154 w 343"/>
                <a:gd name="T23" fmla="*/ 28 h 294"/>
                <a:gd name="T24" fmla="*/ 118 w 343"/>
                <a:gd name="T25" fmla="*/ 81 h 294"/>
                <a:gd name="T26" fmla="*/ 120 w 343"/>
                <a:gd name="T27" fmla="*/ 173 h 294"/>
                <a:gd name="T28" fmla="*/ 61 w 343"/>
                <a:gd name="T29" fmla="*/ 142 h 294"/>
                <a:gd name="T30" fmla="*/ 49 w 343"/>
                <a:gd name="T31" fmla="*/ 67 h 294"/>
                <a:gd name="T32" fmla="*/ 75 w 343"/>
                <a:gd name="T33" fmla="*/ 0 h 294"/>
                <a:gd name="T34" fmla="*/ 75 w 343"/>
                <a:gd name="T3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3" h="294">
                  <a:moveTo>
                    <a:pt x="75" y="0"/>
                  </a:moveTo>
                  <a:lnTo>
                    <a:pt x="26" y="50"/>
                  </a:lnTo>
                  <a:lnTo>
                    <a:pt x="0" y="83"/>
                  </a:lnTo>
                  <a:lnTo>
                    <a:pt x="22" y="198"/>
                  </a:lnTo>
                  <a:lnTo>
                    <a:pt x="114" y="246"/>
                  </a:lnTo>
                  <a:lnTo>
                    <a:pt x="189" y="246"/>
                  </a:lnTo>
                  <a:lnTo>
                    <a:pt x="251" y="294"/>
                  </a:lnTo>
                  <a:lnTo>
                    <a:pt x="343" y="255"/>
                  </a:lnTo>
                  <a:lnTo>
                    <a:pt x="330" y="127"/>
                  </a:lnTo>
                  <a:lnTo>
                    <a:pt x="286" y="228"/>
                  </a:lnTo>
                  <a:lnTo>
                    <a:pt x="177" y="157"/>
                  </a:lnTo>
                  <a:lnTo>
                    <a:pt x="154" y="28"/>
                  </a:lnTo>
                  <a:lnTo>
                    <a:pt x="118" y="81"/>
                  </a:lnTo>
                  <a:lnTo>
                    <a:pt x="120" y="173"/>
                  </a:lnTo>
                  <a:lnTo>
                    <a:pt x="61" y="142"/>
                  </a:lnTo>
                  <a:lnTo>
                    <a:pt x="49" y="67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7" name="Freeform 167"/>
            <p:cNvSpPr>
              <a:spLocks/>
            </p:cNvSpPr>
            <p:nvPr/>
          </p:nvSpPr>
          <p:spPr bwMode="auto">
            <a:xfrm>
              <a:off x="4364" y="3295"/>
              <a:ext cx="22" cy="29"/>
            </a:xfrm>
            <a:custGeom>
              <a:avLst/>
              <a:gdLst>
                <a:gd name="T0" fmla="*/ 88 w 88"/>
                <a:gd name="T1" fmla="*/ 0 h 115"/>
                <a:gd name="T2" fmla="*/ 18 w 88"/>
                <a:gd name="T3" fmla="*/ 26 h 115"/>
                <a:gd name="T4" fmla="*/ 0 w 88"/>
                <a:gd name="T5" fmla="*/ 64 h 115"/>
                <a:gd name="T6" fmla="*/ 19 w 88"/>
                <a:gd name="T7" fmla="*/ 108 h 115"/>
                <a:gd name="T8" fmla="*/ 75 w 88"/>
                <a:gd name="T9" fmla="*/ 115 h 115"/>
                <a:gd name="T10" fmla="*/ 31 w 88"/>
                <a:gd name="T11" fmla="*/ 73 h 115"/>
                <a:gd name="T12" fmla="*/ 87 w 88"/>
                <a:gd name="T13" fmla="*/ 42 h 115"/>
                <a:gd name="T14" fmla="*/ 88 w 88"/>
                <a:gd name="T15" fmla="*/ 0 h 115"/>
                <a:gd name="T16" fmla="*/ 88 w 88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15">
                  <a:moveTo>
                    <a:pt x="88" y="0"/>
                  </a:moveTo>
                  <a:lnTo>
                    <a:pt x="18" y="26"/>
                  </a:lnTo>
                  <a:lnTo>
                    <a:pt x="0" y="64"/>
                  </a:lnTo>
                  <a:lnTo>
                    <a:pt x="19" y="108"/>
                  </a:lnTo>
                  <a:lnTo>
                    <a:pt x="75" y="115"/>
                  </a:lnTo>
                  <a:lnTo>
                    <a:pt x="31" y="73"/>
                  </a:lnTo>
                  <a:lnTo>
                    <a:pt x="87" y="42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8" name="Freeform 168"/>
            <p:cNvSpPr>
              <a:spLocks/>
            </p:cNvSpPr>
            <p:nvPr/>
          </p:nvSpPr>
          <p:spPr bwMode="auto">
            <a:xfrm>
              <a:off x="3934" y="3114"/>
              <a:ext cx="87" cy="50"/>
            </a:xfrm>
            <a:custGeom>
              <a:avLst/>
              <a:gdLst>
                <a:gd name="T0" fmla="*/ 347 w 347"/>
                <a:gd name="T1" fmla="*/ 200 h 200"/>
                <a:gd name="T2" fmla="*/ 264 w 347"/>
                <a:gd name="T3" fmla="*/ 131 h 200"/>
                <a:gd name="T4" fmla="*/ 229 w 347"/>
                <a:gd name="T5" fmla="*/ 49 h 200"/>
                <a:gd name="T6" fmla="*/ 129 w 347"/>
                <a:gd name="T7" fmla="*/ 0 h 200"/>
                <a:gd name="T8" fmla="*/ 209 w 347"/>
                <a:gd name="T9" fmla="*/ 86 h 200"/>
                <a:gd name="T10" fmla="*/ 129 w 347"/>
                <a:gd name="T11" fmla="*/ 49 h 200"/>
                <a:gd name="T12" fmla="*/ 0 w 347"/>
                <a:gd name="T13" fmla="*/ 6 h 200"/>
                <a:gd name="T14" fmla="*/ 93 w 347"/>
                <a:gd name="T15" fmla="*/ 63 h 200"/>
                <a:gd name="T16" fmla="*/ 0 w 347"/>
                <a:gd name="T17" fmla="*/ 80 h 200"/>
                <a:gd name="T18" fmla="*/ 123 w 347"/>
                <a:gd name="T19" fmla="*/ 90 h 200"/>
                <a:gd name="T20" fmla="*/ 9 w 347"/>
                <a:gd name="T21" fmla="*/ 117 h 200"/>
                <a:gd name="T22" fmla="*/ 143 w 347"/>
                <a:gd name="T23" fmla="*/ 120 h 200"/>
                <a:gd name="T24" fmla="*/ 82 w 347"/>
                <a:gd name="T25" fmla="*/ 147 h 200"/>
                <a:gd name="T26" fmla="*/ 180 w 347"/>
                <a:gd name="T27" fmla="*/ 147 h 200"/>
                <a:gd name="T28" fmla="*/ 229 w 347"/>
                <a:gd name="T29" fmla="*/ 170 h 200"/>
                <a:gd name="T30" fmla="*/ 347 w 347"/>
                <a:gd name="T31" fmla="*/ 200 h 200"/>
                <a:gd name="T32" fmla="*/ 347 w 347"/>
                <a:gd name="T3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200">
                  <a:moveTo>
                    <a:pt x="347" y="200"/>
                  </a:moveTo>
                  <a:lnTo>
                    <a:pt x="264" y="131"/>
                  </a:lnTo>
                  <a:lnTo>
                    <a:pt x="229" y="49"/>
                  </a:lnTo>
                  <a:lnTo>
                    <a:pt x="129" y="0"/>
                  </a:lnTo>
                  <a:lnTo>
                    <a:pt x="209" y="86"/>
                  </a:lnTo>
                  <a:lnTo>
                    <a:pt x="129" y="49"/>
                  </a:lnTo>
                  <a:lnTo>
                    <a:pt x="0" y="6"/>
                  </a:lnTo>
                  <a:lnTo>
                    <a:pt x="93" y="63"/>
                  </a:lnTo>
                  <a:lnTo>
                    <a:pt x="0" y="80"/>
                  </a:lnTo>
                  <a:lnTo>
                    <a:pt x="123" y="90"/>
                  </a:lnTo>
                  <a:lnTo>
                    <a:pt x="9" y="117"/>
                  </a:lnTo>
                  <a:lnTo>
                    <a:pt x="143" y="120"/>
                  </a:lnTo>
                  <a:lnTo>
                    <a:pt x="82" y="147"/>
                  </a:lnTo>
                  <a:lnTo>
                    <a:pt x="180" y="147"/>
                  </a:lnTo>
                  <a:lnTo>
                    <a:pt x="229" y="170"/>
                  </a:lnTo>
                  <a:lnTo>
                    <a:pt x="347" y="200"/>
                  </a:lnTo>
                  <a:lnTo>
                    <a:pt x="347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9" name="Freeform 169"/>
            <p:cNvSpPr>
              <a:spLocks/>
            </p:cNvSpPr>
            <p:nvPr/>
          </p:nvSpPr>
          <p:spPr bwMode="auto">
            <a:xfrm>
              <a:off x="4300" y="3260"/>
              <a:ext cx="137" cy="184"/>
            </a:xfrm>
            <a:custGeom>
              <a:avLst/>
              <a:gdLst>
                <a:gd name="T0" fmla="*/ 334 w 548"/>
                <a:gd name="T1" fmla="*/ 105 h 734"/>
                <a:gd name="T2" fmla="*/ 199 w 548"/>
                <a:gd name="T3" fmla="*/ 139 h 734"/>
                <a:gd name="T4" fmla="*/ 244 w 548"/>
                <a:gd name="T5" fmla="*/ 95 h 734"/>
                <a:gd name="T6" fmla="*/ 136 w 548"/>
                <a:gd name="T7" fmla="*/ 122 h 734"/>
                <a:gd name="T8" fmla="*/ 170 w 548"/>
                <a:gd name="T9" fmla="*/ 86 h 734"/>
                <a:gd name="T10" fmla="*/ 70 w 548"/>
                <a:gd name="T11" fmla="*/ 92 h 734"/>
                <a:gd name="T12" fmla="*/ 0 w 548"/>
                <a:gd name="T13" fmla="*/ 61 h 734"/>
                <a:gd name="T14" fmla="*/ 99 w 548"/>
                <a:gd name="T15" fmla="*/ 32 h 734"/>
                <a:gd name="T16" fmla="*/ 83 w 548"/>
                <a:gd name="T17" fmla="*/ 68 h 734"/>
                <a:gd name="T18" fmla="*/ 156 w 548"/>
                <a:gd name="T19" fmla="*/ 19 h 734"/>
                <a:gd name="T20" fmla="*/ 221 w 548"/>
                <a:gd name="T21" fmla="*/ 43 h 734"/>
                <a:gd name="T22" fmla="*/ 274 w 548"/>
                <a:gd name="T23" fmla="*/ 0 h 734"/>
                <a:gd name="T24" fmla="*/ 313 w 548"/>
                <a:gd name="T25" fmla="*/ 48 h 734"/>
                <a:gd name="T26" fmla="*/ 377 w 548"/>
                <a:gd name="T27" fmla="*/ 100 h 734"/>
                <a:gd name="T28" fmla="*/ 363 w 548"/>
                <a:gd name="T29" fmla="*/ 205 h 734"/>
                <a:gd name="T30" fmla="*/ 454 w 548"/>
                <a:gd name="T31" fmla="*/ 313 h 734"/>
                <a:gd name="T32" fmla="*/ 440 w 548"/>
                <a:gd name="T33" fmla="*/ 366 h 734"/>
                <a:gd name="T34" fmla="*/ 548 w 548"/>
                <a:gd name="T35" fmla="*/ 652 h 734"/>
                <a:gd name="T36" fmla="*/ 518 w 548"/>
                <a:gd name="T37" fmla="*/ 734 h 734"/>
                <a:gd name="T38" fmla="*/ 436 w 548"/>
                <a:gd name="T39" fmla="*/ 460 h 734"/>
                <a:gd name="T40" fmla="*/ 387 w 548"/>
                <a:gd name="T41" fmla="*/ 279 h 734"/>
                <a:gd name="T42" fmla="*/ 330 w 548"/>
                <a:gd name="T43" fmla="*/ 209 h 734"/>
                <a:gd name="T44" fmla="*/ 334 w 548"/>
                <a:gd name="T45" fmla="*/ 105 h 734"/>
                <a:gd name="T46" fmla="*/ 334 w 548"/>
                <a:gd name="T47" fmla="*/ 105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8" h="734">
                  <a:moveTo>
                    <a:pt x="334" y="105"/>
                  </a:moveTo>
                  <a:lnTo>
                    <a:pt x="199" y="139"/>
                  </a:lnTo>
                  <a:lnTo>
                    <a:pt x="244" y="95"/>
                  </a:lnTo>
                  <a:lnTo>
                    <a:pt x="136" y="122"/>
                  </a:lnTo>
                  <a:lnTo>
                    <a:pt x="170" y="86"/>
                  </a:lnTo>
                  <a:lnTo>
                    <a:pt x="70" y="92"/>
                  </a:lnTo>
                  <a:lnTo>
                    <a:pt x="0" y="61"/>
                  </a:lnTo>
                  <a:lnTo>
                    <a:pt x="99" y="32"/>
                  </a:lnTo>
                  <a:lnTo>
                    <a:pt x="83" y="68"/>
                  </a:lnTo>
                  <a:lnTo>
                    <a:pt x="156" y="19"/>
                  </a:lnTo>
                  <a:lnTo>
                    <a:pt x="221" y="43"/>
                  </a:lnTo>
                  <a:lnTo>
                    <a:pt x="274" y="0"/>
                  </a:lnTo>
                  <a:lnTo>
                    <a:pt x="313" y="48"/>
                  </a:lnTo>
                  <a:lnTo>
                    <a:pt x="377" y="100"/>
                  </a:lnTo>
                  <a:lnTo>
                    <a:pt x="363" y="205"/>
                  </a:lnTo>
                  <a:lnTo>
                    <a:pt x="454" y="313"/>
                  </a:lnTo>
                  <a:lnTo>
                    <a:pt x="440" y="366"/>
                  </a:lnTo>
                  <a:lnTo>
                    <a:pt x="548" y="652"/>
                  </a:lnTo>
                  <a:lnTo>
                    <a:pt x="518" y="734"/>
                  </a:lnTo>
                  <a:lnTo>
                    <a:pt x="436" y="460"/>
                  </a:lnTo>
                  <a:lnTo>
                    <a:pt x="387" y="279"/>
                  </a:lnTo>
                  <a:lnTo>
                    <a:pt x="330" y="209"/>
                  </a:lnTo>
                  <a:lnTo>
                    <a:pt x="334" y="105"/>
                  </a:lnTo>
                  <a:lnTo>
                    <a:pt x="334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0" name="Freeform 170"/>
            <p:cNvSpPr>
              <a:spLocks/>
            </p:cNvSpPr>
            <p:nvPr/>
          </p:nvSpPr>
          <p:spPr bwMode="auto">
            <a:xfrm>
              <a:off x="4242" y="3151"/>
              <a:ext cx="102" cy="29"/>
            </a:xfrm>
            <a:custGeom>
              <a:avLst/>
              <a:gdLst>
                <a:gd name="T0" fmla="*/ 82 w 404"/>
                <a:gd name="T1" fmla="*/ 0 h 112"/>
                <a:gd name="T2" fmla="*/ 186 w 404"/>
                <a:gd name="T3" fmla="*/ 3 h 112"/>
                <a:gd name="T4" fmla="*/ 404 w 404"/>
                <a:gd name="T5" fmla="*/ 112 h 112"/>
                <a:gd name="T6" fmla="*/ 190 w 404"/>
                <a:gd name="T7" fmla="*/ 34 h 112"/>
                <a:gd name="T8" fmla="*/ 73 w 404"/>
                <a:gd name="T9" fmla="*/ 30 h 112"/>
                <a:gd name="T10" fmla="*/ 116 w 404"/>
                <a:gd name="T11" fmla="*/ 107 h 112"/>
                <a:gd name="T12" fmla="*/ 0 w 404"/>
                <a:gd name="T13" fmla="*/ 17 h 112"/>
                <a:gd name="T14" fmla="*/ 82 w 404"/>
                <a:gd name="T15" fmla="*/ 0 h 112"/>
                <a:gd name="T16" fmla="*/ 82 w 404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112">
                  <a:moveTo>
                    <a:pt x="82" y="0"/>
                  </a:moveTo>
                  <a:lnTo>
                    <a:pt x="186" y="3"/>
                  </a:lnTo>
                  <a:lnTo>
                    <a:pt x="404" y="112"/>
                  </a:lnTo>
                  <a:lnTo>
                    <a:pt x="190" y="34"/>
                  </a:lnTo>
                  <a:lnTo>
                    <a:pt x="73" y="30"/>
                  </a:lnTo>
                  <a:lnTo>
                    <a:pt x="116" y="107"/>
                  </a:lnTo>
                  <a:lnTo>
                    <a:pt x="0" y="17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1" name="Freeform 171"/>
            <p:cNvSpPr>
              <a:spLocks/>
            </p:cNvSpPr>
            <p:nvPr/>
          </p:nvSpPr>
          <p:spPr bwMode="auto">
            <a:xfrm>
              <a:off x="4351" y="3156"/>
              <a:ext cx="91" cy="42"/>
            </a:xfrm>
            <a:custGeom>
              <a:avLst/>
              <a:gdLst>
                <a:gd name="T0" fmla="*/ 17 w 367"/>
                <a:gd name="T1" fmla="*/ 73 h 167"/>
                <a:gd name="T2" fmla="*/ 47 w 367"/>
                <a:gd name="T3" fmla="*/ 116 h 167"/>
                <a:gd name="T4" fmla="*/ 164 w 367"/>
                <a:gd name="T5" fmla="*/ 143 h 167"/>
                <a:gd name="T6" fmla="*/ 103 w 367"/>
                <a:gd name="T7" fmla="*/ 104 h 167"/>
                <a:gd name="T8" fmla="*/ 177 w 367"/>
                <a:gd name="T9" fmla="*/ 104 h 167"/>
                <a:gd name="T10" fmla="*/ 301 w 367"/>
                <a:gd name="T11" fmla="*/ 167 h 167"/>
                <a:gd name="T12" fmla="*/ 281 w 367"/>
                <a:gd name="T13" fmla="*/ 130 h 167"/>
                <a:gd name="T14" fmla="*/ 367 w 367"/>
                <a:gd name="T15" fmla="*/ 147 h 167"/>
                <a:gd name="T16" fmla="*/ 250 w 367"/>
                <a:gd name="T17" fmla="*/ 93 h 167"/>
                <a:gd name="T18" fmla="*/ 113 w 367"/>
                <a:gd name="T19" fmla="*/ 57 h 167"/>
                <a:gd name="T20" fmla="*/ 0 w 367"/>
                <a:gd name="T21" fmla="*/ 0 h 167"/>
                <a:gd name="T22" fmla="*/ 87 w 367"/>
                <a:gd name="T23" fmla="*/ 69 h 167"/>
                <a:gd name="T24" fmla="*/ 17 w 367"/>
                <a:gd name="T25" fmla="*/ 73 h 167"/>
                <a:gd name="T26" fmla="*/ 17 w 367"/>
                <a:gd name="T27" fmla="*/ 7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7" h="167">
                  <a:moveTo>
                    <a:pt x="17" y="73"/>
                  </a:moveTo>
                  <a:lnTo>
                    <a:pt x="47" y="116"/>
                  </a:lnTo>
                  <a:lnTo>
                    <a:pt x="164" y="143"/>
                  </a:lnTo>
                  <a:lnTo>
                    <a:pt x="103" y="104"/>
                  </a:lnTo>
                  <a:lnTo>
                    <a:pt x="177" y="104"/>
                  </a:lnTo>
                  <a:lnTo>
                    <a:pt x="301" y="167"/>
                  </a:lnTo>
                  <a:lnTo>
                    <a:pt x="281" y="130"/>
                  </a:lnTo>
                  <a:lnTo>
                    <a:pt x="367" y="147"/>
                  </a:lnTo>
                  <a:lnTo>
                    <a:pt x="250" y="93"/>
                  </a:lnTo>
                  <a:lnTo>
                    <a:pt x="113" y="57"/>
                  </a:lnTo>
                  <a:lnTo>
                    <a:pt x="0" y="0"/>
                  </a:lnTo>
                  <a:lnTo>
                    <a:pt x="87" y="69"/>
                  </a:lnTo>
                  <a:lnTo>
                    <a:pt x="17" y="73"/>
                  </a:lnTo>
                  <a:lnTo>
                    <a:pt x="17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2" name="Freeform 172"/>
            <p:cNvSpPr>
              <a:spLocks/>
            </p:cNvSpPr>
            <p:nvPr/>
          </p:nvSpPr>
          <p:spPr bwMode="auto">
            <a:xfrm>
              <a:off x="4002" y="3145"/>
              <a:ext cx="120" cy="173"/>
            </a:xfrm>
            <a:custGeom>
              <a:avLst/>
              <a:gdLst>
                <a:gd name="T0" fmla="*/ 277 w 480"/>
                <a:gd name="T1" fmla="*/ 108 h 692"/>
                <a:gd name="T2" fmla="*/ 211 w 480"/>
                <a:gd name="T3" fmla="*/ 37 h 692"/>
                <a:gd name="T4" fmla="*/ 103 w 480"/>
                <a:gd name="T5" fmla="*/ 0 h 692"/>
                <a:gd name="T6" fmla="*/ 205 w 480"/>
                <a:gd name="T7" fmla="*/ 78 h 692"/>
                <a:gd name="T8" fmla="*/ 123 w 480"/>
                <a:gd name="T9" fmla="*/ 61 h 692"/>
                <a:gd name="T10" fmla="*/ 164 w 480"/>
                <a:gd name="T11" fmla="*/ 117 h 692"/>
                <a:gd name="T12" fmla="*/ 43 w 480"/>
                <a:gd name="T13" fmla="*/ 115 h 692"/>
                <a:gd name="T14" fmla="*/ 113 w 480"/>
                <a:gd name="T15" fmla="*/ 158 h 692"/>
                <a:gd name="T16" fmla="*/ 0 w 480"/>
                <a:gd name="T17" fmla="*/ 172 h 692"/>
                <a:gd name="T18" fmla="*/ 121 w 480"/>
                <a:gd name="T19" fmla="*/ 208 h 692"/>
                <a:gd name="T20" fmla="*/ 84 w 480"/>
                <a:gd name="T21" fmla="*/ 228 h 692"/>
                <a:gd name="T22" fmla="*/ 166 w 480"/>
                <a:gd name="T23" fmla="*/ 245 h 692"/>
                <a:gd name="T24" fmla="*/ 250 w 480"/>
                <a:gd name="T25" fmla="*/ 241 h 692"/>
                <a:gd name="T26" fmla="*/ 182 w 480"/>
                <a:gd name="T27" fmla="*/ 272 h 692"/>
                <a:gd name="T28" fmla="*/ 274 w 480"/>
                <a:gd name="T29" fmla="*/ 305 h 692"/>
                <a:gd name="T30" fmla="*/ 154 w 480"/>
                <a:gd name="T31" fmla="*/ 325 h 692"/>
                <a:gd name="T32" fmla="*/ 270 w 480"/>
                <a:gd name="T33" fmla="*/ 345 h 692"/>
                <a:gd name="T34" fmla="*/ 197 w 480"/>
                <a:gd name="T35" fmla="*/ 377 h 692"/>
                <a:gd name="T36" fmla="*/ 131 w 480"/>
                <a:gd name="T37" fmla="*/ 358 h 692"/>
                <a:gd name="T38" fmla="*/ 175 w 480"/>
                <a:gd name="T39" fmla="*/ 400 h 692"/>
                <a:gd name="T40" fmla="*/ 122 w 480"/>
                <a:gd name="T41" fmla="*/ 428 h 692"/>
                <a:gd name="T42" fmla="*/ 265 w 480"/>
                <a:gd name="T43" fmla="*/ 425 h 692"/>
                <a:gd name="T44" fmla="*/ 387 w 480"/>
                <a:gd name="T45" fmla="*/ 472 h 692"/>
                <a:gd name="T46" fmla="*/ 415 w 480"/>
                <a:gd name="T47" fmla="*/ 521 h 692"/>
                <a:gd name="T48" fmla="*/ 480 w 480"/>
                <a:gd name="T49" fmla="*/ 692 h 692"/>
                <a:gd name="T50" fmla="*/ 406 w 480"/>
                <a:gd name="T51" fmla="*/ 406 h 692"/>
                <a:gd name="T52" fmla="*/ 395 w 480"/>
                <a:gd name="T53" fmla="*/ 442 h 692"/>
                <a:gd name="T54" fmla="*/ 317 w 480"/>
                <a:gd name="T55" fmla="*/ 335 h 692"/>
                <a:gd name="T56" fmla="*/ 316 w 480"/>
                <a:gd name="T57" fmla="*/ 278 h 692"/>
                <a:gd name="T58" fmla="*/ 264 w 480"/>
                <a:gd name="T59" fmla="*/ 205 h 692"/>
                <a:gd name="T60" fmla="*/ 166 w 480"/>
                <a:gd name="T61" fmla="*/ 158 h 692"/>
                <a:gd name="T62" fmla="*/ 234 w 480"/>
                <a:gd name="T63" fmla="*/ 162 h 692"/>
                <a:gd name="T64" fmla="*/ 205 w 480"/>
                <a:gd name="T65" fmla="*/ 104 h 692"/>
                <a:gd name="T66" fmla="*/ 250 w 480"/>
                <a:gd name="T67" fmla="*/ 117 h 692"/>
                <a:gd name="T68" fmla="*/ 352 w 480"/>
                <a:gd name="T69" fmla="*/ 241 h 692"/>
                <a:gd name="T70" fmla="*/ 338 w 480"/>
                <a:gd name="T71" fmla="*/ 127 h 692"/>
                <a:gd name="T72" fmla="*/ 248 w 480"/>
                <a:gd name="T73" fmla="*/ 0 h 692"/>
                <a:gd name="T74" fmla="*/ 277 w 480"/>
                <a:gd name="T75" fmla="*/ 108 h 692"/>
                <a:gd name="T76" fmla="*/ 277 w 480"/>
                <a:gd name="T77" fmla="*/ 108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0" h="692">
                  <a:moveTo>
                    <a:pt x="277" y="108"/>
                  </a:moveTo>
                  <a:lnTo>
                    <a:pt x="211" y="37"/>
                  </a:lnTo>
                  <a:lnTo>
                    <a:pt x="103" y="0"/>
                  </a:lnTo>
                  <a:lnTo>
                    <a:pt x="205" y="78"/>
                  </a:lnTo>
                  <a:lnTo>
                    <a:pt x="123" y="61"/>
                  </a:lnTo>
                  <a:lnTo>
                    <a:pt x="164" y="117"/>
                  </a:lnTo>
                  <a:lnTo>
                    <a:pt x="43" y="115"/>
                  </a:lnTo>
                  <a:lnTo>
                    <a:pt x="113" y="158"/>
                  </a:lnTo>
                  <a:lnTo>
                    <a:pt x="0" y="172"/>
                  </a:lnTo>
                  <a:lnTo>
                    <a:pt x="121" y="208"/>
                  </a:lnTo>
                  <a:lnTo>
                    <a:pt x="84" y="228"/>
                  </a:lnTo>
                  <a:lnTo>
                    <a:pt x="166" y="245"/>
                  </a:lnTo>
                  <a:lnTo>
                    <a:pt x="250" y="241"/>
                  </a:lnTo>
                  <a:lnTo>
                    <a:pt x="182" y="272"/>
                  </a:lnTo>
                  <a:lnTo>
                    <a:pt x="274" y="305"/>
                  </a:lnTo>
                  <a:lnTo>
                    <a:pt x="154" y="325"/>
                  </a:lnTo>
                  <a:lnTo>
                    <a:pt x="270" y="345"/>
                  </a:lnTo>
                  <a:lnTo>
                    <a:pt x="197" y="377"/>
                  </a:lnTo>
                  <a:lnTo>
                    <a:pt x="131" y="358"/>
                  </a:lnTo>
                  <a:lnTo>
                    <a:pt x="175" y="400"/>
                  </a:lnTo>
                  <a:lnTo>
                    <a:pt x="122" y="428"/>
                  </a:lnTo>
                  <a:lnTo>
                    <a:pt x="265" y="425"/>
                  </a:lnTo>
                  <a:lnTo>
                    <a:pt x="387" y="472"/>
                  </a:lnTo>
                  <a:lnTo>
                    <a:pt x="415" y="521"/>
                  </a:lnTo>
                  <a:lnTo>
                    <a:pt x="480" y="692"/>
                  </a:lnTo>
                  <a:lnTo>
                    <a:pt x="406" y="406"/>
                  </a:lnTo>
                  <a:lnTo>
                    <a:pt x="395" y="442"/>
                  </a:lnTo>
                  <a:lnTo>
                    <a:pt x="317" y="335"/>
                  </a:lnTo>
                  <a:lnTo>
                    <a:pt x="316" y="278"/>
                  </a:lnTo>
                  <a:lnTo>
                    <a:pt x="264" y="205"/>
                  </a:lnTo>
                  <a:lnTo>
                    <a:pt x="166" y="158"/>
                  </a:lnTo>
                  <a:lnTo>
                    <a:pt x="234" y="162"/>
                  </a:lnTo>
                  <a:lnTo>
                    <a:pt x="205" y="104"/>
                  </a:lnTo>
                  <a:lnTo>
                    <a:pt x="250" y="117"/>
                  </a:lnTo>
                  <a:lnTo>
                    <a:pt x="352" y="241"/>
                  </a:lnTo>
                  <a:lnTo>
                    <a:pt x="338" y="127"/>
                  </a:lnTo>
                  <a:lnTo>
                    <a:pt x="248" y="0"/>
                  </a:lnTo>
                  <a:lnTo>
                    <a:pt x="277" y="108"/>
                  </a:lnTo>
                  <a:lnTo>
                    <a:pt x="277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3" name="Freeform 173"/>
            <p:cNvSpPr>
              <a:spLocks/>
            </p:cNvSpPr>
            <p:nvPr/>
          </p:nvSpPr>
          <p:spPr bwMode="auto">
            <a:xfrm>
              <a:off x="4069" y="3302"/>
              <a:ext cx="33" cy="42"/>
            </a:xfrm>
            <a:custGeom>
              <a:avLst/>
              <a:gdLst>
                <a:gd name="T0" fmla="*/ 86 w 131"/>
                <a:gd name="T1" fmla="*/ 0 h 166"/>
                <a:gd name="T2" fmla="*/ 17 w 131"/>
                <a:gd name="T3" fmla="*/ 29 h 166"/>
                <a:gd name="T4" fmla="*/ 0 w 131"/>
                <a:gd name="T5" fmla="*/ 59 h 166"/>
                <a:gd name="T6" fmla="*/ 13 w 131"/>
                <a:gd name="T7" fmla="*/ 99 h 166"/>
                <a:gd name="T8" fmla="*/ 36 w 131"/>
                <a:gd name="T9" fmla="*/ 122 h 166"/>
                <a:gd name="T10" fmla="*/ 27 w 131"/>
                <a:gd name="T11" fmla="*/ 69 h 166"/>
                <a:gd name="T12" fmla="*/ 52 w 131"/>
                <a:gd name="T13" fmla="*/ 57 h 166"/>
                <a:gd name="T14" fmla="*/ 51 w 131"/>
                <a:gd name="T15" fmla="*/ 101 h 166"/>
                <a:gd name="T16" fmla="*/ 64 w 131"/>
                <a:gd name="T17" fmla="*/ 144 h 166"/>
                <a:gd name="T18" fmla="*/ 107 w 131"/>
                <a:gd name="T19" fmla="*/ 166 h 166"/>
                <a:gd name="T20" fmla="*/ 131 w 131"/>
                <a:gd name="T21" fmla="*/ 136 h 166"/>
                <a:gd name="T22" fmla="*/ 88 w 131"/>
                <a:gd name="T23" fmla="*/ 126 h 166"/>
                <a:gd name="T24" fmla="*/ 72 w 131"/>
                <a:gd name="T25" fmla="*/ 70 h 166"/>
                <a:gd name="T26" fmla="*/ 111 w 131"/>
                <a:gd name="T27" fmla="*/ 64 h 166"/>
                <a:gd name="T28" fmla="*/ 86 w 131"/>
                <a:gd name="T29" fmla="*/ 0 h 166"/>
                <a:gd name="T30" fmla="*/ 86 w 131"/>
                <a:gd name="T3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166">
                  <a:moveTo>
                    <a:pt x="86" y="0"/>
                  </a:moveTo>
                  <a:lnTo>
                    <a:pt x="17" y="29"/>
                  </a:lnTo>
                  <a:lnTo>
                    <a:pt x="0" y="59"/>
                  </a:lnTo>
                  <a:lnTo>
                    <a:pt x="13" y="99"/>
                  </a:lnTo>
                  <a:lnTo>
                    <a:pt x="36" y="122"/>
                  </a:lnTo>
                  <a:lnTo>
                    <a:pt x="27" y="69"/>
                  </a:lnTo>
                  <a:lnTo>
                    <a:pt x="52" y="57"/>
                  </a:lnTo>
                  <a:lnTo>
                    <a:pt x="51" y="101"/>
                  </a:lnTo>
                  <a:lnTo>
                    <a:pt x="64" y="144"/>
                  </a:lnTo>
                  <a:lnTo>
                    <a:pt x="107" y="166"/>
                  </a:lnTo>
                  <a:lnTo>
                    <a:pt x="131" y="136"/>
                  </a:lnTo>
                  <a:lnTo>
                    <a:pt x="88" y="126"/>
                  </a:lnTo>
                  <a:lnTo>
                    <a:pt x="72" y="70"/>
                  </a:lnTo>
                  <a:lnTo>
                    <a:pt x="111" y="64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4" name="Freeform 174"/>
            <p:cNvSpPr>
              <a:spLocks/>
            </p:cNvSpPr>
            <p:nvPr/>
          </p:nvSpPr>
          <p:spPr bwMode="auto">
            <a:xfrm>
              <a:off x="4439" y="3194"/>
              <a:ext cx="55" cy="80"/>
            </a:xfrm>
            <a:custGeom>
              <a:avLst/>
              <a:gdLst>
                <a:gd name="T0" fmla="*/ 152 w 219"/>
                <a:gd name="T1" fmla="*/ 107 h 319"/>
                <a:gd name="T2" fmla="*/ 128 w 219"/>
                <a:gd name="T3" fmla="*/ 0 h 319"/>
                <a:gd name="T4" fmla="*/ 117 w 219"/>
                <a:gd name="T5" fmla="*/ 73 h 319"/>
                <a:gd name="T6" fmla="*/ 87 w 219"/>
                <a:gd name="T7" fmla="*/ 38 h 319"/>
                <a:gd name="T8" fmla="*/ 9 w 219"/>
                <a:gd name="T9" fmla="*/ 5 h 319"/>
                <a:gd name="T10" fmla="*/ 90 w 219"/>
                <a:gd name="T11" fmla="*/ 79 h 319"/>
                <a:gd name="T12" fmla="*/ 0 w 219"/>
                <a:gd name="T13" fmla="*/ 57 h 319"/>
                <a:gd name="T14" fmla="*/ 63 w 219"/>
                <a:gd name="T15" fmla="*/ 97 h 319"/>
                <a:gd name="T16" fmla="*/ 9 w 219"/>
                <a:gd name="T17" fmla="*/ 104 h 319"/>
                <a:gd name="T18" fmla="*/ 48 w 219"/>
                <a:gd name="T19" fmla="*/ 119 h 319"/>
                <a:gd name="T20" fmla="*/ 114 w 219"/>
                <a:gd name="T21" fmla="*/ 137 h 319"/>
                <a:gd name="T22" fmla="*/ 75 w 219"/>
                <a:gd name="T23" fmla="*/ 158 h 319"/>
                <a:gd name="T24" fmla="*/ 145 w 219"/>
                <a:gd name="T25" fmla="*/ 167 h 319"/>
                <a:gd name="T26" fmla="*/ 185 w 219"/>
                <a:gd name="T27" fmla="*/ 220 h 319"/>
                <a:gd name="T28" fmla="*/ 134 w 219"/>
                <a:gd name="T29" fmla="*/ 211 h 319"/>
                <a:gd name="T30" fmla="*/ 195 w 219"/>
                <a:gd name="T31" fmla="*/ 247 h 319"/>
                <a:gd name="T32" fmla="*/ 219 w 219"/>
                <a:gd name="T33" fmla="*/ 319 h 319"/>
                <a:gd name="T34" fmla="*/ 207 w 219"/>
                <a:gd name="T35" fmla="*/ 205 h 319"/>
                <a:gd name="T36" fmla="*/ 152 w 219"/>
                <a:gd name="T37" fmla="*/ 107 h 319"/>
                <a:gd name="T38" fmla="*/ 152 w 219"/>
                <a:gd name="T39" fmla="*/ 10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319">
                  <a:moveTo>
                    <a:pt x="152" y="107"/>
                  </a:moveTo>
                  <a:lnTo>
                    <a:pt x="128" y="0"/>
                  </a:lnTo>
                  <a:lnTo>
                    <a:pt x="117" y="73"/>
                  </a:lnTo>
                  <a:lnTo>
                    <a:pt x="87" y="38"/>
                  </a:lnTo>
                  <a:lnTo>
                    <a:pt x="9" y="5"/>
                  </a:lnTo>
                  <a:lnTo>
                    <a:pt x="90" y="79"/>
                  </a:lnTo>
                  <a:lnTo>
                    <a:pt x="0" y="57"/>
                  </a:lnTo>
                  <a:lnTo>
                    <a:pt x="63" y="97"/>
                  </a:lnTo>
                  <a:lnTo>
                    <a:pt x="9" y="104"/>
                  </a:lnTo>
                  <a:lnTo>
                    <a:pt x="48" y="119"/>
                  </a:lnTo>
                  <a:lnTo>
                    <a:pt x="114" y="137"/>
                  </a:lnTo>
                  <a:lnTo>
                    <a:pt x="75" y="158"/>
                  </a:lnTo>
                  <a:lnTo>
                    <a:pt x="145" y="167"/>
                  </a:lnTo>
                  <a:lnTo>
                    <a:pt x="185" y="220"/>
                  </a:lnTo>
                  <a:lnTo>
                    <a:pt x="134" y="211"/>
                  </a:lnTo>
                  <a:lnTo>
                    <a:pt x="195" y="247"/>
                  </a:lnTo>
                  <a:lnTo>
                    <a:pt x="219" y="319"/>
                  </a:lnTo>
                  <a:lnTo>
                    <a:pt x="207" y="205"/>
                  </a:lnTo>
                  <a:lnTo>
                    <a:pt x="152" y="107"/>
                  </a:lnTo>
                  <a:lnTo>
                    <a:pt x="152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5" name="Freeform 175"/>
            <p:cNvSpPr>
              <a:spLocks/>
            </p:cNvSpPr>
            <p:nvPr/>
          </p:nvSpPr>
          <p:spPr bwMode="auto">
            <a:xfrm>
              <a:off x="4373" y="3320"/>
              <a:ext cx="23" cy="16"/>
            </a:xfrm>
            <a:custGeom>
              <a:avLst/>
              <a:gdLst>
                <a:gd name="T0" fmla="*/ 19 w 91"/>
                <a:gd name="T1" fmla="*/ 58 h 63"/>
                <a:gd name="T2" fmla="*/ 55 w 91"/>
                <a:gd name="T3" fmla="*/ 63 h 63"/>
                <a:gd name="T4" fmla="*/ 91 w 91"/>
                <a:gd name="T5" fmla="*/ 29 h 63"/>
                <a:gd name="T6" fmla="*/ 75 w 91"/>
                <a:gd name="T7" fmla="*/ 0 h 63"/>
                <a:gd name="T8" fmla="*/ 41 w 91"/>
                <a:gd name="T9" fmla="*/ 40 h 63"/>
                <a:gd name="T10" fmla="*/ 0 w 91"/>
                <a:gd name="T11" fmla="*/ 28 h 63"/>
                <a:gd name="T12" fmla="*/ 19 w 91"/>
                <a:gd name="T13" fmla="*/ 58 h 63"/>
                <a:gd name="T14" fmla="*/ 19 w 91"/>
                <a:gd name="T15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63">
                  <a:moveTo>
                    <a:pt x="19" y="58"/>
                  </a:moveTo>
                  <a:lnTo>
                    <a:pt x="55" y="63"/>
                  </a:lnTo>
                  <a:lnTo>
                    <a:pt x="91" y="29"/>
                  </a:lnTo>
                  <a:lnTo>
                    <a:pt x="75" y="0"/>
                  </a:lnTo>
                  <a:lnTo>
                    <a:pt x="41" y="40"/>
                  </a:lnTo>
                  <a:lnTo>
                    <a:pt x="0" y="28"/>
                  </a:lnTo>
                  <a:lnTo>
                    <a:pt x="19" y="58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6" name="Freeform 176"/>
            <p:cNvSpPr>
              <a:spLocks/>
            </p:cNvSpPr>
            <p:nvPr/>
          </p:nvSpPr>
          <p:spPr bwMode="auto">
            <a:xfrm>
              <a:off x="4406" y="3290"/>
              <a:ext cx="61" cy="154"/>
            </a:xfrm>
            <a:custGeom>
              <a:avLst/>
              <a:gdLst>
                <a:gd name="T0" fmla="*/ 4 w 245"/>
                <a:gd name="T1" fmla="*/ 0 h 617"/>
                <a:gd name="T2" fmla="*/ 0 w 245"/>
                <a:gd name="T3" fmla="*/ 63 h 617"/>
                <a:gd name="T4" fmla="*/ 28 w 245"/>
                <a:gd name="T5" fmla="*/ 86 h 617"/>
                <a:gd name="T6" fmla="*/ 56 w 245"/>
                <a:gd name="T7" fmla="*/ 151 h 617"/>
                <a:gd name="T8" fmla="*/ 67 w 245"/>
                <a:gd name="T9" fmla="*/ 248 h 617"/>
                <a:gd name="T10" fmla="*/ 94 w 245"/>
                <a:gd name="T11" fmla="*/ 268 h 617"/>
                <a:gd name="T12" fmla="*/ 133 w 245"/>
                <a:gd name="T13" fmla="*/ 402 h 617"/>
                <a:gd name="T14" fmla="*/ 122 w 245"/>
                <a:gd name="T15" fmla="*/ 438 h 617"/>
                <a:gd name="T16" fmla="*/ 155 w 245"/>
                <a:gd name="T17" fmla="*/ 459 h 617"/>
                <a:gd name="T18" fmla="*/ 245 w 245"/>
                <a:gd name="T19" fmla="*/ 617 h 617"/>
                <a:gd name="T20" fmla="*/ 233 w 245"/>
                <a:gd name="T21" fmla="*/ 544 h 617"/>
                <a:gd name="T22" fmla="*/ 196 w 245"/>
                <a:gd name="T23" fmla="*/ 473 h 617"/>
                <a:gd name="T24" fmla="*/ 152 w 245"/>
                <a:gd name="T25" fmla="*/ 392 h 617"/>
                <a:gd name="T26" fmla="*/ 118 w 245"/>
                <a:gd name="T27" fmla="*/ 248 h 617"/>
                <a:gd name="T28" fmla="*/ 85 w 245"/>
                <a:gd name="T29" fmla="*/ 199 h 617"/>
                <a:gd name="T30" fmla="*/ 72 w 245"/>
                <a:gd name="T31" fmla="*/ 121 h 617"/>
                <a:gd name="T32" fmla="*/ 4 w 245"/>
                <a:gd name="T33" fmla="*/ 0 h 617"/>
                <a:gd name="T34" fmla="*/ 4 w 245"/>
                <a:gd name="T35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617">
                  <a:moveTo>
                    <a:pt x="4" y="0"/>
                  </a:moveTo>
                  <a:lnTo>
                    <a:pt x="0" y="63"/>
                  </a:lnTo>
                  <a:lnTo>
                    <a:pt x="28" y="86"/>
                  </a:lnTo>
                  <a:lnTo>
                    <a:pt x="56" y="151"/>
                  </a:lnTo>
                  <a:lnTo>
                    <a:pt x="67" y="248"/>
                  </a:lnTo>
                  <a:lnTo>
                    <a:pt x="94" y="268"/>
                  </a:lnTo>
                  <a:lnTo>
                    <a:pt x="133" y="402"/>
                  </a:lnTo>
                  <a:lnTo>
                    <a:pt x="122" y="438"/>
                  </a:lnTo>
                  <a:lnTo>
                    <a:pt x="155" y="459"/>
                  </a:lnTo>
                  <a:lnTo>
                    <a:pt x="245" y="617"/>
                  </a:lnTo>
                  <a:lnTo>
                    <a:pt x="233" y="544"/>
                  </a:lnTo>
                  <a:lnTo>
                    <a:pt x="196" y="473"/>
                  </a:lnTo>
                  <a:lnTo>
                    <a:pt x="152" y="392"/>
                  </a:lnTo>
                  <a:lnTo>
                    <a:pt x="118" y="248"/>
                  </a:lnTo>
                  <a:lnTo>
                    <a:pt x="85" y="199"/>
                  </a:lnTo>
                  <a:lnTo>
                    <a:pt x="72" y="12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7" name="Freeform 177"/>
            <p:cNvSpPr>
              <a:spLocks/>
            </p:cNvSpPr>
            <p:nvPr/>
          </p:nvSpPr>
          <p:spPr bwMode="auto">
            <a:xfrm>
              <a:off x="4493" y="3286"/>
              <a:ext cx="57" cy="135"/>
            </a:xfrm>
            <a:custGeom>
              <a:avLst/>
              <a:gdLst>
                <a:gd name="T0" fmla="*/ 2 w 229"/>
                <a:gd name="T1" fmla="*/ 3 h 539"/>
                <a:gd name="T2" fmla="*/ 42 w 229"/>
                <a:gd name="T3" fmla="*/ 0 h 539"/>
                <a:gd name="T4" fmla="*/ 62 w 229"/>
                <a:gd name="T5" fmla="*/ 24 h 539"/>
                <a:gd name="T6" fmla="*/ 55 w 229"/>
                <a:gd name="T7" fmla="*/ 52 h 539"/>
                <a:gd name="T8" fmla="*/ 74 w 229"/>
                <a:gd name="T9" fmla="*/ 57 h 539"/>
                <a:gd name="T10" fmla="*/ 80 w 229"/>
                <a:gd name="T11" fmla="*/ 78 h 539"/>
                <a:gd name="T12" fmla="*/ 61 w 229"/>
                <a:gd name="T13" fmla="*/ 99 h 539"/>
                <a:gd name="T14" fmla="*/ 62 w 229"/>
                <a:gd name="T15" fmla="*/ 72 h 539"/>
                <a:gd name="T16" fmla="*/ 40 w 229"/>
                <a:gd name="T17" fmla="*/ 72 h 539"/>
                <a:gd name="T18" fmla="*/ 32 w 229"/>
                <a:gd name="T19" fmla="*/ 61 h 539"/>
                <a:gd name="T20" fmla="*/ 45 w 229"/>
                <a:gd name="T21" fmla="*/ 38 h 539"/>
                <a:gd name="T22" fmla="*/ 13 w 229"/>
                <a:gd name="T23" fmla="*/ 40 h 539"/>
                <a:gd name="T24" fmla="*/ 55 w 229"/>
                <a:gd name="T25" fmla="*/ 123 h 539"/>
                <a:gd name="T26" fmla="*/ 79 w 229"/>
                <a:gd name="T27" fmla="*/ 148 h 539"/>
                <a:gd name="T28" fmla="*/ 71 w 229"/>
                <a:gd name="T29" fmla="*/ 173 h 539"/>
                <a:gd name="T30" fmla="*/ 106 w 229"/>
                <a:gd name="T31" fmla="*/ 244 h 539"/>
                <a:gd name="T32" fmla="*/ 146 w 229"/>
                <a:gd name="T33" fmla="*/ 286 h 539"/>
                <a:gd name="T34" fmla="*/ 147 w 229"/>
                <a:gd name="T35" fmla="*/ 312 h 539"/>
                <a:gd name="T36" fmla="*/ 197 w 229"/>
                <a:gd name="T37" fmla="*/ 427 h 539"/>
                <a:gd name="T38" fmla="*/ 223 w 229"/>
                <a:gd name="T39" fmla="*/ 489 h 539"/>
                <a:gd name="T40" fmla="*/ 229 w 229"/>
                <a:gd name="T41" fmla="*/ 539 h 539"/>
                <a:gd name="T42" fmla="*/ 180 w 229"/>
                <a:gd name="T43" fmla="*/ 532 h 539"/>
                <a:gd name="T44" fmla="*/ 202 w 229"/>
                <a:gd name="T45" fmla="*/ 502 h 539"/>
                <a:gd name="T46" fmla="*/ 187 w 229"/>
                <a:gd name="T47" fmla="*/ 452 h 539"/>
                <a:gd name="T48" fmla="*/ 150 w 229"/>
                <a:gd name="T49" fmla="*/ 435 h 539"/>
                <a:gd name="T50" fmla="*/ 161 w 229"/>
                <a:gd name="T51" fmla="*/ 417 h 539"/>
                <a:gd name="T52" fmla="*/ 135 w 229"/>
                <a:gd name="T53" fmla="*/ 331 h 539"/>
                <a:gd name="T54" fmla="*/ 102 w 229"/>
                <a:gd name="T55" fmla="*/ 309 h 539"/>
                <a:gd name="T56" fmla="*/ 108 w 229"/>
                <a:gd name="T57" fmla="*/ 276 h 539"/>
                <a:gd name="T58" fmla="*/ 61 w 229"/>
                <a:gd name="T59" fmla="*/ 203 h 539"/>
                <a:gd name="T60" fmla="*/ 37 w 229"/>
                <a:gd name="T61" fmla="*/ 170 h 539"/>
                <a:gd name="T62" fmla="*/ 59 w 229"/>
                <a:gd name="T63" fmla="*/ 147 h 539"/>
                <a:gd name="T64" fmla="*/ 0 w 229"/>
                <a:gd name="T65" fmla="*/ 57 h 539"/>
                <a:gd name="T66" fmla="*/ 2 w 229"/>
                <a:gd name="T67" fmla="*/ 3 h 539"/>
                <a:gd name="T68" fmla="*/ 2 w 229"/>
                <a:gd name="T69" fmla="*/ 3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9" h="539">
                  <a:moveTo>
                    <a:pt x="2" y="3"/>
                  </a:moveTo>
                  <a:lnTo>
                    <a:pt x="42" y="0"/>
                  </a:lnTo>
                  <a:lnTo>
                    <a:pt x="62" y="24"/>
                  </a:lnTo>
                  <a:lnTo>
                    <a:pt x="55" y="52"/>
                  </a:lnTo>
                  <a:lnTo>
                    <a:pt x="74" y="57"/>
                  </a:lnTo>
                  <a:lnTo>
                    <a:pt x="80" y="78"/>
                  </a:lnTo>
                  <a:lnTo>
                    <a:pt x="61" y="99"/>
                  </a:lnTo>
                  <a:lnTo>
                    <a:pt x="62" y="72"/>
                  </a:lnTo>
                  <a:lnTo>
                    <a:pt x="40" y="72"/>
                  </a:lnTo>
                  <a:lnTo>
                    <a:pt x="32" y="61"/>
                  </a:lnTo>
                  <a:lnTo>
                    <a:pt x="45" y="38"/>
                  </a:lnTo>
                  <a:lnTo>
                    <a:pt x="13" y="40"/>
                  </a:lnTo>
                  <a:lnTo>
                    <a:pt x="55" y="123"/>
                  </a:lnTo>
                  <a:lnTo>
                    <a:pt x="79" y="148"/>
                  </a:lnTo>
                  <a:lnTo>
                    <a:pt x="71" y="173"/>
                  </a:lnTo>
                  <a:lnTo>
                    <a:pt x="106" y="244"/>
                  </a:lnTo>
                  <a:lnTo>
                    <a:pt x="146" y="286"/>
                  </a:lnTo>
                  <a:lnTo>
                    <a:pt x="147" y="312"/>
                  </a:lnTo>
                  <a:lnTo>
                    <a:pt x="197" y="427"/>
                  </a:lnTo>
                  <a:lnTo>
                    <a:pt x="223" y="489"/>
                  </a:lnTo>
                  <a:lnTo>
                    <a:pt x="229" y="539"/>
                  </a:lnTo>
                  <a:lnTo>
                    <a:pt x="180" y="532"/>
                  </a:lnTo>
                  <a:lnTo>
                    <a:pt x="202" y="502"/>
                  </a:lnTo>
                  <a:lnTo>
                    <a:pt x="187" y="452"/>
                  </a:lnTo>
                  <a:lnTo>
                    <a:pt x="150" y="435"/>
                  </a:lnTo>
                  <a:lnTo>
                    <a:pt x="161" y="417"/>
                  </a:lnTo>
                  <a:lnTo>
                    <a:pt x="135" y="331"/>
                  </a:lnTo>
                  <a:lnTo>
                    <a:pt x="102" y="309"/>
                  </a:lnTo>
                  <a:lnTo>
                    <a:pt x="108" y="276"/>
                  </a:lnTo>
                  <a:lnTo>
                    <a:pt x="61" y="203"/>
                  </a:lnTo>
                  <a:lnTo>
                    <a:pt x="37" y="170"/>
                  </a:lnTo>
                  <a:lnTo>
                    <a:pt x="59" y="147"/>
                  </a:lnTo>
                  <a:lnTo>
                    <a:pt x="0" y="57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8" name="Freeform 178"/>
            <p:cNvSpPr>
              <a:spLocks/>
            </p:cNvSpPr>
            <p:nvPr/>
          </p:nvSpPr>
          <p:spPr bwMode="auto">
            <a:xfrm>
              <a:off x="4154" y="3291"/>
              <a:ext cx="173" cy="151"/>
            </a:xfrm>
            <a:custGeom>
              <a:avLst/>
              <a:gdLst>
                <a:gd name="T0" fmla="*/ 608 w 691"/>
                <a:gd name="T1" fmla="*/ 274 h 608"/>
                <a:gd name="T2" fmla="*/ 436 w 691"/>
                <a:gd name="T3" fmla="*/ 76 h 608"/>
                <a:gd name="T4" fmla="*/ 308 w 691"/>
                <a:gd name="T5" fmla="*/ 0 h 608"/>
                <a:gd name="T6" fmla="*/ 329 w 691"/>
                <a:gd name="T7" fmla="*/ 42 h 608"/>
                <a:gd name="T8" fmla="*/ 239 w 691"/>
                <a:gd name="T9" fmla="*/ 13 h 608"/>
                <a:gd name="T10" fmla="*/ 81 w 691"/>
                <a:gd name="T11" fmla="*/ 40 h 608"/>
                <a:gd name="T12" fmla="*/ 297 w 691"/>
                <a:gd name="T13" fmla="*/ 79 h 608"/>
                <a:gd name="T14" fmla="*/ 0 w 691"/>
                <a:gd name="T15" fmla="*/ 99 h 608"/>
                <a:gd name="T16" fmla="*/ 194 w 691"/>
                <a:gd name="T17" fmla="*/ 136 h 608"/>
                <a:gd name="T18" fmla="*/ 53 w 691"/>
                <a:gd name="T19" fmla="*/ 172 h 608"/>
                <a:gd name="T20" fmla="*/ 154 w 691"/>
                <a:gd name="T21" fmla="*/ 197 h 608"/>
                <a:gd name="T22" fmla="*/ 344 w 691"/>
                <a:gd name="T23" fmla="*/ 189 h 608"/>
                <a:gd name="T24" fmla="*/ 222 w 691"/>
                <a:gd name="T25" fmla="*/ 253 h 608"/>
                <a:gd name="T26" fmla="*/ 381 w 691"/>
                <a:gd name="T27" fmla="*/ 238 h 608"/>
                <a:gd name="T28" fmla="*/ 466 w 691"/>
                <a:gd name="T29" fmla="*/ 213 h 608"/>
                <a:gd name="T30" fmla="*/ 567 w 691"/>
                <a:gd name="T31" fmla="*/ 295 h 608"/>
                <a:gd name="T32" fmla="*/ 596 w 691"/>
                <a:gd name="T33" fmla="*/ 358 h 608"/>
                <a:gd name="T34" fmla="*/ 652 w 691"/>
                <a:gd name="T35" fmla="*/ 608 h 608"/>
                <a:gd name="T36" fmla="*/ 653 w 691"/>
                <a:gd name="T37" fmla="*/ 476 h 608"/>
                <a:gd name="T38" fmla="*/ 691 w 691"/>
                <a:gd name="T39" fmla="*/ 551 h 608"/>
                <a:gd name="T40" fmla="*/ 608 w 691"/>
                <a:gd name="T41" fmla="*/ 274 h 608"/>
                <a:gd name="T42" fmla="*/ 608 w 691"/>
                <a:gd name="T43" fmla="*/ 27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1" h="608">
                  <a:moveTo>
                    <a:pt x="608" y="274"/>
                  </a:moveTo>
                  <a:lnTo>
                    <a:pt x="436" y="76"/>
                  </a:lnTo>
                  <a:lnTo>
                    <a:pt x="308" y="0"/>
                  </a:lnTo>
                  <a:lnTo>
                    <a:pt x="329" y="42"/>
                  </a:lnTo>
                  <a:lnTo>
                    <a:pt x="239" y="13"/>
                  </a:lnTo>
                  <a:lnTo>
                    <a:pt x="81" y="40"/>
                  </a:lnTo>
                  <a:lnTo>
                    <a:pt x="297" y="79"/>
                  </a:lnTo>
                  <a:lnTo>
                    <a:pt x="0" y="99"/>
                  </a:lnTo>
                  <a:lnTo>
                    <a:pt x="194" y="136"/>
                  </a:lnTo>
                  <a:lnTo>
                    <a:pt x="53" y="172"/>
                  </a:lnTo>
                  <a:lnTo>
                    <a:pt x="154" y="197"/>
                  </a:lnTo>
                  <a:lnTo>
                    <a:pt x="344" y="189"/>
                  </a:lnTo>
                  <a:lnTo>
                    <a:pt x="222" y="253"/>
                  </a:lnTo>
                  <a:lnTo>
                    <a:pt x="381" y="238"/>
                  </a:lnTo>
                  <a:lnTo>
                    <a:pt x="466" y="213"/>
                  </a:lnTo>
                  <a:lnTo>
                    <a:pt x="567" y="295"/>
                  </a:lnTo>
                  <a:lnTo>
                    <a:pt x="596" y="358"/>
                  </a:lnTo>
                  <a:lnTo>
                    <a:pt x="652" y="608"/>
                  </a:lnTo>
                  <a:lnTo>
                    <a:pt x="653" y="476"/>
                  </a:lnTo>
                  <a:lnTo>
                    <a:pt x="691" y="551"/>
                  </a:lnTo>
                  <a:lnTo>
                    <a:pt x="608" y="274"/>
                  </a:lnTo>
                  <a:lnTo>
                    <a:pt x="608" y="2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9" name="Freeform 179"/>
            <p:cNvSpPr>
              <a:spLocks/>
            </p:cNvSpPr>
            <p:nvPr/>
          </p:nvSpPr>
          <p:spPr bwMode="auto">
            <a:xfrm>
              <a:off x="4530" y="3087"/>
              <a:ext cx="123" cy="331"/>
            </a:xfrm>
            <a:custGeom>
              <a:avLst/>
              <a:gdLst>
                <a:gd name="T0" fmla="*/ 0 w 492"/>
                <a:gd name="T1" fmla="*/ 0 h 1325"/>
                <a:gd name="T2" fmla="*/ 150 w 492"/>
                <a:gd name="T3" fmla="*/ 180 h 1325"/>
                <a:gd name="T4" fmla="*/ 157 w 492"/>
                <a:gd name="T5" fmla="*/ 255 h 1325"/>
                <a:gd name="T6" fmla="*/ 298 w 492"/>
                <a:gd name="T7" fmla="*/ 681 h 1325"/>
                <a:gd name="T8" fmla="*/ 303 w 492"/>
                <a:gd name="T9" fmla="*/ 753 h 1325"/>
                <a:gd name="T10" fmla="*/ 452 w 492"/>
                <a:gd name="T11" fmla="*/ 1104 h 1325"/>
                <a:gd name="T12" fmla="*/ 443 w 492"/>
                <a:gd name="T13" fmla="*/ 1196 h 1325"/>
                <a:gd name="T14" fmla="*/ 492 w 492"/>
                <a:gd name="T15" fmla="*/ 1325 h 1325"/>
                <a:gd name="T16" fmla="*/ 395 w 492"/>
                <a:gd name="T17" fmla="*/ 1259 h 1325"/>
                <a:gd name="T18" fmla="*/ 289 w 492"/>
                <a:gd name="T19" fmla="*/ 1289 h 1325"/>
                <a:gd name="T20" fmla="*/ 412 w 492"/>
                <a:gd name="T21" fmla="*/ 1153 h 1325"/>
                <a:gd name="T22" fmla="*/ 303 w 492"/>
                <a:gd name="T23" fmla="*/ 813 h 1325"/>
                <a:gd name="T24" fmla="*/ 211 w 492"/>
                <a:gd name="T25" fmla="*/ 717 h 1325"/>
                <a:gd name="T26" fmla="*/ 237 w 492"/>
                <a:gd name="T27" fmla="*/ 624 h 1325"/>
                <a:gd name="T28" fmla="*/ 92 w 492"/>
                <a:gd name="T29" fmla="*/ 243 h 1325"/>
                <a:gd name="T30" fmla="*/ 114 w 492"/>
                <a:gd name="T31" fmla="*/ 186 h 1325"/>
                <a:gd name="T32" fmla="*/ 0 w 492"/>
                <a:gd name="T33" fmla="*/ 0 h 1325"/>
                <a:gd name="T34" fmla="*/ 0 w 492"/>
                <a:gd name="T35" fmla="*/ 0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2" h="1325">
                  <a:moveTo>
                    <a:pt x="0" y="0"/>
                  </a:moveTo>
                  <a:lnTo>
                    <a:pt x="150" y="180"/>
                  </a:lnTo>
                  <a:lnTo>
                    <a:pt x="157" y="255"/>
                  </a:lnTo>
                  <a:lnTo>
                    <a:pt x="298" y="681"/>
                  </a:lnTo>
                  <a:lnTo>
                    <a:pt x="303" y="753"/>
                  </a:lnTo>
                  <a:lnTo>
                    <a:pt x="452" y="1104"/>
                  </a:lnTo>
                  <a:lnTo>
                    <a:pt x="443" y="1196"/>
                  </a:lnTo>
                  <a:lnTo>
                    <a:pt x="492" y="1325"/>
                  </a:lnTo>
                  <a:lnTo>
                    <a:pt x="395" y="1259"/>
                  </a:lnTo>
                  <a:lnTo>
                    <a:pt x="289" y="1289"/>
                  </a:lnTo>
                  <a:lnTo>
                    <a:pt x="412" y="1153"/>
                  </a:lnTo>
                  <a:lnTo>
                    <a:pt x="303" y="813"/>
                  </a:lnTo>
                  <a:lnTo>
                    <a:pt x="211" y="717"/>
                  </a:lnTo>
                  <a:lnTo>
                    <a:pt x="237" y="624"/>
                  </a:lnTo>
                  <a:lnTo>
                    <a:pt x="92" y="243"/>
                  </a:lnTo>
                  <a:lnTo>
                    <a:pt x="114" y="18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0" name="Freeform 180"/>
            <p:cNvSpPr>
              <a:spLocks/>
            </p:cNvSpPr>
            <p:nvPr/>
          </p:nvSpPr>
          <p:spPr bwMode="auto">
            <a:xfrm>
              <a:off x="4125" y="3330"/>
              <a:ext cx="57" cy="103"/>
            </a:xfrm>
            <a:custGeom>
              <a:avLst/>
              <a:gdLst>
                <a:gd name="T0" fmla="*/ 6 w 224"/>
                <a:gd name="T1" fmla="*/ 0 h 411"/>
                <a:gd name="T2" fmla="*/ 68 w 224"/>
                <a:gd name="T3" fmla="*/ 99 h 411"/>
                <a:gd name="T4" fmla="*/ 116 w 224"/>
                <a:gd name="T5" fmla="*/ 241 h 411"/>
                <a:gd name="T6" fmla="*/ 224 w 224"/>
                <a:gd name="T7" fmla="*/ 411 h 411"/>
                <a:gd name="T8" fmla="*/ 144 w 224"/>
                <a:gd name="T9" fmla="*/ 380 h 411"/>
                <a:gd name="T10" fmla="*/ 149 w 224"/>
                <a:gd name="T11" fmla="*/ 338 h 411"/>
                <a:gd name="T12" fmla="*/ 90 w 224"/>
                <a:gd name="T13" fmla="*/ 261 h 411"/>
                <a:gd name="T14" fmla="*/ 81 w 224"/>
                <a:gd name="T15" fmla="*/ 192 h 411"/>
                <a:gd name="T16" fmla="*/ 39 w 224"/>
                <a:gd name="T17" fmla="*/ 140 h 411"/>
                <a:gd name="T18" fmla="*/ 42 w 224"/>
                <a:gd name="T19" fmla="*/ 100 h 411"/>
                <a:gd name="T20" fmla="*/ 0 w 224"/>
                <a:gd name="T21" fmla="*/ 33 h 411"/>
                <a:gd name="T22" fmla="*/ 6 w 224"/>
                <a:gd name="T23" fmla="*/ 0 h 411"/>
                <a:gd name="T24" fmla="*/ 6 w 224"/>
                <a:gd name="T2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411">
                  <a:moveTo>
                    <a:pt x="6" y="0"/>
                  </a:moveTo>
                  <a:lnTo>
                    <a:pt x="68" y="99"/>
                  </a:lnTo>
                  <a:lnTo>
                    <a:pt x="116" y="241"/>
                  </a:lnTo>
                  <a:lnTo>
                    <a:pt x="224" y="411"/>
                  </a:lnTo>
                  <a:lnTo>
                    <a:pt x="144" y="380"/>
                  </a:lnTo>
                  <a:lnTo>
                    <a:pt x="149" y="338"/>
                  </a:lnTo>
                  <a:lnTo>
                    <a:pt x="90" y="261"/>
                  </a:lnTo>
                  <a:lnTo>
                    <a:pt x="81" y="192"/>
                  </a:lnTo>
                  <a:lnTo>
                    <a:pt x="39" y="140"/>
                  </a:lnTo>
                  <a:lnTo>
                    <a:pt x="42" y="100"/>
                  </a:lnTo>
                  <a:lnTo>
                    <a:pt x="0" y="3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1" name="Freeform 181"/>
            <p:cNvSpPr>
              <a:spLocks/>
            </p:cNvSpPr>
            <p:nvPr/>
          </p:nvSpPr>
          <p:spPr bwMode="auto">
            <a:xfrm>
              <a:off x="4231" y="3356"/>
              <a:ext cx="67" cy="20"/>
            </a:xfrm>
            <a:custGeom>
              <a:avLst/>
              <a:gdLst>
                <a:gd name="T0" fmla="*/ 251 w 269"/>
                <a:gd name="T1" fmla="*/ 4 h 80"/>
                <a:gd name="T2" fmla="*/ 187 w 269"/>
                <a:gd name="T3" fmla="*/ 35 h 80"/>
                <a:gd name="T4" fmla="*/ 143 w 269"/>
                <a:gd name="T5" fmla="*/ 11 h 80"/>
                <a:gd name="T6" fmla="*/ 80 w 269"/>
                <a:gd name="T7" fmla="*/ 0 h 80"/>
                <a:gd name="T8" fmla="*/ 129 w 269"/>
                <a:gd name="T9" fmla="*/ 29 h 80"/>
                <a:gd name="T10" fmla="*/ 43 w 269"/>
                <a:gd name="T11" fmla="*/ 43 h 80"/>
                <a:gd name="T12" fmla="*/ 0 w 269"/>
                <a:gd name="T13" fmla="*/ 60 h 80"/>
                <a:gd name="T14" fmla="*/ 137 w 269"/>
                <a:gd name="T15" fmla="*/ 48 h 80"/>
                <a:gd name="T16" fmla="*/ 94 w 269"/>
                <a:gd name="T17" fmla="*/ 80 h 80"/>
                <a:gd name="T18" fmla="*/ 167 w 269"/>
                <a:gd name="T19" fmla="*/ 60 h 80"/>
                <a:gd name="T20" fmla="*/ 269 w 269"/>
                <a:gd name="T21" fmla="*/ 24 h 80"/>
                <a:gd name="T22" fmla="*/ 251 w 269"/>
                <a:gd name="T23" fmla="*/ 4 h 80"/>
                <a:gd name="T24" fmla="*/ 251 w 269"/>
                <a:gd name="T25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80">
                  <a:moveTo>
                    <a:pt x="251" y="4"/>
                  </a:moveTo>
                  <a:lnTo>
                    <a:pt x="187" y="35"/>
                  </a:lnTo>
                  <a:lnTo>
                    <a:pt x="143" y="11"/>
                  </a:lnTo>
                  <a:lnTo>
                    <a:pt x="80" y="0"/>
                  </a:lnTo>
                  <a:lnTo>
                    <a:pt x="129" y="29"/>
                  </a:lnTo>
                  <a:lnTo>
                    <a:pt x="43" y="43"/>
                  </a:lnTo>
                  <a:lnTo>
                    <a:pt x="0" y="60"/>
                  </a:lnTo>
                  <a:lnTo>
                    <a:pt x="137" y="48"/>
                  </a:lnTo>
                  <a:lnTo>
                    <a:pt x="94" y="80"/>
                  </a:lnTo>
                  <a:lnTo>
                    <a:pt x="167" y="60"/>
                  </a:lnTo>
                  <a:lnTo>
                    <a:pt x="269" y="24"/>
                  </a:lnTo>
                  <a:lnTo>
                    <a:pt x="251" y="4"/>
                  </a:lnTo>
                  <a:lnTo>
                    <a:pt x="25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2" name="Freeform 182"/>
            <p:cNvSpPr>
              <a:spLocks/>
            </p:cNvSpPr>
            <p:nvPr/>
          </p:nvSpPr>
          <p:spPr bwMode="auto">
            <a:xfrm>
              <a:off x="4468" y="3084"/>
              <a:ext cx="35" cy="42"/>
            </a:xfrm>
            <a:custGeom>
              <a:avLst/>
              <a:gdLst>
                <a:gd name="T0" fmla="*/ 71 w 141"/>
                <a:gd name="T1" fmla="*/ 0 h 166"/>
                <a:gd name="T2" fmla="*/ 0 w 141"/>
                <a:gd name="T3" fmla="*/ 48 h 166"/>
                <a:gd name="T4" fmla="*/ 9 w 141"/>
                <a:gd name="T5" fmla="*/ 148 h 166"/>
                <a:gd name="T6" fmla="*/ 84 w 141"/>
                <a:gd name="T7" fmla="*/ 166 h 166"/>
                <a:gd name="T8" fmla="*/ 141 w 141"/>
                <a:gd name="T9" fmla="*/ 144 h 166"/>
                <a:gd name="T10" fmla="*/ 71 w 141"/>
                <a:gd name="T11" fmla="*/ 0 h 166"/>
                <a:gd name="T12" fmla="*/ 71 w 141"/>
                <a:gd name="T1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66">
                  <a:moveTo>
                    <a:pt x="71" y="0"/>
                  </a:moveTo>
                  <a:lnTo>
                    <a:pt x="0" y="48"/>
                  </a:lnTo>
                  <a:lnTo>
                    <a:pt x="9" y="148"/>
                  </a:lnTo>
                  <a:lnTo>
                    <a:pt x="84" y="166"/>
                  </a:lnTo>
                  <a:lnTo>
                    <a:pt x="141" y="144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" name="Freeform 183"/>
            <p:cNvSpPr>
              <a:spLocks/>
            </p:cNvSpPr>
            <p:nvPr/>
          </p:nvSpPr>
          <p:spPr bwMode="auto">
            <a:xfrm>
              <a:off x="4091" y="3314"/>
              <a:ext cx="11" cy="15"/>
            </a:xfrm>
            <a:custGeom>
              <a:avLst/>
              <a:gdLst>
                <a:gd name="T0" fmla="*/ 23 w 46"/>
                <a:gd name="T1" fmla="*/ 0 h 59"/>
                <a:gd name="T2" fmla="*/ 0 w 46"/>
                <a:gd name="T3" fmla="*/ 24 h 59"/>
                <a:gd name="T4" fmla="*/ 19 w 46"/>
                <a:gd name="T5" fmla="*/ 57 h 59"/>
                <a:gd name="T6" fmla="*/ 36 w 46"/>
                <a:gd name="T7" fmla="*/ 59 h 59"/>
                <a:gd name="T8" fmla="*/ 46 w 46"/>
                <a:gd name="T9" fmla="*/ 21 h 59"/>
                <a:gd name="T10" fmla="*/ 23 w 46"/>
                <a:gd name="T11" fmla="*/ 0 h 59"/>
                <a:gd name="T12" fmla="*/ 23 w 46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23" y="0"/>
                  </a:moveTo>
                  <a:lnTo>
                    <a:pt x="0" y="24"/>
                  </a:lnTo>
                  <a:lnTo>
                    <a:pt x="19" y="57"/>
                  </a:lnTo>
                  <a:lnTo>
                    <a:pt x="36" y="59"/>
                  </a:lnTo>
                  <a:lnTo>
                    <a:pt x="46" y="2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4" name="Freeform 184"/>
            <p:cNvSpPr>
              <a:spLocks/>
            </p:cNvSpPr>
            <p:nvPr/>
          </p:nvSpPr>
          <p:spPr bwMode="auto">
            <a:xfrm>
              <a:off x="4001" y="2803"/>
              <a:ext cx="222" cy="40"/>
            </a:xfrm>
            <a:custGeom>
              <a:avLst/>
              <a:gdLst>
                <a:gd name="T0" fmla="*/ 0 w 885"/>
                <a:gd name="T1" fmla="*/ 145 h 162"/>
                <a:gd name="T2" fmla="*/ 122 w 885"/>
                <a:gd name="T3" fmla="*/ 115 h 162"/>
                <a:gd name="T4" fmla="*/ 39 w 885"/>
                <a:gd name="T5" fmla="*/ 33 h 162"/>
                <a:gd name="T6" fmla="*/ 297 w 885"/>
                <a:gd name="T7" fmla="*/ 90 h 162"/>
                <a:gd name="T8" fmla="*/ 256 w 885"/>
                <a:gd name="T9" fmla="*/ 0 h 162"/>
                <a:gd name="T10" fmla="*/ 450 w 885"/>
                <a:gd name="T11" fmla="*/ 43 h 162"/>
                <a:gd name="T12" fmla="*/ 655 w 885"/>
                <a:gd name="T13" fmla="*/ 39 h 162"/>
                <a:gd name="T14" fmla="*/ 885 w 885"/>
                <a:gd name="T15" fmla="*/ 125 h 162"/>
                <a:gd name="T16" fmla="*/ 559 w 885"/>
                <a:gd name="T17" fmla="*/ 66 h 162"/>
                <a:gd name="T18" fmla="*/ 596 w 885"/>
                <a:gd name="T19" fmla="*/ 105 h 162"/>
                <a:gd name="T20" fmla="*/ 322 w 885"/>
                <a:gd name="T21" fmla="*/ 39 h 162"/>
                <a:gd name="T22" fmla="*/ 359 w 885"/>
                <a:gd name="T23" fmla="*/ 105 h 162"/>
                <a:gd name="T24" fmla="*/ 458 w 885"/>
                <a:gd name="T25" fmla="*/ 162 h 162"/>
                <a:gd name="T26" fmla="*/ 177 w 885"/>
                <a:gd name="T27" fmla="*/ 96 h 162"/>
                <a:gd name="T28" fmla="*/ 217 w 885"/>
                <a:gd name="T29" fmla="*/ 142 h 162"/>
                <a:gd name="T30" fmla="*/ 0 w 885"/>
                <a:gd name="T31" fmla="*/ 145 h 162"/>
                <a:gd name="T32" fmla="*/ 0 w 885"/>
                <a:gd name="T33" fmla="*/ 14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5" h="162">
                  <a:moveTo>
                    <a:pt x="0" y="145"/>
                  </a:moveTo>
                  <a:lnTo>
                    <a:pt x="122" y="115"/>
                  </a:lnTo>
                  <a:lnTo>
                    <a:pt x="39" y="33"/>
                  </a:lnTo>
                  <a:lnTo>
                    <a:pt x="297" y="90"/>
                  </a:lnTo>
                  <a:lnTo>
                    <a:pt x="256" y="0"/>
                  </a:lnTo>
                  <a:lnTo>
                    <a:pt x="450" y="43"/>
                  </a:lnTo>
                  <a:lnTo>
                    <a:pt x="655" y="39"/>
                  </a:lnTo>
                  <a:lnTo>
                    <a:pt x="885" y="125"/>
                  </a:lnTo>
                  <a:lnTo>
                    <a:pt x="559" y="66"/>
                  </a:lnTo>
                  <a:lnTo>
                    <a:pt x="596" y="105"/>
                  </a:lnTo>
                  <a:lnTo>
                    <a:pt x="322" y="39"/>
                  </a:lnTo>
                  <a:lnTo>
                    <a:pt x="359" y="105"/>
                  </a:lnTo>
                  <a:lnTo>
                    <a:pt x="458" y="162"/>
                  </a:lnTo>
                  <a:lnTo>
                    <a:pt x="177" y="96"/>
                  </a:lnTo>
                  <a:lnTo>
                    <a:pt x="217" y="142"/>
                  </a:lnTo>
                  <a:lnTo>
                    <a:pt x="0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5" name="Freeform 185"/>
            <p:cNvSpPr>
              <a:spLocks/>
            </p:cNvSpPr>
            <p:nvPr/>
          </p:nvSpPr>
          <p:spPr bwMode="auto">
            <a:xfrm>
              <a:off x="3887" y="3015"/>
              <a:ext cx="501" cy="99"/>
            </a:xfrm>
            <a:custGeom>
              <a:avLst/>
              <a:gdLst>
                <a:gd name="T0" fmla="*/ 0 w 2005"/>
                <a:gd name="T1" fmla="*/ 0 h 396"/>
                <a:gd name="T2" fmla="*/ 142 w 2005"/>
                <a:gd name="T3" fmla="*/ 43 h 396"/>
                <a:gd name="T4" fmla="*/ 375 w 2005"/>
                <a:gd name="T5" fmla="*/ 53 h 396"/>
                <a:gd name="T6" fmla="*/ 287 w 2005"/>
                <a:gd name="T7" fmla="*/ 92 h 396"/>
                <a:gd name="T8" fmla="*/ 398 w 2005"/>
                <a:gd name="T9" fmla="*/ 105 h 396"/>
                <a:gd name="T10" fmla="*/ 559 w 2005"/>
                <a:gd name="T11" fmla="*/ 105 h 396"/>
                <a:gd name="T12" fmla="*/ 487 w 2005"/>
                <a:gd name="T13" fmla="*/ 172 h 396"/>
                <a:gd name="T14" fmla="*/ 615 w 2005"/>
                <a:gd name="T15" fmla="*/ 208 h 396"/>
                <a:gd name="T16" fmla="*/ 536 w 2005"/>
                <a:gd name="T17" fmla="*/ 231 h 396"/>
                <a:gd name="T18" fmla="*/ 718 w 2005"/>
                <a:gd name="T19" fmla="*/ 241 h 396"/>
                <a:gd name="T20" fmla="*/ 685 w 2005"/>
                <a:gd name="T21" fmla="*/ 297 h 396"/>
                <a:gd name="T22" fmla="*/ 938 w 2005"/>
                <a:gd name="T23" fmla="*/ 270 h 396"/>
                <a:gd name="T24" fmla="*/ 1093 w 2005"/>
                <a:gd name="T25" fmla="*/ 274 h 396"/>
                <a:gd name="T26" fmla="*/ 982 w 2005"/>
                <a:gd name="T27" fmla="*/ 336 h 396"/>
                <a:gd name="T28" fmla="*/ 1363 w 2005"/>
                <a:gd name="T29" fmla="*/ 313 h 396"/>
                <a:gd name="T30" fmla="*/ 1277 w 2005"/>
                <a:gd name="T31" fmla="*/ 360 h 396"/>
                <a:gd name="T32" fmla="*/ 1580 w 2005"/>
                <a:gd name="T33" fmla="*/ 327 h 396"/>
                <a:gd name="T34" fmla="*/ 2005 w 2005"/>
                <a:gd name="T35" fmla="*/ 237 h 396"/>
                <a:gd name="T36" fmla="*/ 1611 w 2005"/>
                <a:gd name="T37" fmla="*/ 396 h 396"/>
                <a:gd name="T38" fmla="*/ 1050 w 2005"/>
                <a:gd name="T39" fmla="*/ 396 h 396"/>
                <a:gd name="T40" fmla="*/ 1186 w 2005"/>
                <a:gd name="T41" fmla="*/ 350 h 396"/>
                <a:gd name="T42" fmla="*/ 922 w 2005"/>
                <a:gd name="T43" fmla="*/ 360 h 396"/>
                <a:gd name="T44" fmla="*/ 990 w 2005"/>
                <a:gd name="T45" fmla="*/ 297 h 396"/>
                <a:gd name="T46" fmla="*/ 625 w 2005"/>
                <a:gd name="T47" fmla="*/ 333 h 396"/>
                <a:gd name="T48" fmla="*/ 662 w 2005"/>
                <a:gd name="T49" fmla="*/ 257 h 396"/>
                <a:gd name="T50" fmla="*/ 412 w 2005"/>
                <a:gd name="T51" fmla="*/ 247 h 396"/>
                <a:gd name="T52" fmla="*/ 454 w 2005"/>
                <a:gd name="T53" fmla="*/ 208 h 396"/>
                <a:gd name="T54" fmla="*/ 356 w 2005"/>
                <a:gd name="T55" fmla="*/ 169 h 396"/>
                <a:gd name="T56" fmla="*/ 468 w 2005"/>
                <a:gd name="T57" fmla="*/ 129 h 396"/>
                <a:gd name="T58" fmla="*/ 178 w 2005"/>
                <a:gd name="T59" fmla="*/ 122 h 396"/>
                <a:gd name="T60" fmla="*/ 257 w 2005"/>
                <a:gd name="T61" fmla="*/ 63 h 396"/>
                <a:gd name="T62" fmla="*/ 105 w 2005"/>
                <a:gd name="T63" fmla="*/ 72 h 396"/>
                <a:gd name="T64" fmla="*/ 0 w 2005"/>
                <a:gd name="T65" fmla="*/ 0 h 396"/>
                <a:gd name="T66" fmla="*/ 0 w 2005"/>
                <a:gd name="T67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05" h="396">
                  <a:moveTo>
                    <a:pt x="0" y="0"/>
                  </a:moveTo>
                  <a:lnTo>
                    <a:pt x="142" y="43"/>
                  </a:lnTo>
                  <a:lnTo>
                    <a:pt x="375" y="53"/>
                  </a:lnTo>
                  <a:lnTo>
                    <a:pt x="287" y="92"/>
                  </a:lnTo>
                  <a:lnTo>
                    <a:pt x="398" y="105"/>
                  </a:lnTo>
                  <a:lnTo>
                    <a:pt x="559" y="105"/>
                  </a:lnTo>
                  <a:lnTo>
                    <a:pt x="487" y="172"/>
                  </a:lnTo>
                  <a:lnTo>
                    <a:pt x="615" y="208"/>
                  </a:lnTo>
                  <a:lnTo>
                    <a:pt x="536" y="231"/>
                  </a:lnTo>
                  <a:lnTo>
                    <a:pt x="718" y="241"/>
                  </a:lnTo>
                  <a:lnTo>
                    <a:pt x="685" y="297"/>
                  </a:lnTo>
                  <a:lnTo>
                    <a:pt x="938" y="270"/>
                  </a:lnTo>
                  <a:lnTo>
                    <a:pt x="1093" y="274"/>
                  </a:lnTo>
                  <a:lnTo>
                    <a:pt x="982" y="336"/>
                  </a:lnTo>
                  <a:lnTo>
                    <a:pt x="1363" y="313"/>
                  </a:lnTo>
                  <a:lnTo>
                    <a:pt x="1277" y="360"/>
                  </a:lnTo>
                  <a:lnTo>
                    <a:pt x="1580" y="327"/>
                  </a:lnTo>
                  <a:lnTo>
                    <a:pt x="2005" y="237"/>
                  </a:lnTo>
                  <a:lnTo>
                    <a:pt x="1611" y="396"/>
                  </a:lnTo>
                  <a:lnTo>
                    <a:pt x="1050" y="396"/>
                  </a:lnTo>
                  <a:lnTo>
                    <a:pt x="1186" y="350"/>
                  </a:lnTo>
                  <a:lnTo>
                    <a:pt x="922" y="360"/>
                  </a:lnTo>
                  <a:lnTo>
                    <a:pt x="990" y="297"/>
                  </a:lnTo>
                  <a:lnTo>
                    <a:pt x="625" y="333"/>
                  </a:lnTo>
                  <a:lnTo>
                    <a:pt x="662" y="257"/>
                  </a:lnTo>
                  <a:lnTo>
                    <a:pt x="412" y="247"/>
                  </a:lnTo>
                  <a:lnTo>
                    <a:pt x="454" y="208"/>
                  </a:lnTo>
                  <a:lnTo>
                    <a:pt x="356" y="169"/>
                  </a:lnTo>
                  <a:lnTo>
                    <a:pt x="468" y="129"/>
                  </a:lnTo>
                  <a:lnTo>
                    <a:pt x="178" y="122"/>
                  </a:lnTo>
                  <a:lnTo>
                    <a:pt x="257" y="63"/>
                  </a:lnTo>
                  <a:lnTo>
                    <a:pt x="105" y="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6" name="Freeform 186"/>
            <p:cNvSpPr>
              <a:spLocks/>
            </p:cNvSpPr>
            <p:nvPr/>
          </p:nvSpPr>
          <p:spPr bwMode="auto">
            <a:xfrm>
              <a:off x="4053" y="2928"/>
              <a:ext cx="153" cy="68"/>
            </a:xfrm>
            <a:custGeom>
              <a:avLst/>
              <a:gdLst>
                <a:gd name="T0" fmla="*/ 484 w 612"/>
                <a:gd name="T1" fmla="*/ 53 h 270"/>
                <a:gd name="T2" fmla="*/ 383 w 612"/>
                <a:gd name="T3" fmla="*/ 0 h 270"/>
                <a:gd name="T4" fmla="*/ 402 w 612"/>
                <a:gd name="T5" fmla="*/ 40 h 270"/>
                <a:gd name="T6" fmla="*/ 300 w 612"/>
                <a:gd name="T7" fmla="*/ 40 h 270"/>
                <a:gd name="T8" fmla="*/ 224 w 612"/>
                <a:gd name="T9" fmla="*/ 80 h 270"/>
                <a:gd name="T10" fmla="*/ 115 w 612"/>
                <a:gd name="T11" fmla="*/ 73 h 270"/>
                <a:gd name="T12" fmla="*/ 46 w 612"/>
                <a:gd name="T13" fmla="*/ 69 h 270"/>
                <a:gd name="T14" fmla="*/ 105 w 612"/>
                <a:gd name="T15" fmla="*/ 156 h 270"/>
                <a:gd name="T16" fmla="*/ 0 w 612"/>
                <a:gd name="T17" fmla="*/ 181 h 270"/>
                <a:gd name="T18" fmla="*/ 154 w 612"/>
                <a:gd name="T19" fmla="*/ 230 h 270"/>
                <a:gd name="T20" fmla="*/ 63 w 612"/>
                <a:gd name="T21" fmla="*/ 270 h 270"/>
                <a:gd name="T22" fmla="*/ 465 w 612"/>
                <a:gd name="T23" fmla="*/ 218 h 270"/>
                <a:gd name="T24" fmla="*/ 402 w 612"/>
                <a:gd name="T25" fmla="*/ 123 h 270"/>
                <a:gd name="T26" fmla="*/ 612 w 612"/>
                <a:gd name="T27" fmla="*/ 119 h 270"/>
                <a:gd name="T28" fmla="*/ 484 w 612"/>
                <a:gd name="T29" fmla="*/ 53 h 270"/>
                <a:gd name="T30" fmla="*/ 484 w 612"/>
                <a:gd name="T31" fmla="*/ 5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2" h="270">
                  <a:moveTo>
                    <a:pt x="484" y="53"/>
                  </a:moveTo>
                  <a:lnTo>
                    <a:pt x="383" y="0"/>
                  </a:lnTo>
                  <a:lnTo>
                    <a:pt x="402" y="40"/>
                  </a:lnTo>
                  <a:lnTo>
                    <a:pt x="300" y="40"/>
                  </a:lnTo>
                  <a:lnTo>
                    <a:pt x="224" y="80"/>
                  </a:lnTo>
                  <a:lnTo>
                    <a:pt x="115" y="73"/>
                  </a:lnTo>
                  <a:lnTo>
                    <a:pt x="46" y="69"/>
                  </a:lnTo>
                  <a:lnTo>
                    <a:pt x="105" y="156"/>
                  </a:lnTo>
                  <a:lnTo>
                    <a:pt x="0" y="181"/>
                  </a:lnTo>
                  <a:lnTo>
                    <a:pt x="154" y="230"/>
                  </a:lnTo>
                  <a:lnTo>
                    <a:pt x="63" y="270"/>
                  </a:lnTo>
                  <a:lnTo>
                    <a:pt x="465" y="218"/>
                  </a:lnTo>
                  <a:lnTo>
                    <a:pt x="402" y="123"/>
                  </a:lnTo>
                  <a:lnTo>
                    <a:pt x="612" y="119"/>
                  </a:lnTo>
                  <a:lnTo>
                    <a:pt x="484" y="53"/>
                  </a:lnTo>
                  <a:lnTo>
                    <a:pt x="484" y="53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7" name="Freeform 187"/>
            <p:cNvSpPr>
              <a:spLocks/>
            </p:cNvSpPr>
            <p:nvPr/>
          </p:nvSpPr>
          <p:spPr bwMode="auto">
            <a:xfrm>
              <a:off x="4065" y="2936"/>
              <a:ext cx="306" cy="75"/>
            </a:xfrm>
            <a:custGeom>
              <a:avLst/>
              <a:gdLst>
                <a:gd name="T0" fmla="*/ 1049 w 1222"/>
                <a:gd name="T1" fmla="*/ 199 h 299"/>
                <a:gd name="T2" fmla="*/ 909 w 1222"/>
                <a:gd name="T3" fmla="*/ 274 h 299"/>
                <a:gd name="T4" fmla="*/ 730 w 1222"/>
                <a:gd name="T5" fmla="*/ 299 h 299"/>
                <a:gd name="T6" fmla="*/ 805 w 1222"/>
                <a:gd name="T7" fmla="*/ 244 h 299"/>
                <a:gd name="T8" fmla="*/ 636 w 1222"/>
                <a:gd name="T9" fmla="*/ 284 h 299"/>
                <a:gd name="T10" fmla="*/ 403 w 1222"/>
                <a:gd name="T11" fmla="*/ 279 h 299"/>
                <a:gd name="T12" fmla="*/ 531 w 1222"/>
                <a:gd name="T13" fmla="*/ 239 h 299"/>
                <a:gd name="T14" fmla="*/ 398 w 1222"/>
                <a:gd name="T15" fmla="*/ 230 h 299"/>
                <a:gd name="T16" fmla="*/ 25 w 1222"/>
                <a:gd name="T17" fmla="*/ 239 h 299"/>
                <a:gd name="T18" fmla="*/ 189 w 1222"/>
                <a:gd name="T19" fmla="*/ 204 h 299"/>
                <a:gd name="T20" fmla="*/ 0 w 1222"/>
                <a:gd name="T21" fmla="*/ 155 h 299"/>
                <a:gd name="T22" fmla="*/ 95 w 1222"/>
                <a:gd name="T23" fmla="*/ 135 h 299"/>
                <a:gd name="T24" fmla="*/ 45 w 1222"/>
                <a:gd name="T25" fmla="*/ 90 h 299"/>
                <a:gd name="T26" fmla="*/ 144 w 1222"/>
                <a:gd name="T27" fmla="*/ 80 h 299"/>
                <a:gd name="T28" fmla="*/ 269 w 1222"/>
                <a:gd name="T29" fmla="*/ 110 h 299"/>
                <a:gd name="T30" fmla="*/ 214 w 1222"/>
                <a:gd name="T31" fmla="*/ 60 h 299"/>
                <a:gd name="T32" fmla="*/ 293 w 1222"/>
                <a:gd name="T33" fmla="*/ 31 h 299"/>
                <a:gd name="T34" fmla="*/ 502 w 1222"/>
                <a:gd name="T35" fmla="*/ 65 h 299"/>
                <a:gd name="T36" fmla="*/ 383 w 1222"/>
                <a:gd name="T37" fmla="*/ 10 h 299"/>
                <a:gd name="T38" fmla="*/ 452 w 1222"/>
                <a:gd name="T39" fmla="*/ 0 h 299"/>
                <a:gd name="T40" fmla="*/ 616 w 1222"/>
                <a:gd name="T41" fmla="*/ 55 h 299"/>
                <a:gd name="T42" fmla="*/ 596 w 1222"/>
                <a:gd name="T43" fmla="*/ 10 h 299"/>
                <a:gd name="T44" fmla="*/ 745 w 1222"/>
                <a:gd name="T45" fmla="*/ 70 h 299"/>
                <a:gd name="T46" fmla="*/ 844 w 1222"/>
                <a:gd name="T47" fmla="*/ 110 h 299"/>
                <a:gd name="T48" fmla="*/ 1043 w 1222"/>
                <a:gd name="T49" fmla="*/ 114 h 299"/>
                <a:gd name="T50" fmla="*/ 914 w 1222"/>
                <a:gd name="T51" fmla="*/ 155 h 299"/>
                <a:gd name="T52" fmla="*/ 691 w 1222"/>
                <a:gd name="T53" fmla="*/ 145 h 299"/>
                <a:gd name="T54" fmla="*/ 393 w 1222"/>
                <a:gd name="T55" fmla="*/ 129 h 299"/>
                <a:gd name="T56" fmla="*/ 790 w 1222"/>
                <a:gd name="T57" fmla="*/ 194 h 299"/>
                <a:gd name="T58" fmla="*/ 953 w 1222"/>
                <a:gd name="T59" fmla="*/ 204 h 299"/>
                <a:gd name="T60" fmla="*/ 1083 w 1222"/>
                <a:gd name="T61" fmla="*/ 165 h 299"/>
                <a:gd name="T62" fmla="*/ 1222 w 1222"/>
                <a:gd name="T63" fmla="*/ 239 h 299"/>
                <a:gd name="T64" fmla="*/ 1049 w 1222"/>
                <a:gd name="T65" fmla="*/ 199 h 299"/>
                <a:gd name="T66" fmla="*/ 1049 w 1222"/>
                <a:gd name="T67" fmla="*/ 1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2" h="299">
                  <a:moveTo>
                    <a:pt x="1049" y="199"/>
                  </a:moveTo>
                  <a:lnTo>
                    <a:pt x="909" y="274"/>
                  </a:lnTo>
                  <a:lnTo>
                    <a:pt x="730" y="299"/>
                  </a:lnTo>
                  <a:lnTo>
                    <a:pt x="805" y="244"/>
                  </a:lnTo>
                  <a:lnTo>
                    <a:pt x="636" y="284"/>
                  </a:lnTo>
                  <a:lnTo>
                    <a:pt x="403" y="279"/>
                  </a:lnTo>
                  <a:lnTo>
                    <a:pt x="531" y="239"/>
                  </a:lnTo>
                  <a:lnTo>
                    <a:pt x="398" y="230"/>
                  </a:lnTo>
                  <a:lnTo>
                    <a:pt x="25" y="239"/>
                  </a:lnTo>
                  <a:lnTo>
                    <a:pt x="189" y="204"/>
                  </a:lnTo>
                  <a:lnTo>
                    <a:pt x="0" y="155"/>
                  </a:lnTo>
                  <a:lnTo>
                    <a:pt x="95" y="135"/>
                  </a:lnTo>
                  <a:lnTo>
                    <a:pt x="45" y="90"/>
                  </a:lnTo>
                  <a:lnTo>
                    <a:pt x="144" y="80"/>
                  </a:lnTo>
                  <a:lnTo>
                    <a:pt x="269" y="110"/>
                  </a:lnTo>
                  <a:lnTo>
                    <a:pt x="214" y="60"/>
                  </a:lnTo>
                  <a:lnTo>
                    <a:pt x="293" y="31"/>
                  </a:lnTo>
                  <a:lnTo>
                    <a:pt x="502" y="65"/>
                  </a:lnTo>
                  <a:lnTo>
                    <a:pt x="383" y="10"/>
                  </a:lnTo>
                  <a:lnTo>
                    <a:pt x="452" y="0"/>
                  </a:lnTo>
                  <a:lnTo>
                    <a:pt x="616" y="55"/>
                  </a:lnTo>
                  <a:lnTo>
                    <a:pt x="596" y="10"/>
                  </a:lnTo>
                  <a:lnTo>
                    <a:pt x="745" y="70"/>
                  </a:lnTo>
                  <a:lnTo>
                    <a:pt x="844" y="110"/>
                  </a:lnTo>
                  <a:lnTo>
                    <a:pt x="1043" y="114"/>
                  </a:lnTo>
                  <a:lnTo>
                    <a:pt x="914" y="155"/>
                  </a:lnTo>
                  <a:lnTo>
                    <a:pt x="691" y="145"/>
                  </a:lnTo>
                  <a:lnTo>
                    <a:pt x="393" y="129"/>
                  </a:lnTo>
                  <a:lnTo>
                    <a:pt x="790" y="194"/>
                  </a:lnTo>
                  <a:lnTo>
                    <a:pt x="953" y="204"/>
                  </a:lnTo>
                  <a:lnTo>
                    <a:pt x="1083" y="165"/>
                  </a:lnTo>
                  <a:lnTo>
                    <a:pt x="1222" y="239"/>
                  </a:lnTo>
                  <a:lnTo>
                    <a:pt x="1049" y="199"/>
                  </a:lnTo>
                  <a:lnTo>
                    <a:pt x="1049" y="1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" name="Freeform 188"/>
            <p:cNvSpPr>
              <a:spLocks/>
            </p:cNvSpPr>
            <p:nvPr/>
          </p:nvSpPr>
          <p:spPr bwMode="auto">
            <a:xfrm>
              <a:off x="4345" y="2858"/>
              <a:ext cx="179" cy="190"/>
            </a:xfrm>
            <a:custGeom>
              <a:avLst/>
              <a:gdLst>
                <a:gd name="T0" fmla="*/ 0 w 718"/>
                <a:gd name="T1" fmla="*/ 0 h 758"/>
                <a:gd name="T2" fmla="*/ 94 w 718"/>
                <a:gd name="T3" fmla="*/ 130 h 758"/>
                <a:gd name="T4" fmla="*/ 280 w 718"/>
                <a:gd name="T5" fmla="*/ 220 h 758"/>
                <a:gd name="T6" fmla="*/ 407 w 718"/>
                <a:gd name="T7" fmla="*/ 308 h 758"/>
                <a:gd name="T8" fmla="*/ 488 w 718"/>
                <a:gd name="T9" fmla="*/ 474 h 758"/>
                <a:gd name="T10" fmla="*/ 348 w 718"/>
                <a:gd name="T11" fmla="*/ 357 h 758"/>
                <a:gd name="T12" fmla="*/ 468 w 718"/>
                <a:gd name="T13" fmla="*/ 494 h 758"/>
                <a:gd name="T14" fmla="*/ 571 w 718"/>
                <a:gd name="T15" fmla="*/ 622 h 758"/>
                <a:gd name="T16" fmla="*/ 575 w 718"/>
                <a:gd name="T17" fmla="*/ 518 h 758"/>
                <a:gd name="T18" fmla="*/ 615 w 718"/>
                <a:gd name="T19" fmla="*/ 688 h 758"/>
                <a:gd name="T20" fmla="*/ 668 w 718"/>
                <a:gd name="T21" fmla="*/ 688 h 758"/>
                <a:gd name="T22" fmla="*/ 698 w 718"/>
                <a:gd name="T23" fmla="*/ 758 h 758"/>
                <a:gd name="T24" fmla="*/ 718 w 718"/>
                <a:gd name="T25" fmla="*/ 612 h 758"/>
                <a:gd name="T26" fmla="*/ 658 w 718"/>
                <a:gd name="T27" fmla="*/ 658 h 758"/>
                <a:gd name="T28" fmla="*/ 558 w 718"/>
                <a:gd name="T29" fmla="*/ 394 h 758"/>
                <a:gd name="T30" fmla="*/ 531 w 718"/>
                <a:gd name="T31" fmla="*/ 498 h 758"/>
                <a:gd name="T32" fmla="*/ 431 w 718"/>
                <a:gd name="T33" fmla="*/ 277 h 758"/>
                <a:gd name="T34" fmla="*/ 178 w 718"/>
                <a:gd name="T35" fmla="*/ 73 h 758"/>
                <a:gd name="T36" fmla="*/ 197 w 718"/>
                <a:gd name="T37" fmla="*/ 161 h 758"/>
                <a:gd name="T38" fmla="*/ 0 w 718"/>
                <a:gd name="T39" fmla="*/ 0 h 758"/>
                <a:gd name="T40" fmla="*/ 0 w 718"/>
                <a:gd name="T4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8" h="758">
                  <a:moveTo>
                    <a:pt x="0" y="0"/>
                  </a:moveTo>
                  <a:lnTo>
                    <a:pt x="94" y="130"/>
                  </a:lnTo>
                  <a:lnTo>
                    <a:pt x="280" y="220"/>
                  </a:lnTo>
                  <a:lnTo>
                    <a:pt x="407" y="308"/>
                  </a:lnTo>
                  <a:lnTo>
                    <a:pt x="488" y="474"/>
                  </a:lnTo>
                  <a:lnTo>
                    <a:pt x="348" y="357"/>
                  </a:lnTo>
                  <a:lnTo>
                    <a:pt x="468" y="494"/>
                  </a:lnTo>
                  <a:lnTo>
                    <a:pt x="571" y="622"/>
                  </a:lnTo>
                  <a:lnTo>
                    <a:pt x="575" y="518"/>
                  </a:lnTo>
                  <a:lnTo>
                    <a:pt x="615" y="688"/>
                  </a:lnTo>
                  <a:lnTo>
                    <a:pt x="668" y="688"/>
                  </a:lnTo>
                  <a:lnTo>
                    <a:pt x="698" y="758"/>
                  </a:lnTo>
                  <a:lnTo>
                    <a:pt x="718" y="612"/>
                  </a:lnTo>
                  <a:lnTo>
                    <a:pt x="658" y="658"/>
                  </a:lnTo>
                  <a:lnTo>
                    <a:pt x="558" y="394"/>
                  </a:lnTo>
                  <a:lnTo>
                    <a:pt x="531" y="498"/>
                  </a:lnTo>
                  <a:lnTo>
                    <a:pt x="431" y="277"/>
                  </a:lnTo>
                  <a:lnTo>
                    <a:pt x="178" y="73"/>
                  </a:lnTo>
                  <a:lnTo>
                    <a:pt x="197" y="16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C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" name="Freeform 189"/>
            <p:cNvSpPr>
              <a:spLocks/>
            </p:cNvSpPr>
            <p:nvPr/>
          </p:nvSpPr>
          <p:spPr bwMode="auto">
            <a:xfrm>
              <a:off x="4239" y="2802"/>
              <a:ext cx="286" cy="240"/>
            </a:xfrm>
            <a:custGeom>
              <a:avLst/>
              <a:gdLst>
                <a:gd name="T0" fmla="*/ 0 w 1143"/>
                <a:gd name="T1" fmla="*/ 0 h 959"/>
                <a:gd name="T2" fmla="*/ 243 w 1143"/>
                <a:gd name="T3" fmla="*/ 165 h 959"/>
                <a:gd name="T4" fmla="*/ 363 w 1143"/>
                <a:gd name="T5" fmla="*/ 211 h 959"/>
                <a:gd name="T6" fmla="*/ 353 w 1143"/>
                <a:gd name="T7" fmla="*/ 145 h 959"/>
                <a:gd name="T8" fmla="*/ 478 w 1143"/>
                <a:gd name="T9" fmla="*/ 233 h 959"/>
                <a:gd name="T10" fmla="*/ 590 w 1143"/>
                <a:gd name="T11" fmla="*/ 343 h 959"/>
                <a:gd name="T12" fmla="*/ 544 w 1143"/>
                <a:gd name="T13" fmla="*/ 233 h 959"/>
                <a:gd name="T14" fmla="*/ 685 w 1143"/>
                <a:gd name="T15" fmla="*/ 355 h 959"/>
                <a:gd name="T16" fmla="*/ 840 w 1143"/>
                <a:gd name="T17" fmla="*/ 474 h 959"/>
                <a:gd name="T18" fmla="*/ 951 w 1143"/>
                <a:gd name="T19" fmla="*/ 660 h 959"/>
                <a:gd name="T20" fmla="*/ 965 w 1143"/>
                <a:gd name="T21" fmla="*/ 557 h 959"/>
                <a:gd name="T22" fmla="*/ 1040 w 1143"/>
                <a:gd name="T23" fmla="*/ 718 h 959"/>
                <a:gd name="T24" fmla="*/ 1083 w 1143"/>
                <a:gd name="T25" fmla="*/ 847 h 959"/>
                <a:gd name="T26" fmla="*/ 1143 w 1143"/>
                <a:gd name="T27" fmla="*/ 781 h 959"/>
                <a:gd name="T28" fmla="*/ 1143 w 1143"/>
                <a:gd name="T29" fmla="*/ 959 h 959"/>
                <a:gd name="T30" fmla="*/ 1122 w 1143"/>
                <a:gd name="T31" fmla="*/ 860 h 959"/>
                <a:gd name="T32" fmla="*/ 1074 w 1143"/>
                <a:gd name="T33" fmla="*/ 916 h 959"/>
                <a:gd name="T34" fmla="*/ 988 w 1143"/>
                <a:gd name="T35" fmla="*/ 646 h 959"/>
                <a:gd name="T36" fmla="*/ 955 w 1143"/>
                <a:gd name="T37" fmla="*/ 767 h 959"/>
                <a:gd name="T38" fmla="*/ 837 w 1143"/>
                <a:gd name="T39" fmla="*/ 501 h 959"/>
                <a:gd name="T40" fmla="*/ 658 w 1143"/>
                <a:gd name="T41" fmla="*/ 379 h 959"/>
                <a:gd name="T42" fmla="*/ 662 w 1143"/>
                <a:gd name="T43" fmla="*/ 425 h 959"/>
                <a:gd name="T44" fmla="*/ 398 w 1143"/>
                <a:gd name="T45" fmla="*/ 204 h 959"/>
                <a:gd name="T46" fmla="*/ 412 w 1143"/>
                <a:gd name="T47" fmla="*/ 283 h 959"/>
                <a:gd name="T48" fmla="*/ 257 w 1143"/>
                <a:gd name="T49" fmla="*/ 221 h 959"/>
                <a:gd name="T50" fmla="*/ 0 w 1143"/>
                <a:gd name="T51" fmla="*/ 0 h 959"/>
                <a:gd name="T52" fmla="*/ 0 w 1143"/>
                <a:gd name="T53" fmla="*/ 0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3" h="959">
                  <a:moveTo>
                    <a:pt x="0" y="0"/>
                  </a:moveTo>
                  <a:lnTo>
                    <a:pt x="243" y="165"/>
                  </a:lnTo>
                  <a:lnTo>
                    <a:pt x="363" y="211"/>
                  </a:lnTo>
                  <a:lnTo>
                    <a:pt x="353" y="145"/>
                  </a:lnTo>
                  <a:lnTo>
                    <a:pt x="478" y="233"/>
                  </a:lnTo>
                  <a:lnTo>
                    <a:pt x="590" y="343"/>
                  </a:lnTo>
                  <a:lnTo>
                    <a:pt x="544" y="233"/>
                  </a:lnTo>
                  <a:lnTo>
                    <a:pt x="685" y="355"/>
                  </a:lnTo>
                  <a:lnTo>
                    <a:pt x="840" y="474"/>
                  </a:lnTo>
                  <a:lnTo>
                    <a:pt x="951" y="660"/>
                  </a:lnTo>
                  <a:lnTo>
                    <a:pt x="965" y="557"/>
                  </a:lnTo>
                  <a:lnTo>
                    <a:pt x="1040" y="718"/>
                  </a:lnTo>
                  <a:lnTo>
                    <a:pt x="1083" y="847"/>
                  </a:lnTo>
                  <a:lnTo>
                    <a:pt x="1143" y="781"/>
                  </a:lnTo>
                  <a:lnTo>
                    <a:pt x="1143" y="959"/>
                  </a:lnTo>
                  <a:lnTo>
                    <a:pt x="1122" y="860"/>
                  </a:lnTo>
                  <a:lnTo>
                    <a:pt x="1074" y="916"/>
                  </a:lnTo>
                  <a:lnTo>
                    <a:pt x="988" y="646"/>
                  </a:lnTo>
                  <a:lnTo>
                    <a:pt x="955" y="767"/>
                  </a:lnTo>
                  <a:lnTo>
                    <a:pt x="837" y="501"/>
                  </a:lnTo>
                  <a:lnTo>
                    <a:pt x="658" y="379"/>
                  </a:lnTo>
                  <a:lnTo>
                    <a:pt x="662" y="425"/>
                  </a:lnTo>
                  <a:lnTo>
                    <a:pt x="398" y="204"/>
                  </a:lnTo>
                  <a:lnTo>
                    <a:pt x="412" y="283"/>
                  </a:lnTo>
                  <a:lnTo>
                    <a:pt x="257" y="2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44" name="Group 124"/>
          <p:cNvGrpSpPr>
            <a:grpSpLocks/>
          </p:cNvGrpSpPr>
          <p:nvPr/>
        </p:nvGrpSpPr>
        <p:grpSpPr bwMode="auto">
          <a:xfrm flipH="1">
            <a:off x="2133600" y="2286000"/>
            <a:ext cx="1897063" cy="1543050"/>
            <a:chOff x="1236" y="1631"/>
            <a:chExt cx="1195" cy="972"/>
          </a:xfrm>
        </p:grpSpPr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1268" y="1631"/>
              <a:ext cx="933" cy="545"/>
            </a:xfrm>
            <a:custGeom>
              <a:avLst/>
              <a:gdLst>
                <a:gd name="T0" fmla="*/ 892 w 933"/>
                <a:gd name="T1" fmla="*/ 399 h 545"/>
                <a:gd name="T2" fmla="*/ 926 w 933"/>
                <a:gd name="T3" fmla="*/ 348 h 545"/>
                <a:gd name="T4" fmla="*/ 933 w 933"/>
                <a:gd name="T5" fmla="*/ 283 h 545"/>
                <a:gd name="T6" fmla="*/ 907 w 933"/>
                <a:gd name="T7" fmla="*/ 232 h 545"/>
                <a:gd name="T8" fmla="*/ 850 w 933"/>
                <a:gd name="T9" fmla="*/ 218 h 545"/>
                <a:gd name="T10" fmla="*/ 811 w 933"/>
                <a:gd name="T11" fmla="*/ 214 h 545"/>
                <a:gd name="T12" fmla="*/ 792 w 933"/>
                <a:gd name="T13" fmla="*/ 219 h 545"/>
                <a:gd name="T14" fmla="*/ 782 w 933"/>
                <a:gd name="T15" fmla="*/ 235 h 545"/>
                <a:gd name="T16" fmla="*/ 799 w 933"/>
                <a:gd name="T17" fmla="*/ 229 h 545"/>
                <a:gd name="T18" fmla="*/ 823 w 933"/>
                <a:gd name="T19" fmla="*/ 194 h 545"/>
                <a:gd name="T20" fmla="*/ 828 w 933"/>
                <a:gd name="T21" fmla="*/ 162 h 545"/>
                <a:gd name="T22" fmla="*/ 817 w 933"/>
                <a:gd name="T23" fmla="*/ 136 h 545"/>
                <a:gd name="T24" fmla="*/ 795 w 933"/>
                <a:gd name="T25" fmla="*/ 115 h 545"/>
                <a:gd name="T26" fmla="*/ 769 w 933"/>
                <a:gd name="T27" fmla="*/ 104 h 545"/>
                <a:gd name="T28" fmla="*/ 740 w 933"/>
                <a:gd name="T29" fmla="*/ 102 h 545"/>
                <a:gd name="T30" fmla="*/ 714 w 933"/>
                <a:gd name="T31" fmla="*/ 113 h 545"/>
                <a:gd name="T32" fmla="*/ 705 w 933"/>
                <a:gd name="T33" fmla="*/ 93 h 545"/>
                <a:gd name="T34" fmla="*/ 687 w 933"/>
                <a:gd name="T35" fmla="*/ 46 h 545"/>
                <a:gd name="T36" fmla="*/ 648 w 933"/>
                <a:gd name="T37" fmla="*/ 16 h 545"/>
                <a:gd name="T38" fmla="*/ 596 w 933"/>
                <a:gd name="T39" fmla="*/ 3 h 545"/>
                <a:gd name="T40" fmla="*/ 539 w 933"/>
                <a:gd name="T41" fmla="*/ 3 h 545"/>
                <a:gd name="T42" fmla="*/ 485 w 933"/>
                <a:gd name="T43" fmla="*/ 17 h 545"/>
                <a:gd name="T44" fmla="*/ 439 w 933"/>
                <a:gd name="T45" fmla="*/ 45 h 545"/>
                <a:gd name="T46" fmla="*/ 411 w 933"/>
                <a:gd name="T47" fmla="*/ 85 h 545"/>
                <a:gd name="T48" fmla="*/ 389 w 933"/>
                <a:gd name="T49" fmla="*/ 101 h 545"/>
                <a:gd name="T50" fmla="*/ 352 w 933"/>
                <a:gd name="T51" fmla="*/ 109 h 545"/>
                <a:gd name="T52" fmla="*/ 321 w 933"/>
                <a:gd name="T53" fmla="*/ 146 h 545"/>
                <a:gd name="T54" fmla="*/ 317 w 933"/>
                <a:gd name="T55" fmla="*/ 202 h 545"/>
                <a:gd name="T56" fmla="*/ 313 w 933"/>
                <a:gd name="T57" fmla="*/ 218 h 545"/>
                <a:gd name="T58" fmla="*/ 278 w 933"/>
                <a:gd name="T59" fmla="*/ 194 h 545"/>
                <a:gd name="T60" fmla="*/ 242 w 933"/>
                <a:gd name="T61" fmla="*/ 179 h 545"/>
                <a:gd name="T62" fmla="*/ 209 w 933"/>
                <a:gd name="T63" fmla="*/ 175 h 545"/>
                <a:gd name="T64" fmla="*/ 180 w 933"/>
                <a:gd name="T65" fmla="*/ 182 h 545"/>
                <a:gd name="T66" fmla="*/ 157 w 933"/>
                <a:gd name="T67" fmla="*/ 198 h 545"/>
                <a:gd name="T68" fmla="*/ 142 w 933"/>
                <a:gd name="T69" fmla="*/ 225 h 545"/>
                <a:gd name="T70" fmla="*/ 139 w 933"/>
                <a:gd name="T71" fmla="*/ 263 h 545"/>
                <a:gd name="T72" fmla="*/ 105 w 933"/>
                <a:gd name="T73" fmla="*/ 283 h 545"/>
                <a:gd name="T74" fmla="*/ 49 w 933"/>
                <a:gd name="T75" fmla="*/ 300 h 545"/>
                <a:gd name="T76" fmla="*/ 15 w 933"/>
                <a:gd name="T77" fmla="*/ 334 h 545"/>
                <a:gd name="T78" fmla="*/ 1 w 933"/>
                <a:gd name="T79" fmla="*/ 377 h 545"/>
                <a:gd name="T80" fmla="*/ 3 w 933"/>
                <a:gd name="T81" fmla="*/ 425 h 545"/>
                <a:gd name="T82" fmla="*/ 21 w 933"/>
                <a:gd name="T83" fmla="*/ 467 h 545"/>
                <a:gd name="T84" fmla="*/ 53 w 933"/>
                <a:gd name="T85" fmla="*/ 498 h 545"/>
                <a:gd name="T86" fmla="*/ 95 w 933"/>
                <a:gd name="T87" fmla="*/ 510 h 545"/>
                <a:gd name="T88" fmla="*/ 133 w 933"/>
                <a:gd name="T89" fmla="*/ 518 h 545"/>
                <a:gd name="T90" fmla="*/ 164 w 933"/>
                <a:gd name="T91" fmla="*/ 533 h 545"/>
                <a:gd name="T92" fmla="*/ 203 w 933"/>
                <a:gd name="T93" fmla="*/ 542 h 545"/>
                <a:gd name="T94" fmla="*/ 244 w 933"/>
                <a:gd name="T95" fmla="*/ 545 h 545"/>
                <a:gd name="T96" fmla="*/ 285 w 933"/>
                <a:gd name="T97" fmla="*/ 544 h 545"/>
                <a:gd name="T98" fmla="*/ 325 w 933"/>
                <a:gd name="T99" fmla="*/ 538 h 545"/>
                <a:gd name="T100" fmla="*/ 358 w 933"/>
                <a:gd name="T101" fmla="*/ 529 h 545"/>
                <a:gd name="T102" fmla="*/ 383 w 933"/>
                <a:gd name="T103" fmla="*/ 516 h 545"/>
                <a:gd name="T104" fmla="*/ 411 w 933"/>
                <a:gd name="T105" fmla="*/ 510 h 545"/>
                <a:gd name="T106" fmla="*/ 475 w 933"/>
                <a:gd name="T107" fmla="*/ 516 h 545"/>
                <a:gd name="T108" fmla="*/ 562 w 933"/>
                <a:gd name="T109" fmla="*/ 524 h 545"/>
                <a:gd name="T110" fmla="*/ 660 w 933"/>
                <a:gd name="T111" fmla="*/ 529 h 545"/>
                <a:gd name="T112" fmla="*/ 754 w 933"/>
                <a:gd name="T113" fmla="*/ 527 h 545"/>
                <a:gd name="T114" fmla="*/ 832 w 933"/>
                <a:gd name="T115" fmla="*/ 515 h 545"/>
                <a:gd name="T116" fmla="*/ 879 w 933"/>
                <a:gd name="T117" fmla="*/ 489 h 545"/>
                <a:gd name="T118" fmla="*/ 884 w 933"/>
                <a:gd name="T119" fmla="*/ 44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3" h="545">
                  <a:moveTo>
                    <a:pt x="866" y="410"/>
                  </a:moveTo>
                  <a:lnTo>
                    <a:pt x="892" y="399"/>
                  </a:lnTo>
                  <a:lnTo>
                    <a:pt x="911" y="377"/>
                  </a:lnTo>
                  <a:lnTo>
                    <a:pt x="926" y="348"/>
                  </a:lnTo>
                  <a:lnTo>
                    <a:pt x="933" y="316"/>
                  </a:lnTo>
                  <a:lnTo>
                    <a:pt x="933" y="283"/>
                  </a:lnTo>
                  <a:lnTo>
                    <a:pt x="925" y="254"/>
                  </a:lnTo>
                  <a:lnTo>
                    <a:pt x="907" y="232"/>
                  </a:lnTo>
                  <a:lnTo>
                    <a:pt x="879" y="221"/>
                  </a:lnTo>
                  <a:lnTo>
                    <a:pt x="850" y="218"/>
                  </a:lnTo>
                  <a:lnTo>
                    <a:pt x="828" y="215"/>
                  </a:lnTo>
                  <a:lnTo>
                    <a:pt x="811" y="214"/>
                  </a:lnTo>
                  <a:lnTo>
                    <a:pt x="800" y="215"/>
                  </a:lnTo>
                  <a:lnTo>
                    <a:pt x="792" y="219"/>
                  </a:lnTo>
                  <a:lnTo>
                    <a:pt x="787" y="225"/>
                  </a:lnTo>
                  <a:lnTo>
                    <a:pt x="782" y="235"/>
                  </a:lnTo>
                  <a:lnTo>
                    <a:pt x="778" y="247"/>
                  </a:lnTo>
                  <a:lnTo>
                    <a:pt x="799" y="229"/>
                  </a:lnTo>
                  <a:lnTo>
                    <a:pt x="814" y="211"/>
                  </a:lnTo>
                  <a:lnTo>
                    <a:pt x="823" y="194"/>
                  </a:lnTo>
                  <a:lnTo>
                    <a:pt x="828" y="178"/>
                  </a:lnTo>
                  <a:lnTo>
                    <a:pt x="828" y="162"/>
                  </a:lnTo>
                  <a:lnTo>
                    <a:pt x="824" y="149"/>
                  </a:lnTo>
                  <a:lnTo>
                    <a:pt x="817" y="136"/>
                  </a:lnTo>
                  <a:lnTo>
                    <a:pt x="807" y="125"/>
                  </a:lnTo>
                  <a:lnTo>
                    <a:pt x="795" y="115"/>
                  </a:lnTo>
                  <a:lnTo>
                    <a:pt x="783" y="109"/>
                  </a:lnTo>
                  <a:lnTo>
                    <a:pt x="769" y="104"/>
                  </a:lnTo>
                  <a:lnTo>
                    <a:pt x="754" y="102"/>
                  </a:lnTo>
                  <a:lnTo>
                    <a:pt x="740" y="102"/>
                  </a:lnTo>
                  <a:lnTo>
                    <a:pt x="726" y="105"/>
                  </a:lnTo>
                  <a:lnTo>
                    <a:pt x="714" y="113"/>
                  </a:lnTo>
                  <a:lnTo>
                    <a:pt x="703" y="122"/>
                  </a:lnTo>
                  <a:lnTo>
                    <a:pt x="705" y="93"/>
                  </a:lnTo>
                  <a:lnTo>
                    <a:pt x="699" y="68"/>
                  </a:lnTo>
                  <a:lnTo>
                    <a:pt x="687" y="46"/>
                  </a:lnTo>
                  <a:lnTo>
                    <a:pt x="670" y="29"/>
                  </a:lnTo>
                  <a:lnTo>
                    <a:pt x="648" y="16"/>
                  </a:lnTo>
                  <a:lnTo>
                    <a:pt x="624" y="7"/>
                  </a:lnTo>
                  <a:lnTo>
                    <a:pt x="596" y="3"/>
                  </a:lnTo>
                  <a:lnTo>
                    <a:pt x="568" y="0"/>
                  </a:lnTo>
                  <a:lnTo>
                    <a:pt x="539" y="3"/>
                  </a:lnTo>
                  <a:lnTo>
                    <a:pt x="511" y="7"/>
                  </a:lnTo>
                  <a:lnTo>
                    <a:pt x="485" y="17"/>
                  </a:lnTo>
                  <a:lnTo>
                    <a:pt x="460" y="29"/>
                  </a:lnTo>
                  <a:lnTo>
                    <a:pt x="439" y="45"/>
                  </a:lnTo>
                  <a:lnTo>
                    <a:pt x="422" y="63"/>
                  </a:lnTo>
                  <a:lnTo>
                    <a:pt x="411" y="85"/>
                  </a:lnTo>
                  <a:lnTo>
                    <a:pt x="405" y="109"/>
                  </a:lnTo>
                  <a:lnTo>
                    <a:pt x="389" y="101"/>
                  </a:lnTo>
                  <a:lnTo>
                    <a:pt x="370" y="101"/>
                  </a:lnTo>
                  <a:lnTo>
                    <a:pt x="352" y="109"/>
                  </a:lnTo>
                  <a:lnTo>
                    <a:pt x="335" y="125"/>
                  </a:lnTo>
                  <a:lnTo>
                    <a:pt x="321" y="146"/>
                  </a:lnTo>
                  <a:lnTo>
                    <a:pt x="315" y="173"/>
                  </a:lnTo>
                  <a:lnTo>
                    <a:pt x="317" y="202"/>
                  </a:lnTo>
                  <a:lnTo>
                    <a:pt x="330" y="235"/>
                  </a:lnTo>
                  <a:lnTo>
                    <a:pt x="313" y="218"/>
                  </a:lnTo>
                  <a:lnTo>
                    <a:pt x="296" y="204"/>
                  </a:lnTo>
                  <a:lnTo>
                    <a:pt x="278" y="194"/>
                  </a:lnTo>
                  <a:lnTo>
                    <a:pt x="260" y="185"/>
                  </a:lnTo>
                  <a:lnTo>
                    <a:pt x="242" y="179"/>
                  </a:lnTo>
                  <a:lnTo>
                    <a:pt x="225" y="177"/>
                  </a:lnTo>
                  <a:lnTo>
                    <a:pt x="209" y="175"/>
                  </a:lnTo>
                  <a:lnTo>
                    <a:pt x="193" y="178"/>
                  </a:lnTo>
                  <a:lnTo>
                    <a:pt x="180" y="182"/>
                  </a:lnTo>
                  <a:lnTo>
                    <a:pt x="167" y="189"/>
                  </a:lnTo>
                  <a:lnTo>
                    <a:pt x="157" y="198"/>
                  </a:lnTo>
                  <a:lnTo>
                    <a:pt x="148" y="211"/>
                  </a:lnTo>
                  <a:lnTo>
                    <a:pt x="142" y="225"/>
                  </a:lnTo>
                  <a:lnTo>
                    <a:pt x="139" y="242"/>
                  </a:lnTo>
                  <a:lnTo>
                    <a:pt x="139" y="263"/>
                  </a:lnTo>
                  <a:lnTo>
                    <a:pt x="141" y="284"/>
                  </a:lnTo>
                  <a:lnTo>
                    <a:pt x="105" y="283"/>
                  </a:lnTo>
                  <a:lnTo>
                    <a:pt x="75" y="289"/>
                  </a:lnTo>
                  <a:lnTo>
                    <a:pt x="49" y="300"/>
                  </a:lnTo>
                  <a:lnTo>
                    <a:pt x="30" y="316"/>
                  </a:lnTo>
                  <a:lnTo>
                    <a:pt x="15" y="334"/>
                  </a:lnTo>
                  <a:lnTo>
                    <a:pt x="6" y="354"/>
                  </a:lnTo>
                  <a:lnTo>
                    <a:pt x="1" y="377"/>
                  </a:lnTo>
                  <a:lnTo>
                    <a:pt x="0" y="402"/>
                  </a:lnTo>
                  <a:lnTo>
                    <a:pt x="3" y="425"/>
                  </a:lnTo>
                  <a:lnTo>
                    <a:pt x="11" y="448"/>
                  </a:lnTo>
                  <a:lnTo>
                    <a:pt x="21" y="467"/>
                  </a:lnTo>
                  <a:lnTo>
                    <a:pt x="35" y="485"/>
                  </a:lnTo>
                  <a:lnTo>
                    <a:pt x="53" y="498"/>
                  </a:lnTo>
                  <a:lnTo>
                    <a:pt x="72" y="507"/>
                  </a:lnTo>
                  <a:lnTo>
                    <a:pt x="95" y="510"/>
                  </a:lnTo>
                  <a:lnTo>
                    <a:pt x="119" y="507"/>
                  </a:lnTo>
                  <a:lnTo>
                    <a:pt x="133" y="518"/>
                  </a:lnTo>
                  <a:lnTo>
                    <a:pt x="147" y="526"/>
                  </a:lnTo>
                  <a:lnTo>
                    <a:pt x="164" y="533"/>
                  </a:lnTo>
                  <a:lnTo>
                    <a:pt x="184" y="538"/>
                  </a:lnTo>
                  <a:lnTo>
                    <a:pt x="203" y="542"/>
                  </a:lnTo>
                  <a:lnTo>
                    <a:pt x="223" y="544"/>
                  </a:lnTo>
                  <a:lnTo>
                    <a:pt x="244" y="545"/>
                  </a:lnTo>
                  <a:lnTo>
                    <a:pt x="265" y="545"/>
                  </a:lnTo>
                  <a:lnTo>
                    <a:pt x="285" y="544"/>
                  </a:lnTo>
                  <a:lnTo>
                    <a:pt x="306" y="541"/>
                  </a:lnTo>
                  <a:lnTo>
                    <a:pt x="325" y="538"/>
                  </a:lnTo>
                  <a:lnTo>
                    <a:pt x="342" y="533"/>
                  </a:lnTo>
                  <a:lnTo>
                    <a:pt x="358" y="529"/>
                  </a:lnTo>
                  <a:lnTo>
                    <a:pt x="372" y="522"/>
                  </a:lnTo>
                  <a:lnTo>
                    <a:pt x="383" y="516"/>
                  </a:lnTo>
                  <a:lnTo>
                    <a:pt x="392" y="509"/>
                  </a:lnTo>
                  <a:lnTo>
                    <a:pt x="411" y="510"/>
                  </a:lnTo>
                  <a:lnTo>
                    <a:pt x="439" y="513"/>
                  </a:lnTo>
                  <a:lnTo>
                    <a:pt x="475" y="516"/>
                  </a:lnTo>
                  <a:lnTo>
                    <a:pt x="516" y="520"/>
                  </a:lnTo>
                  <a:lnTo>
                    <a:pt x="562" y="524"/>
                  </a:lnTo>
                  <a:lnTo>
                    <a:pt x="610" y="527"/>
                  </a:lnTo>
                  <a:lnTo>
                    <a:pt x="660" y="529"/>
                  </a:lnTo>
                  <a:lnTo>
                    <a:pt x="708" y="530"/>
                  </a:lnTo>
                  <a:lnTo>
                    <a:pt x="754" y="527"/>
                  </a:lnTo>
                  <a:lnTo>
                    <a:pt x="795" y="524"/>
                  </a:lnTo>
                  <a:lnTo>
                    <a:pt x="832" y="515"/>
                  </a:lnTo>
                  <a:lnTo>
                    <a:pt x="861" y="504"/>
                  </a:lnTo>
                  <a:lnTo>
                    <a:pt x="879" y="489"/>
                  </a:lnTo>
                  <a:lnTo>
                    <a:pt x="887" y="468"/>
                  </a:lnTo>
                  <a:lnTo>
                    <a:pt x="884" y="441"/>
                  </a:lnTo>
                  <a:lnTo>
                    <a:pt x="866" y="41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1314" y="1672"/>
              <a:ext cx="849" cy="467"/>
            </a:xfrm>
            <a:custGeom>
              <a:avLst/>
              <a:gdLst>
                <a:gd name="T0" fmla="*/ 811 w 849"/>
                <a:gd name="T1" fmla="*/ 359 h 467"/>
                <a:gd name="T2" fmla="*/ 841 w 849"/>
                <a:gd name="T3" fmla="*/ 315 h 467"/>
                <a:gd name="T4" fmla="*/ 849 w 849"/>
                <a:gd name="T5" fmla="*/ 255 h 467"/>
                <a:gd name="T6" fmla="*/ 827 w 849"/>
                <a:gd name="T7" fmla="*/ 211 h 467"/>
                <a:gd name="T8" fmla="*/ 778 w 849"/>
                <a:gd name="T9" fmla="*/ 197 h 467"/>
                <a:gd name="T10" fmla="*/ 746 w 849"/>
                <a:gd name="T11" fmla="*/ 194 h 467"/>
                <a:gd name="T12" fmla="*/ 725 w 849"/>
                <a:gd name="T13" fmla="*/ 194 h 467"/>
                <a:gd name="T14" fmla="*/ 703 w 849"/>
                <a:gd name="T15" fmla="*/ 201 h 467"/>
                <a:gd name="T16" fmla="*/ 719 w 849"/>
                <a:gd name="T17" fmla="*/ 179 h 467"/>
                <a:gd name="T18" fmla="*/ 728 w 849"/>
                <a:gd name="T19" fmla="*/ 131 h 467"/>
                <a:gd name="T20" fmla="*/ 693 w 849"/>
                <a:gd name="T21" fmla="*/ 99 h 467"/>
                <a:gd name="T22" fmla="*/ 643 w 849"/>
                <a:gd name="T23" fmla="*/ 97 h 467"/>
                <a:gd name="T24" fmla="*/ 625 w 849"/>
                <a:gd name="T25" fmla="*/ 84 h 467"/>
                <a:gd name="T26" fmla="*/ 610 w 849"/>
                <a:gd name="T27" fmla="*/ 41 h 467"/>
                <a:gd name="T28" fmla="*/ 578 w 849"/>
                <a:gd name="T29" fmla="*/ 15 h 467"/>
                <a:gd name="T30" fmla="*/ 533 w 849"/>
                <a:gd name="T31" fmla="*/ 1 h 467"/>
                <a:gd name="T32" fmla="*/ 485 w 849"/>
                <a:gd name="T33" fmla="*/ 1 h 467"/>
                <a:gd name="T34" fmla="*/ 436 w 849"/>
                <a:gd name="T35" fmla="*/ 15 h 467"/>
                <a:gd name="T36" fmla="*/ 396 w 849"/>
                <a:gd name="T37" fmla="*/ 40 h 467"/>
                <a:gd name="T38" fmla="*/ 371 w 849"/>
                <a:gd name="T39" fmla="*/ 78 h 467"/>
                <a:gd name="T40" fmla="*/ 352 w 849"/>
                <a:gd name="T41" fmla="*/ 95 h 467"/>
                <a:gd name="T42" fmla="*/ 316 w 849"/>
                <a:gd name="T43" fmla="*/ 107 h 467"/>
                <a:gd name="T44" fmla="*/ 287 w 849"/>
                <a:gd name="T45" fmla="*/ 143 h 467"/>
                <a:gd name="T46" fmla="*/ 281 w 849"/>
                <a:gd name="T47" fmla="*/ 191 h 467"/>
                <a:gd name="T48" fmla="*/ 267 w 849"/>
                <a:gd name="T49" fmla="*/ 183 h 467"/>
                <a:gd name="T50" fmla="*/ 210 w 849"/>
                <a:gd name="T51" fmla="*/ 149 h 467"/>
                <a:gd name="T52" fmla="*/ 160 w 849"/>
                <a:gd name="T53" fmla="*/ 159 h 467"/>
                <a:gd name="T54" fmla="*/ 136 w 849"/>
                <a:gd name="T55" fmla="*/ 203 h 467"/>
                <a:gd name="T56" fmla="*/ 79 w 849"/>
                <a:gd name="T57" fmla="*/ 241 h 467"/>
                <a:gd name="T58" fmla="*/ 11 w 849"/>
                <a:gd name="T59" fmla="*/ 299 h 467"/>
                <a:gd name="T60" fmla="*/ 2 w 849"/>
                <a:gd name="T61" fmla="*/ 379 h 467"/>
                <a:gd name="T62" fmla="*/ 46 w 849"/>
                <a:gd name="T63" fmla="*/ 432 h 467"/>
                <a:gd name="T64" fmla="*/ 96 w 849"/>
                <a:gd name="T65" fmla="*/ 442 h 467"/>
                <a:gd name="T66" fmla="*/ 128 w 849"/>
                <a:gd name="T67" fmla="*/ 455 h 467"/>
                <a:gd name="T68" fmla="*/ 165 w 849"/>
                <a:gd name="T69" fmla="*/ 462 h 467"/>
                <a:gd name="T70" fmla="*/ 208 w 849"/>
                <a:gd name="T71" fmla="*/ 467 h 467"/>
                <a:gd name="T72" fmla="*/ 250 w 849"/>
                <a:gd name="T73" fmla="*/ 467 h 467"/>
                <a:gd name="T74" fmla="*/ 290 w 849"/>
                <a:gd name="T75" fmla="*/ 463 h 467"/>
                <a:gd name="T76" fmla="*/ 324 w 849"/>
                <a:gd name="T77" fmla="*/ 457 h 467"/>
                <a:gd name="T78" fmla="*/ 349 w 849"/>
                <a:gd name="T79" fmla="*/ 448 h 467"/>
                <a:gd name="T80" fmla="*/ 373 w 849"/>
                <a:gd name="T81" fmla="*/ 444 h 467"/>
                <a:gd name="T82" fmla="*/ 430 w 849"/>
                <a:gd name="T83" fmla="*/ 449 h 467"/>
                <a:gd name="T84" fmla="*/ 509 w 849"/>
                <a:gd name="T85" fmla="*/ 455 h 467"/>
                <a:gd name="T86" fmla="*/ 597 w 849"/>
                <a:gd name="T87" fmla="*/ 460 h 467"/>
                <a:gd name="T88" fmla="*/ 683 w 849"/>
                <a:gd name="T89" fmla="*/ 460 h 467"/>
                <a:gd name="T90" fmla="*/ 754 w 849"/>
                <a:gd name="T91" fmla="*/ 450 h 467"/>
                <a:gd name="T92" fmla="*/ 798 w 849"/>
                <a:gd name="T93" fmla="*/ 429 h 467"/>
                <a:gd name="T94" fmla="*/ 804 w 849"/>
                <a:gd name="T95" fmla="*/ 39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9" h="467">
                  <a:moveTo>
                    <a:pt x="788" y="369"/>
                  </a:moveTo>
                  <a:lnTo>
                    <a:pt x="811" y="359"/>
                  </a:lnTo>
                  <a:lnTo>
                    <a:pt x="829" y="340"/>
                  </a:lnTo>
                  <a:lnTo>
                    <a:pt x="841" y="315"/>
                  </a:lnTo>
                  <a:lnTo>
                    <a:pt x="849" y="284"/>
                  </a:lnTo>
                  <a:lnTo>
                    <a:pt x="849" y="255"/>
                  </a:lnTo>
                  <a:lnTo>
                    <a:pt x="843" y="230"/>
                  </a:lnTo>
                  <a:lnTo>
                    <a:pt x="827" y="211"/>
                  </a:lnTo>
                  <a:lnTo>
                    <a:pt x="804" y="201"/>
                  </a:lnTo>
                  <a:lnTo>
                    <a:pt x="778" y="197"/>
                  </a:lnTo>
                  <a:lnTo>
                    <a:pt x="760" y="195"/>
                  </a:lnTo>
                  <a:lnTo>
                    <a:pt x="746" y="194"/>
                  </a:lnTo>
                  <a:lnTo>
                    <a:pt x="735" y="193"/>
                  </a:lnTo>
                  <a:lnTo>
                    <a:pt x="725" y="194"/>
                  </a:lnTo>
                  <a:lnTo>
                    <a:pt x="716" y="196"/>
                  </a:lnTo>
                  <a:lnTo>
                    <a:pt x="703" y="201"/>
                  </a:lnTo>
                  <a:lnTo>
                    <a:pt x="689" y="207"/>
                  </a:lnTo>
                  <a:lnTo>
                    <a:pt x="719" y="179"/>
                  </a:lnTo>
                  <a:lnTo>
                    <a:pt x="731" y="154"/>
                  </a:lnTo>
                  <a:lnTo>
                    <a:pt x="728" y="131"/>
                  </a:lnTo>
                  <a:lnTo>
                    <a:pt x="714" y="113"/>
                  </a:lnTo>
                  <a:lnTo>
                    <a:pt x="693" y="99"/>
                  </a:lnTo>
                  <a:lnTo>
                    <a:pt x="667" y="95"/>
                  </a:lnTo>
                  <a:lnTo>
                    <a:pt x="643" y="97"/>
                  </a:lnTo>
                  <a:lnTo>
                    <a:pt x="624" y="110"/>
                  </a:lnTo>
                  <a:lnTo>
                    <a:pt x="625" y="84"/>
                  </a:lnTo>
                  <a:lnTo>
                    <a:pt x="620" y="61"/>
                  </a:lnTo>
                  <a:lnTo>
                    <a:pt x="610" y="41"/>
                  </a:lnTo>
                  <a:lnTo>
                    <a:pt x="596" y="27"/>
                  </a:lnTo>
                  <a:lnTo>
                    <a:pt x="578" y="15"/>
                  </a:lnTo>
                  <a:lnTo>
                    <a:pt x="556" y="6"/>
                  </a:lnTo>
                  <a:lnTo>
                    <a:pt x="533" y="1"/>
                  </a:lnTo>
                  <a:lnTo>
                    <a:pt x="509" y="0"/>
                  </a:lnTo>
                  <a:lnTo>
                    <a:pt x="485" y="1"/>
                  </a:lnTo>
                  <a:lnTo>
                    <a:pt x="459" y="6"/>
                  </a:lnTo>
                  <a:lnTo>
                    <a:pt x="436" y="15"/>
                  </a:lnTo>
                  <a:lnTo>
                    <a:pt x="414" y="26"/>
                  </a:lnTo>
                  <a:lnTo>
                    <a:pt x="396" y="40"/>
                  </a:lnTo>
                  <a:lnTo>
                    <a:pt x="382" y="57"/>
                  </a:lnTo>
                  <a:lnTo>
                    <a:pt x="371" y="78"/>
                  </a:lnTo>
                  <a:lnTo>
                    <a:pt x="366" y="101"/>
                  </a:lnTo>
                  <a:lnTo>
                    <a:pt x="352" y="95"/>
                  </a:lnTo>
                  <a:lnTo>
                    <a:pt x="335" y="97"/>
                  </a:lnTo>
                  <a:lnTo>
                    <a:pt x="316" y="107"/>
                  </a:lnTo>
                  <a:lnTo>
                    <a:pt x="301" y="122"/>
                  </a:lnTo>
                  <a:lnTo>
                    <a:pt x="287" y="143"/>
                  </a:lnTo>
                  <a:lnTo>
                    <a:pt x="281" y="166"/>
                  </a:lnTo>
                  <a:lnTo>
                    <a:pt x="281" y="191"/>
                  </a:lnTo>
                  <a:lnTo>
                    <a:pt x="292" y="217"/>
                  </a:lnTo>
                  <a:lnTo>
                    <a:pt x="267" y="183"/>
                  </a:lnTo>
                  <a:lnTo>
                    <a:pt x="238" y="160"/>
                  </a:lnTo>
                  <a:lnTo>
                    <a:pt x="210" y="149"/>
                  </a:lnTo>
                  <a:lnTo>
                    <a:pt x="183" y="149"/>
                  </a:lnTo>
                  <a:lnTo>
                    <a:pt x="160" y="159"/>
                  </a:lnTo>
                  <a:lnTo>
                    <a:pt x="145" y="177"/>
                  </a:lnTo>
                  <a:lnTo>
                    <a:pt x="136" y="203"/>
                  </a:lnTo>
                  <a:lnTo>
                    <a:pt x="139" y="236"/>
                  </a:lnTo>
                  <a:lnTo>
                    <a:pt x="79" y="241"/>
                  </a:lnTo>
                  <a:lnTo>
                    <a:pt x="37" y="264"/>
                  </a:lnTo>
                  <a:lnTo>
                    <a:pt x="11" y="299"/>
                  </a:lnTo>
                  <a:lnTo>
                    <a:pt x="0" y="339"/>
                  </a:lnTo>
                  <a:lnTo>
                    <a:pt x="2" y="379"/>
                  </a:lnTo>
                  <a:lnTo>
                    <a:pt x="18" y="413"/>
                  </a:lnTo>
                  <a:lnTo>
                    <a:pt x="46" y="432"/>
                  </a:lnTo>
                  <a:lnTo>
                    <a:pt x="86" y="433"/>
                  </a:lnTo>
                  <a:lnTo>
                    <a:pt x="96" y="442"/>
                  </a:lnTo>
                  <a:lnTo>
                    <a:pt x="111" y="449"/>
                  </a:lnTo>
                  <a:lnTo>
                    <a:pt x="128" y="455"/>
                  </a:lnTo>
                  <a:lnTo>
                    <a:pt x="146" y="459"/>
                  </a:lnTo>
                  <a:lnTo>
                    <a:pt x="165" y="462"/>
                  </a:lnTo>
                  <a:lnTo>
                    <a:pt x="186" y="465"/>
                  </a:lnTo>
                  <a:lnTo>
                    <a:pt x="208" y="467"/>
                  </a:lnTo>
                  <a:lnTo>
                    <a:pt x="228" y="467"/>
                  </a:lnTo>
                  <a:lnTo>
                    <a:pt x="250" y="467"/>
                  </a:lnTo>
                  <a:lnTo>
                    <a:pt x="271" y="466"/>
                  </a:lnTo>
                  <a:lnTo>
                    <a:pt x="290" y="463"/>
                  </a:lnTo>
                  <a:lnTo>
                    <a:pt x="308" y="460"/>
                  </a:lnTo>
                  <a:lnTo>
                    <a:pt x="324" y="457"/>
                  </a:lnTo>
                  <a:lnTo>
                    <a:pt x="337" y="452"/>
                  </a:lnTo>
                  <a:lnTo>
                    <a:pt x="349" y="448"/>
                  </a:lnTo>
                  <a:lnTo>
                    <a:pt x="356" y="443"/>
                  </a:lnTo>
                  <a:lnTo>
                    <a:pt x="373" y="444"/>
                  </a:lnTo>
                  <a:lnTo>
                    <a:pt x="399" y="445"/>
                  </a:lnTo>
                  <a:lnTo>
                    <a:pt x="430" y="449"/>
                  </a:lnTo>
                  <a:lnTo>
                    <a:pt x="468" y="451"/>
                  </a:lnTo>
                  <a:lnTo>
                    <a:pt x="509" y="455"/>
                  </a:lnTo>
                  <a:lnTo>
                    <a:pt x="552" y="457"/>
                  </a:lnTo>
                  <a:lnTo>
                    <a:pt x="597" y="460"/>
                  </a:lnTo>
                  <a:lnTo>
                    <a:pt x="642" y="460"/>
                  </a:lnTo>
                  <a:lnTo>
                    <a:pt x="683" y="460"/>
                  </a:lnTo>
                  <a:lnTo>
                    <a:pt x="722" y="456"/>
                  </a:lnTo>
                  <a:lnTo>
                    <a:pt x="754" y="450"/>
                  </a:lnTo>
                  <a:lnTo>
                    <a:pt x="780" y="442"/>
                  </a:lnTo>
                  <a:lnTo>
                    <a:pt x="798" y="429"/>
                  </a:lnTo>
                  <a:lnTo>
                    <a:pt x="806" y="414"/>
                  </a:lnTo>
                  <a:lnTo>
                    <a:pt x="804" y="393"/>
                  </a:lnTo>
                  <a:lnTo>
                    <a:pt x="788" y="3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1845" y="1826"/>
              <a:ext cx="586" cy="422"/>
            </a:xfrm>
            <a:custGeom>
              <a:avLst/>
              <a:gdLst>
                <a:gd name="T0" fmla="*/ 438 w 586"/>
                <a:gd name="T1" fmla="*/ 378 h 422"/>
                <a:gd name="T2" fmla="*/ 419 w 586"/>
                <a:gd name="T3" fmla="*/ 398 h 422"/>
                <a:gd name="T4" fmla="*/ 391 w 586"/>
                <a:gd name="T5" fmla="*/ 411 h 422"/>
                <a:gd name="T6" fmla="*/ 359 w 586"/>
                <a:gd name="T7" fmla="*/ 419 h 422"/>
                <a:gd name="T8" fmla="*/ 322 w 586"/>
                <a:gd name="T9" fmla="*/ 422 h 422"/>
                <a:gd name="T10" fmla="*/ 285 w 586"/>
                <a:gd name="T11" fmla="*/ 418 h 422"/>
                <a:gd name="T12" fmla="*/ 249 w 586"/>
                <a:gd name="T13" fmla="*/ 411 h 422"/>
                <a:gd name="T14" fmla="*/ 215 w 586"/>
                <a:gd name="T15" fmla="*/ 398 h 422"/>
                <a:gd name="T16" fmla="*/ 162 w 586"/>
                <a:gd name="T17" fmla="*/ 399 h 422"/>
                <a:gd name="T18" fmla="*/ 102 w 586"/>
                <a:gd name="T19" fmla="*/ 405 h 422"/>
                <a:gd name="T20" fmla="*/ 60 w 586"/>
                <a:gd name="T21" fmla="*/ 402 h 422"/>
                <a:gd name="T22" fmla="*/ 31 w 586"/>
                <a:gd name="T23" fmla="*/ 390 h 422"/>
                <a:gd name="T24" fmla="*/ 14 w 586"/>
                <a:gd name="T25" fmla="*/ 373 h 422"/>
                <a:gd name="T26" fmla="*/ 6 w 586"/>
                <a:gd name="T27" fmla="*/ 350 h 422"/>
                <a:gd name="T28" fmla="*/ 2 w 586"/>
                <a:gd name="T29" fmla="*/ 325 h 422"/>
                <a:gd name="T30" fmla="*/ 1 w 586"/>
                <a:gd name="T31" fmla="*/ 300 h 422"/>
                <a:gd name="T32" fmla="*/ 1 w 586"/>
                <a:gd name="T33" fmla="*/ 263 h 422"/>
                <a:gd name="T34" fmla="*/ 22 w 586"/>
                <a:gd name="T35" fmla="*/ 220 h 422"/>
                <a:gd name="T36" fmla="*/ 61 w 586"/>
                <a:gd name="T37" fmla="*/ 186 h 422"/>
                <a:gd name="T38" fmla="*/ 106 w 586"/>
                <a:gd name="T39" fmla="*/ 168 h 422"/>
                <a:gd name="T40" fmla="*/ 114 w 586"/>
                <a:gd name="T41" fmla="*/ 151 h 422"/>
                <a:gd name="T42" fmla="*/ 105 w 586"/>
                <a:gd name="T43" fmla="*/ 116 h 422"/>
                <a:gd name="T44" fmla="*/ 114 w 586"/>
                <a:gd name="T45" fmla="*/ 78 h 422"/>
                <a:gd name="T46" fmla="*/ 139 w 586"/>
                <a:gd name="T47" fmla="*/ 46 h 422"/>
                <a:gd name="T48" fmla="*/ 174 w 586"/>
                <a:gd name="T49" fmla="*/ 18 h 422"/>
                <a:gd name="T50" fmla="*/ 216 w 586"/>
                <a:gd name="T51" fmla="*/ 2 h 422"/>
                <a:gd name="T52" fmla="*/ 263 w 586"/>
                <a:gd name="T53" fmla="*/ 2 h 422"/>
                <a:gd name="T54" fmla="*/ 310 w 586"/>
                <a:gd name="T55" fmla="*/ 22 h 422"/>
                <a:gd name="T56" fmla="*/ 351 w 586"/>
                <a:gd name="T57" fmla="*/ 28 h 422"/>
                <a:gd name="T58" fmla="*/ 393 w 586"/>
                <a:gd name="T59" fmla="*/ 16 h 422"/>
                <a:gd name="T60" fmla="*/ 436 w 586"/>
                <a:gd name="T61" fmla="*/ 18 h 422"/>
                <a:gd name="T62" fmla="*/ 476 w 586"/>
                <a:gd name="T63" fmla="*/ 32 h 422"/>
                <a:gd name="T64" fmla="*/ 509 w 586"/>
                <a:gd name="T65" fmla="*/ 55 h 422"/>
                <a:gd name="T66" fmla="*/ 530 w 586"/>
                <a:gd name="T67" fmla="*/ 84 h 422"/>
                <a:gd name="T68" fmla="*/ 539 w 586"/>
                <a:gd name="T69" fmla="*/ 120 h 422"/>
                <a:gd name="T70" fmla="*/ 527 w 586"/>
                <a:gd name="T71" fmla="*/ 156 h 422"/>
                <a:gd name="T72" fmla="*/ 535 w 586"/>
                <a:gd name="T73" fmla="*/ 182 h 422"/>
                <a:gd name="T74" fmla="*/ 567 w 586"/>
                <a:gd name="T75" fmla="*/ 210 h 422"/>
                <a:gd name="T76" fmla="*/ 584 w 586"/>
                <a:gd name="T77" fmla="*/ 249 h 422"/>
                <a:gd name="T78" fmla="*/ 586 w 586"/>
                <a:gd name="T79" fmla="*/ 292 h 422"/>
                <a:gd name="T80" fmla="*/ 575 w 586"/>
                <a:gd name="T81" fmla="*/ 334 h 422"/>
                <a:gd name="T82" fmla="*/ 552 w 586"/>
                <a:gd name="T83" fmla="*/ 365 h 422"/>
                <a:gd name="T84" fmla="*/ 518 w 586"/>
                <a:gd name="T85" fmla="*/ 383 h 422"/>
                <a:gd name="T86" fmla="*/ 471 w 586"/>
                <a:gd name="T87" fmla="*/ 37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6" h="422">
                  <a:moveTo>
                    <a:pt x="445" y="366"/>
                  </a:moveTo>
                  <a:lnTo>
                    <a:pt x="438" y="378"/>
                  </a:lnTo>
                  <a:lnTo>
                    <a:pt x="430" y="389"/>
                  </a:lnTo>
                  <a:lnTo>
                    <a:pt x="419" y="398"/>
                  </a:lnTo>
                  <a:lnTo>
                    <a:pt x="406" y="405"/>
                  </a:lnTo>
                  <a:lnTo>
                    <a:pt x="391" y="411"/>
                  </a:lnTo>
                  <a:lnTo>
                    <a:pt x="376" y="416"/>
                  </a:lnTo>
                  <a:lnTo>
                    <a:pt x="359" y="419"/>
                  </a:lnTo>
                  <a:lnTo>
                    <a:pt x="341" y="421"/>
                  </a:lnTo>
                  <a:lnTo>
                    <a:pt x="322" y="422"/>
                  </a:lnTo>
                  <a:lnTo>
                    <a:pt x="304" y="421"/>
                  </a:lnTo>
                  <a:lnTo>
                    <a:pt x="285" y="418"/>
                  </a:lnTo>
                  <a:lnTo>
                    <a:pt x="267" y="415"/>
                  </a:lnTo>
                  <a:lnTo>
                    <a:pt x="249" y="411"/>
                  </a:lnTo>
                  <a:lnTo>
                    <a:pt x="230" y="405"/>
                  </a:lnTo>
                  <a:lnTo>
                    <a:pt x="215" y="398"/>
                  </a:lnTo>
                  <a:lnTo>
                    <a:pt x="199" y="390"/>
                  </a:lnTo>
                  <a:lnTo>
                    <a:pt x="162" y="399"/>
                  </a:lnTo>
                  <a:lnTo>
                    <a:pt x="130" y="404"/>
                  </a:lnTo>
                  <a:lnTo>
                    <a:pt x="102" y="405"/>
                  </a:lnTo>
                  <a:lnTo>
                    <a:pt x="79" y="405"/>
                  </a:lnTo>
                  <a:lnTo>
                    <a:pt x="60" y="402"/>
                  </a:lnTo>
                  <a:lnTo>
                    <a:pt x="44" y="398"/>
                  </a:lnTo>
                  <a:lnTo>
                    <a:pt x="31" y="390"/>
                  </a:lnTo>
                  <a:lnTo>
                    <a:pt x="21" y="382"/>
                  </a:lnTo>
                  <a:lnTo>
                    <a:pt x="14" y="373"/>
                  </a:lnTo>
                  <a:lnTo>
                    <a:pt x="9" y="363"/>
                  </a:lnTo>
                  <a:lnTo>
                    <a:pt x="6" y="350"/>
                  </a:lnTo>
                  <a:lnTo>
                    <a:pt x="3" y="338"/>
                  </a:lnTo>
                  <a:lnTo>
                    <a:pt x="2" y="325"/>
                  </a:lnTo>
                  <a:lnTo>
                    <a:pt x="1" y="313"/>
                  </a:lnTo>
                  <a:lnTo>
                    <a:pt x="1" y="300"/>
                  </a:lnTo>
                  <a:lnTo>
                    <a:pt x="0" y="288"/>
                  </a:lnTo>
                  <a:lnTo>
                    <a:pt x="1" y="263"/>
                  </a:lnTo>
                  <a:lnTo>
                    <a:pt x="9" y="240"/>
                  </a:lnTo>
                  <a:lnTo>
                    <a:pt x="22" y="220"/>
                  </a:lnTo>
                  <a:lnTo>
                    <a:pt x="41" y="201"/>
                  </a:lnTo>
                  <a:lnTo>
                    <a:pt x="61" y="186"/>
                  </a:lnTo>
                  <a:lnTo>
                    <a:pt x="83" y="174"/>
                  </a:lnTo>
                  <a:lnTo>
                    <a:pt x="106" y="168"/>
                  </a:lnTo>
                  <a:lnTo>
                    <a:pt x="128" y="167"/>
                  </a:lnTo>
                  <a:lnTo>
                    <a:pt x="114" y="151"/>
                  </a:lnTo>
                  <a:lnTo>
                    <a:pt x="107" y="134"/>
                  </a:lnTo>
                  <a:lnTo>
                    <a:pt x="105" y="116"/>
                  </a:lnTo>
                  <a:lnTo>
                    <a:pt x="107" y="98"/>
                  </a:lnTo>
                  <a:lnTo>
                    <a:pt x="114" y="78"/>
                  </a:lnTo>
                  <a:lnTo>
                    <a:pt x="124" y="61"/>
                  </a:lnTo>
                  <a:lnTo>
                    <a:pt x="139" y="46"/>
                  </a:lnTo>
                  <a:lnTo>
                    <a:pt x="154" y="30"/>
                  </a:lnTo>
                  <a:lnTo>
                    <a:pt x="174" y="18"/>
                  </a:lnTo>
                  <a:lnTo>
                    <a:pt x="194" y="9"/>
                  </a:lnTo>
                  <a:lnTo>
                    <a:pt x="216" y="2"/>
                  </a:lnTo>
                  <a:lnTo>
                    <a:pt x="239" y="0"/>
                  </a:lnTo>
                  <a:lnTo>
                    <a:pt x="263" y="2"/>
                  </a:lnTo>
                  <a:lnTo>
                    <a:pt x="286" y="9"/>
                  </a:lnTo>
                  <a:lnTo>
                    <a:pt x="310" y="22"/>
                  </a:lnTo>
                  <a:lnTo>
                    <a:pt x="332" y="40"/>
                  </a:lnTo>
                  <a:lnTo>
                    <a:pt x="351" y="28"/>
                  </a:lnTo>
                  <a:lnTo>
                    <a:pt x="372" y="20"/>
                  </a:lnTo>
                  <a:lnTo>
                    <a:pt x="393" y="16"/>
                  </a:lnTo>
                  <a:lnTo>
                    <a:pt x="414" y="16"/>
                  </a:lnTo>
                  <a:lnTo>
                    <a:pt x="436" y="18"/>
                  </a:lnTo>
                  <a:lnTo>
                    <a:pt x="457" y="24"/>
                  </a:lnTo>
                  <a:lnTo>
                    <a:pt x="476" y="32"/>
                  </a:lnTo>
                  <a:lnTo>
                    <a:pt x="493" y="42"/>
                  </a:lnTo>
                  <a:lnTo>
                    <a:pt x="509" y="55"/>
                  </a:lnTo>
                  <a:lnTo>
                    <a:pt x="521" y="69"/>
                  </a:lnTo>
                  <a:lnTo>
                    <a:pt x="530" y="84"/>
                  </a:lnTo>
                  <a:lnTo>
                    <a:pt x="536" y="101"/>
                  </a:lnTo>
                  <a:lnTo>
                    <a:pt x="539" y="120"/>
                  </a:lnTo>
                  <a:lnTo>
                    <a:pt x="535" y="138"/>
                  </a:lnTo>
                  <a:lnTo>
                    <a:pt x="527" y="156"/>
                  </a:lnTo>
                  <a:lnTo>
                    <a:pt x="513" y="174"/>
                  </a:lnTo>
                  <a:lnTo>
                    <a:pt x="535" y="182"/>
                  </a:lnTo>
                  <a:lnTo>
                    <a:pt x="552" y="194"/>
                  </a:lnTo>
                  <a:lnTo>
                    <a:pt x="567" y="210"/>
                  </a:lnTo>
                  <a:lnTo>
                    <a:pt x="576" y="230"/>
                  </a:lnTo>
                  <a:lnTo>
                    <a:pt x="584" y="249"/>
                  </a:lnTo>
                  <a:lnTo>
                    <a:pt x="586" y="271"/>
                  </a:lnTo>
                  <a:lnTo>
                    <a:pt x="586" y="292"/>
                  </a:lnTo>
                  <a:lnTo>
                    <a:pt x="582" y="313"/>
                  </a:lnTo>
                  <a:lnTo>
                    <a:pt x="575" y="334"/>
                  </a:lnTo>
                  <a:lnTo>
                    <a:pt x="565" y="350"/>
                  </a:lnTo>
                  <a:lnTo>
                    <a:pt x="552" y="365"/>
                  </a:lnTo>
                  <a:lnTo>
                    <a:pt x="536" y="376"/>
                  </a:lnTo>
                  <a:lnTo>
                    <a:pt x="518" y="383"/>
                  </a:lnTo>
                  <a:lnTo>
                    <a:pt x="497" y="383"/>
                  </a:lnTo>
                  <a:lnTo>
                    <a:pt x="471" y="378"/>
                  </a:lnTo>
                  <a:lnTo>
                    <a:pt x="445" y="366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1877" y="1863"/>
              <a:ext cx="515" cy="359"/>
            </a:xfrm>
            <a:custGeom>
              <a:avLst/>
              <a:gdLst>
                <a:gd name="T0" fmla="*/ 411 w 515"/>
                <a:gd name="T1" fmla="*/ 309 h 359"/>
                <a:gd name="T2" fmla="*/ 386 w 515"/>
                <a:gd name="T3" fmla="*/ 324 h 359"/>
                <a:gd name="T4" fmla="*/ 358 w 515"/>
                <a:gd name="T5" fmla="*/ 340 h 359"/>
                <a:gd name="T6" fmla="*/ 329 w 515"/>
                <a:gd name="T7" fmla="*/ 352 h 359"/>
                <a:gd name="T8" fmla="*/ 298 w 515"/>
                <a:gd name="T9" fmla="*/ 359 h 359"/>
                <a:gd name="T10" fmla="*/ 265 w 515"/>
                <a:gd name="T11" fmla="*/ 358 h 359"/>
                <a:gd name="T12" fmla="*/ 231 w 515"/>
                <a:gd name="T13" fmla="*/ 347 h 359"/>
                <a:gd name="T14" fmla="*/ 197 w 515"/>
                <a:gd name="T15" fmla="*/ 326 h 359"/>
                <a:gd name="T16" fmla="*/ 144 w 515"/>
                <a:gd name="T17" fmla="*/ 318 h 359"/>
                <a:gd name="T18" fmla="*/ 85 w 515"/>
                <a:gd name="T19" fmla="*/ 332 h 359"/>
                <a:gd name="T20" fmla="*/ 45 w 515"/>
                <a:gd name="T21" fmla="*/ 333 h 359"/>
                <a:gd name="T22" fmla="*/ 18 w 515"/>
                <a:gd name="T23" fmla="*/ 321 h 359"/>
                <a:gd name="T24" fmla="*/ 0 w 515"/>
                <a:gd name="T25" fmla="*/ 269 h 359"/>
                <a:gd name="T26" fmla="*/ 15 w 515"/>
                <a:gd name="T27" fmla="*/ 209 h 359"/>
                <a:gd name="T28" fmla="*/ 59 w 515"/>
                <a:gd name="T29" fmla="*/ 174 h 359"/>
                <a:gd name="T30" fmla="*/ 109 w 515"/>
                <a:gd name="T31" fmla="*/ 160 h 359"/>
                <a:gd name="T32" fmla="*/ 115 w 515"/>
                <a:gd name="T33" fmla="*/ 137 h 359"/>
                <a:gd name="T34" fmla="*/ 103 w 515"/>
                <a:gd name="T35" fmla="*/ 96 h 359"/>
                <a:gd name="T36" fmla="*/ 108 w 515"/>
                <a:gd name="T37" fmla="*/ 60 h 359"/>
                <a:gd name="T38" fmla="*/ 126 w 515"/>
                <a:gd name="T39" fmla="*/ 32 h 359"/>
                <a:gd name="T40" fmla="*/ 155 w 515"/>
                <a:gd name="T41" fmla="*/ 14 h 359"/>
                <a:gd name="T42" fmla="*/ 191 w 515"/>
                <a:gd name="T43" fmla="*/ 5 h 359"/>
                <a:gd name="T44" fmla="*/ 232 w 515"/>
                <a:gd name="T45" fmla="*/ 10 h 359"/>
                <a:gd name="T46" fmla="*/ 276 w 515"/>
                <a:gd name="T47" fmla="*/ 29 h 359"/>
                <a:gd name="T48" fmla="*/ 311 w 515"/>
                <a:gd name="T49" fmla="*/ 27 h 359"/>
                <a:gd name="T50" fmla="*/ 342 w 515"/>
                <a:gd name="T51" fmla="*/ 6 h 359"/>
                <a:gd name="T52" fmla="*/ 377 w 515"/>
                <a:gd name="T53" fmla="*/ 0 h 359"/>
                <a:gd name="T54" fmla="*/ 410 w 515"/>
                <a:gd name="T55" fmla="*/ 9 h 359"/>
                <a:gd name="T56" fmla="*/ 438 w 515"/>
                <a:gd name="T57" fmla="*/ 26 h 359"/>
                <a:gd name="T58" fmla="*/ 457 w 515"/>
                <a:gd name="T59" fmla="*/ 50 h 359"/>
                <a:gd name="T60" fmla="*/ 466 w 515"/>
                <a:gd name="T61" fmla="*/ 79 h 359"/>
                <a:gd name="T62" fmla="*/ 458 w 515"/>
                <a:gd name="T63" fmla="*/ 108 h 359"/>
                <a:gd name="T64" fmla="*/ 479 w 515"/>
                <a:gd name="T65" fmla="*/ 139 h 359"/>
                <a:gd name="T66" fmla="*/ 513 w 515"/>
                <a:gd name="T67" fmla="*/ 207 h 359"/>
                <a:gd name="T68" fmla="*/ 508 w 515"/>
                <a:gd name="T69" fmla="*/ 280 h 359"/>
                <a:gd name="T70" fmla="*/ 462 w 515"/>
                <a:gd name="T7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5" h="359">
                  <a:moveTo>
                    <a:pt x="423" y="301"/>
                  </a:moveTo>
                  <a:lnTo>
                    <a:pt x="411" y="309"/>
                  </a:lnTo>
                  <a:lnTo>
                    <a:pt x="399" y="317"/>
                  </a:lnTo>
                  <a:lnTo>
                    <a:pt x="386" y="324"/>
                  </a:lnTo>
                  <a:lnTo>
                    <a:pt x="373" y="333"/>
                  </a:lnTo>
                  <a:lnTo>
                    <a:pt x="358" y="340"/>
                  </a:lnTo>
                  <a:lnTo>
                    <a:pt x="344" y="346"/>
                  </a:lnTo>
                  <a:lnTo>
                    <a:pt x="329" y="352"/>
                  </a:lnTo>
                  <a:lnTo>
                    <a:pt x="313" y="356"/>
                  </a:lnTo>
                  <a:lnTo>
                    <a:pt x="298" y="359"/>
                  </a:lnTo>
                  <a:lnTo>
                    <a:pt x="281" y="359"/>
                  </a:lnTo>
                  <a:lnTo>
                    <a:pt x="265" y="358"/>
                  </a:lnTo>
                  <a:lnTo>
                    <a:pt x="248" y="355"/>
                  </a:lnTo>
                  <a:lnTo>
                    <a:pt x="231" y="347"/>
                  </a:lnTo>
                  <a:lnTo>
                    <a:pt x="214" y="338"/>
                  </a:lnTo>
                  <a:lnTo>
                    <a:pt x="197" y="326"/>
                  </a:lnTo>
                  <a:lnTo>
                    <a:pt x="180" y="309"/>
                  </a:lnTo>
                  <a:lnTo>
                    <a:pt x="144" y="318"/>
                  </a:lnTo>
                  <a:lnTo>
                    <a:pt x="111" y="327"/>
                  </a:lnTo>
                  <a:lnTo>
                    <a:pt x="85" y="332"/>
                  </a:lnTo>
                  <a:lnTo>
                    <a:pt x="63" y="334"/>
                  </a:lnTo>
                  <a:lnTo>
                    <a:pt x="45" y="333"/>
                  </a:lnTo>
                  <a:lnTo>
                    <a:pt x="30" y="328"/>
                  </a:lnTo>
                  <a:lnTo>
                    <a:pt x="18" y="321"/>
                  </a:lnTo>
                  <a:lnTo>
                    <a:pt x="11" y="309"/>
                  </a:lnTo>
                  <a:lnTo>
                    <a:pt x="0" y="269"/>
                  </a:lnTo>
                  <a:lnTo>
                    <a:pt x="3" y="236"/>
                  </a:lnTo>
                  <a:lnTo>
                    <a:pt x="15" y="209"/>
                  </a:lnTo>
                  <a:lnTo>
                    <a:pt x="35" y="189"/>
                  </a:lnTo>
                  <a:lnTo>
                    <a:pt x="59" y="174"/>
                  </a:lnTo>
                  <a:lnTo>
                    <a:pt x="85" y="165"/>
                  </a:lnTo>
                  <a:lnTo>
                    <a:pt x="109" y="160"/>
                  </a:lnTo>
                  <a:lnTo>
                    <a:pt x="128" y="160"/>
                  </a:lnTo>
                  <a:lnTo>
                    <a:pt x="115" y="137"/>
                  </a:lnTo>
                  <a:lnTo>
                    <a:pt x="107" y="116"/>
                  </a:lnTo>
                  <a:lnTo>
                    <a:pt x="103" y="96"/>
                  </a:lnTo>
                  <a:lnTo>
                    <a:pt x="103" y="76"/>
                  </a:lnTo>
                  <a:lnTo>
                    <a:pt x="108" y="60"/>
                  </a:lnTo>
                  <a:lnTo>
                    <a:pt x="115" y="45"/>
                  </a:lnTo>
                  <a:lnTo>
                    <a:pt x="126" y="32"/>
                  </a:lnTo>
                  <a:lnTo>
                    <a:pt x="139" y="22"/>
                  </a:lnTo>
                  <a:lnTo>
                    <a:pt x="155" y="14"/>
                  </a:lnTo>
                  <a:lnTo>
                    <a:pt x="173" y="9"/>
                  </a:lnTo>
                  <a:lnTo>
                    <a:pt x="191" y="5"/>
                  </a:lnTo>
                  <a:lnTo>
                    <a:pt x="212" y="6"/>
                  </a:lnTo>
                  <a:lnTo>
                    <a:pt x="232" y="10"/>
                  </a:lnTo>
                  <a:lnTo>
                    <a:pt x="254" y="17"/>
                  </a:lnTo>
                  <a:lnTo>
                    <a:pt x="276" y="29"/>
                  </a:lnTo>
                  <a:lnTo>
                    <a:pt x="296" y="44"/>
                  </a:lnTo>
                  <a:lnTo>
                    <a:pt x="311" y="27"/>
                  </a:lnTo>
                  <a:lnTo>
                    <a:pt x="327" y="15"/>
                  </a:lnTo>
                  <a:lnTo>
                    <a:pt x="342" y="6"/>
                  </a:lnTo>
                  <a:lnTo>
                    <a:pt x="359" y="2"/>
                  </a:lnTo>
                  <a:lnTo>
                    <a:pt x="377" y="0"/>
                  </a:lnTo>
                  <a:lnTo>
                    <a:pt x="394" y="3"/>
                  </a:lnTo>
                  <a:lnTo>
                    <a:pt x="410" y="9"/>
                  </a:lnTo>
                  <a:lnTo>
                    <a:pt x="425" y="16"/>
                  </a:lnTo>
                  <a:lnTo>
                    <a:pt x="438" y="26"/>
                  </a:lnTo>
                  <a:lnTo>
                    <a:pt x="449" y="38"/>
                  </a:lnTo>
                  <a:lnTo>
                    <a:pt x="457" y="50"/>
                  </a:lnTo>
                  <a:lnTo>
                    <a:pt x="463" y="64"/>
                  </a:lnTo>
                  <a:lnTo>
                    <a:pt x="466" y="79"/>
                  </a:lnTo>
                  <a:lnTo>
                    <a:pt x="463" y="93"/>
                  </a:lnTo>
                  <a:lnTo>
                    <a:pt x="458" y="108"/>
                  </a:lnTo>
                  <a:lnTo>
                    <a:pt x="448" y="122"/>
                  </a:lnTo>
                  <a:lnTo>
                    <a:pt x="479" y="139"/>
                  </a:lnTo>
                  <a:lnTo>
                    <a:pt x="501" y="170"/>
                  </a:lnTo>
                  <a:lnTo>
                    <a:pt x="513" y="207"/>
                  </a:lnTo>
                  <a:lnTo>
                    <a:pt x="515" y="245"/>
                  </a:lnTo>
                  <a:lnTo>
                    <a:pt x="508" y="280"/>
                  </a:lnTo>
                  <a:lnTo>
                    <a:pt x="490" y="304"/>
                  </a:lnTo>
                  <a:lnTo>
                    <a:pt x="462" y="313"/>
                  </a:lnTo>
                  <a:lnTo>
                    <a:pt x="423" y="301"/>
                  </a:lnTo>
                  <a:close/>
                </a:path>
              </a:pathLst>
            </a:custGeom>
            <a:solidFill>
              <a:srgbClr val="F4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1268" y="2427"/>
              <a:ext cx="17" cy="8"/>
            </a:xfrm>
            <a:custGeom>
              <a:avLst/>
              <a:gdLst>
                <a:gd name="T0" fmla="*/ 17 w 17"/>
                <a:gd name="T1" fmla="*/ 8 h 8"/>
                <a:gd name="T2" fmla="*/ 14 w 17"/>
                <a:gd name="T3" fmla="*/ 2 h 8"/>
                <a:gd name="T4" fmla="*/ 8 w 17"/>
                <a:gd name="T5" fmla="*/ 0 h 8"/>
                <a:gd name="T6" fmla="*/ 2 w 17"/>
                <a:gd name="T7" fmla="*/ 2 h 8"/>
                <a:gd name="T8" fmla="*/ 0 w 17"/>
                <a:gd name="T9" fmla="*/ 8 h 8"/>
                <a:gd name="T10" fmla="*/ 17 w 1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4" y="2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1268" y="2435"/>
              <a:ext cx="17" cy="22"/>
            </a:xfrm>
            <a:custGeom>
              <a:avLst/>
              <a:gdLst>
                <a:gd name="T0" fmla="*/ 13 w 17"/>
                <a:gd name="T1" fmla="*/ 5 h 22"/>
                <a:gd name="T2" fmla="*/ 13 w 17"/>
                <a:gd name="T3" fmla="*/ 5 h 22"/>
                <a:gd name="T4" fmla="*/ 17 w 17"/>
                <a:gd name="T5" fmla="*/ 7 h 22"/>
                <a:gd name="T6" fmla="*/ 17 w 17"/>
                <a:gd name="T7" fmla="*/ 7 h 22"/>
                <a:gd name="T8" fmla="*/ 15 w 17"/>
                <a:gd name="T9" fmla="*/ 4 h 22"/>
                <a:gd name="T10" fmla="*/ 17 w 17"/>
                <a:gd name="T11" fmla="*/ 0 h 22"/>
                <a:gd name="T12" fmla="*/ 0 w 17"/>
                <a:gd name="T13" fmla="*/ 0 h 22"/>
                <a:gd name="T14" fmla="*/ 1 w 17"/>
                <a:gd name="T15" fmla="*/ 4 h 22"/>
                <a:gd name="T16" fmla="*/ 2 w 17"/>
                <a:gd name="T17" fmla="*/ 10 h 22"/>
                <a:gd name="T18" fmla="*/ 5 w 17"/>
                <a:gd name="T19" fmla="*/ 17 h 22"/>
                <a:gd name="T20" fmla="*/ 13 w 17"/>
                <a:gd name="T21" fmla="*/ 22 h 22"/>
                <a:gd name="T22" fmla="*/ 13 w 17"/>
                <a:gd name="T23" fmla="*/ 22 h 22"/>
                <a:gd name="T24" fmla="*/ 13 w 17"/>
                <a:gd name="T2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2">
                  <a:moveTo>
                    <a:pt x="13" y="5"/>
                  </a:moveTo>
                  <a:lnTo>
                    <a:pt x="13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10"/>
                  </a:lnTo>
                  <a:lnTo>
                    <a:pt x="5" y="1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1281" y="2439"/>
              <a:ext cx="53" cy="22"/>
            </a:xfrm>
            <a:custGeom>
              <a:avLst/>
              <a:gdLst>
                <a:gd name="T0" fmla="*/ 40 w 53"/>
                <a:gd name="T1" fmla="*/ 0 h 22"/>
                <a:gd name="T2" fmla="*/ 39 w 53"/>
                <a:gd name="T3" fmla="*/ 3 h 22"/>
                <a:gd name="T4" fmla="*/ 38 w 53"/>
                <a:gd name="T5" fmla="*/ 5 h 22"/>
                <a:gd name="T6" fmla="*/ 38 w 53"/>
                <a:gd name="T7" fmla="*/ 5 h 22"/>
                <a:gd name="T8" fmla="*/ 35 w 53"/>
                <a:gd name="T9" fmla="*/ 5 h 22"/>
                <a:gd name="T10" fmla="*/ 29 w 53"/>
                <a:gd name="T11" fmla="*/ 5 h 22"/>
                <a:gd name="T12" fmla="*/ 22 w 53"/>
                <a:gd name="T13" fmla="*/ 5 h 22"/>
                <a:gd name="T14" fmla="*/ 16 w 53"/>
                <a:gd name="T15" fmla="*/ 3 h 22"/>
                <a:gd name="T16" fmla="*/ 7 w 53"/>
                <a:gd name="T17" fmla="*/ 2 h 22"/>
                <a:gd name="T18" fmla="*/ 0 w 53"/>
                <a:gd name="T19" fmla="*/ 1 h 22"/>
                <a:gd name="T20" fmla="*/ 0 w 53"/>
                <a:gd name="T21" fmla="*/ 18 h 22"/>
                <a:gd name="T22" fmla="*/ 7 w 53"/>
                <a:gd name="T23" fmla="*/ 17 h 22"/>
                <a:gd name="T24" fmla="*/ 13 w 53"/>
                <a:gd name="T25" fmla="*/ 18 h 22"/>
                <a:gd name="T26" fmla="*/ 22 w 53"/>
                <a:gd name="T27" fmla="*/ 19 h 22"/>
                <a:gd name="T28" fmla="*/ 29 w 53"/>
                <a:gd name="T29" fmla="*/ 19 h 22"/>
                <a:gd name="T30" fmla="*/ 35 w 53"/>
                <a:gd name="T31" fmla="*/ 22 h 22"/>
                <a:gd name="T32" fmla="*/ 42 w 53"/>
                <a:gd name="T33" fmla="*/ 19 h 22"/>
                <a:gd name="T34" fmla="*/ 50 w 53"/>
                <a:gd name="T35" fmla="*/ 14 h 22"/>
                <a:gd name="T36" fmla="*/ 53 w 53"/>
                <a:gd name="T37" fmla="*/ 6 h 22"/>
                <a:gd name="T38" fmla="*/ 52 w 53"/>
                <a:gd name="T39" fmla="*/ 9 h 22"/>
                <a:gd name="T40" fmla="*/ 40 w 53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22">
                  <a:moveTo>
                    <a:pt x="40" y="0"/>
                  </a:move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16" y="3"/>
                  </a:lnTo>
                  <a:lnTo>
                    <a:pt x="7" y="2"/>
                  </a:lnTo>
                  <a:lnTo>
                    <a:pt x="0" y="1"/>
                  </a:lnTo>
                  <a:lnTo>
                    <a:pt x="0" y="18"/>
                  </a:lnTo>
                  <a:lnTo>
                    <a:pt x="7" y="17"/>
                  </a:lnTo>
                  <a:lnTo>
                    <a:pt x="13" y="18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19"/>
                  </a:lnTo>
                  <a:lnTo>
                    <a:pt x="50" y="14"/>
                  </a:lnTo>
                  <a:lnTo>
                    <a:pt x="53" y="6"/>
                  </a:lnTo>
                  <a:lnTo>
                    <a:pt x="52" y="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1306" y="2381"/>
              <a:ext cx="35" cy="67"/>
            </a:xfrm>
            <a:custGeom>
              <a:avLst/>
              <a:gdLst>
                <a:gd name="T0" fmla="*/ 2 w 35"/>
                <a:gd name="T1" fmla="*/ 14 h 67"/>
                <a:gd name="T2" fmla="*/ 0 w 35"/>
                <a:gd name="T3" fmla="*/ 14 h 67"/>
                <a:gd name="T4" fmla="*/ 15 w 35"/>
                <a:gd name="T5" fmla="*/ 23 h 67"/>
                <a:gd name="T6" fmla="*/ 21 w 35"/>
                <a:gd name="T7" fmla="*/ 32 h 67"/>
                <a:gd name="T8" fmla="*/ 21 w 35"/>
                <a:gd name="T9" fmla="*/ 46 h 67"/>
                <a:gd name="T10" fmla="*/ 15 w 35"/>
                <a:gd name="T11" fmla="*/ 58 h 67"/>
                <a:gd name="T12" fmla="*/ 27 w 35"/>
                <a:gd name="T13" fmla="*/ 67 h 67"/>
                <a:gd name="T14" fmla="*/ 35 w 35"/>
                <a:gd name="T15" fmla="*/ 48 h 67"/>
                <a:gd name="T16" fmla="*/ 35 w 35"/>
                <a:gd name="T17" fmla="*/ 30 h 67"/>
                <a:gd name="T18" fmla="*/ 25 w 35"/>
                <a:gd name="T19" fmla="*/ 11 h 67"/>
                <a:gd name="T20" fmla="*/ 5 w 35"/>
                <a:gd name="T21" fmla="*/ 0 h 67"/>
                <a:gd name="T22" fmla="*/ 4 w 35"/>
                <a:gd name="T23" fmla="*/ 0 h 67"/>
                <a:gd name="T24" fmla="*/ 2 w 35"/>
                <a:gd name="T2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7">
                  <a:moveTo>
                    <a:pt x="2" y="14"/>
                  </a:moveTo>
                  <a:lnTo>
                    <a:pt x="0" y="14"/>
                  </a:lnTo>
                  <a:lnTo>
                    <a:pt x="15" y="23"/>
                  </a:lnTo>
                  <a:lnTo>
                    <a:pt x="21" y="32"/>
                  </a:lnTo>
                  <a:lnTo>
                    <a:pt x="21" y="46"/>
                  </a:lnTo>
                  <a:lnTo>
                    <a:pt x="15" y="58"/>
                  </a:lnTo>
                  <a:lnTo>
                    <a:pt x="27" y="67"/>
                  </a:lnTo>
                  <a:lnTo>
                    <a:pt x="35" y="48"/>
                  </a:lnTo>
                  <a:lnTo>
                    <a:pt x="35" y="30"/>
                  </a:lnTo>
                  <a:lnTo>
                    <a:pt x="25" y="1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1240" y="2378"/>
              <a:ext cx="70" cy="35"/>
            </a:xfrm>
            <a:custGeom>
              <a:avLst/>
              <a:gdLst>
                <a:gd name="T0" fmla="*/ 14 w 70"/>
                <a:gd name="T1" fmla="*/ 34 h 35"/>
                <a:gd name="T2" fmla="*/ 14 w 70"/>
                <a:gd name="T3" fmla="*/ 35 h 35"/>
                <a:gd name="T4" fmla="*/ 18 w 70"/>
                <a:gd name="T5" fmla="*/ 31 h 35"/>
                <a:gd name="T6" fmla="*/ 23 w 70"/>
                <a:gd name="T7" fmla="*/ 25 h 35"/>
                <a:gd name="T8" fmla="*/ 28 w 70"/>
                <a:gd name="T9" fmla="*/ 22 h 35"/>
                <a:gd name="T10" fmla="*/ 35 w 70"/>
                <a:gd name="T11" fmla="*/ 19 h 35"/>
                <a:gd name="T12" fmla="*/ 41 w 70"/>
                <a:gd name="T13" fmla="*/ 16 h 35"/>
                <a:gd name="T14" fmla="*/ 51 w 70"/>
                <a:gd name="T15" fmla="*/ 17 h 35"/>
                <a:gd name="T16" fmla="*/ 59 w 70"/>
                <a:gd name="T17" fmla="*/ 16 h 35"/>
                <a:gd name="T18" fmla="*/ 68 w 70"/>
                <a:gd name="T19" fmla="*/ 17 h 35"/>
                <a:gd name="T20" fmla="*/ 70 w 70"/>
                <a:gd name="T21" fmla="*/ 3 h 35"/>
                <a:gd name="T22" fmla="*/ 59 w 70"/>
                <a:gd name="T23" fmla="*/ 2 h 35"/>
                <a:gd name="T24" fmla="*/ 51 w 70"/>
                <a:gd name="T25" fmla="*/ 0 h 35"/>
                <a:gd name="T26" fmla="*/ 41 w 70"/>
                <a:gd name="T27" fmla="*/ 2 h 35"/>
                <a:gd name="T28" fmla="*/ 30 w 70"/>
                <a:gd name="T29" fmla="*/ 4 h 35"/>
                <a:gd name="T30" fmla="*/ 20 w 70"/>
                <a:gd name="T31" fmla="*/ 8 h 35"/>
                <a:gd name="T32" fmla="*/ 13 w 70"/>
                <a:gd name="T33" fmla="*/ 12 h 35"/>
                <a:gd name="T34" fmla="*/ 6 w 70"/>
                <a:gd name="T35" fmla="*/ 21 h 35"/>
                <a:gd name="T36" fmla="*/ 0 w 70"/>
                <a:gd name="T37" fmla="*/ 31 h 35"/>
                <a:gd name="T38" fmla="*/ 0 w 70"/>
                <a:gd name="T39" fmla="*/ 32 h 35"/>
                <a:gd name="T40" fmla="*/ 14 w 70"/>
                <a:gd name="T4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5">
                  <a:moveTo>
                    <a:pt x="14" y="34"/>
                  </a:moveTo>
                  <a:lnTo>
                    <a:pt x="14" y="35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22"/>
                  </a:lnTo>
                  <a:lnTo>
                    <a:pt x="35" y="19"/>
                  </a:lnTo>
                  <a:lnTo>
                    <a:pt x="41" y="16"/>
                  </a:lnTo>
                  <a:lnTo>
                    <a:pt x="51" y="17"/>
                  </a:lnTo>
                  <a:lnTo>
                    <a:pt x="59" y="16"/>
                  </a:lnTo>
                  <a:lnTo>
                    <a:pt x="68" y="17"/>
                  </a:lnTo>
                  <a:lnTo>
                    <a:pt x="70" y="3"/>
                  </a:lnTo>
                  <a:lnTo>
                    <a:pt x="59" y="2"/>
                  </a:lnTo>
                  <a:lnTo>
                    <a:pt x="51" y="0"/>
                  </a:lnTo>
                  <a:lnTo>
                    <a:pt x="41" y="2"/>
                  </a:lnTo>
                  <a:lnTo>
                    <a:pt x="30" y="4"/>
                  </a:lnTo>
                  <a:lnTo>
                    <a:pt x="20" y="8"/>
                  </a:lnTo>
                  <a:lnTo>
                    <a:pt x="13" y="12"/>
                  </a:lnTo>
                  <a:lnTo>
                    <a:pt x="6" y="2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1236" y="2410"/>
              <a:ext cx="56" cy="107"/>
            </a:xfrm>
            <a:custGeom>
              <a:avLst/>
              <a:gdLst>
                <a:gd name="T0" fmla="*/ 56 w 56"/>
                <a:gd name="T1" fmla="*/ 93 h 107"/>
                <a:gd name="T2" fmla="*/ 56 w 56"/>
                <a:gd name="T3" fmla="*/ 93 h 107"/>
                <a:gd name="T4" fmla="*/ 43 w 56"/>
                <a:gd name="T5" fmla="*/ 87 h 107"/>
                <a:gd name="T6" fmla="*/ 34 w 56"/>
                <a:gd name="T7" fmla="*/ 78 h 107"/>
                <a:gd name="T8" fmla="*/ 26 w 56"/>
                <a:gd name="T9" fmla="*/ 69 h 107"/>
                <a:gd name="T10" fmla="*/ 21 w 56"/>
                <a:gd name="T11" fmla="*/ 57 h 107"/>
                <a:gd name="T12" fmla="*/ 17 w 56"/>
                <a:gd name="T13" fmla="*/ 43 h 107"/>
                <a:gd name="T14" fmla="*/ 17 w 56"/>
                <a:gd name="T15" fmla="*/ 30 h 107"/>
                <a:gd name="T16" fmla="*/ 16 w 56"/>
                <a:gd name="T17" fmla="*/ 16 h 107"/>
                <a:gd name="T18" fmla="*/ 18 w 56"/>
                <a:gd name="T19" fmla="*/ 2 h 107"/>
                <a:gd name="T20" fmla="*/ 4 w 56"/>
                <a:gd name="T21" fmla="*/ 0 h 107"/>
                <a:gd name="T22" fmla="*/ 1 w 56"/>
                <a:gd name="T23" fmla="*/ 16 h 107"/>
                <a:gd name="T24" fmla="*/ 0 w 56"/>
                <a:gd name="T25" fmla="*/ 30 h 107"/>
                <a:gd name="T26" fmla="*/ 3 w 56"/>
                <a:gd name="T27" fmla="*/ 46 h 107"/>
                <a:gd name="T28" fmla="*/ 6 w 56"/>
                <a:gd name="T29" fmla="*/ 61 h 107"/>
                <a:gd name="T30" fmla="*/ 14 w 56"/>
                <a:gd name="T31" fmla="*/ 76 h 107"/>
                <a:gd name="T32" fmla="*/ 22 w 56"/>
                <a:gd name="T33" fmla="*/ 88 h 107"/>
                <a:gd name="T34" fmla="*/ 35 w 56"/>
                <a:gd name="T35" fmla="*/ 99 h 107"/>
                <a:gd name="T36" fmla="*/ 51 w 56"/>
                <a:gd name="T37" fmla="*/ 107 h 107"/>
                <a:gd name="T38" fmla="*/ 51 w 56"/>
                <a:gd name="T39" fmla="*/ 107 h 107"/>
                <a:gd name="T40" fmla="*/ 56 w 56"/>
                <a:gd name="T41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107">
                  <a:moveTo>
                    <a:pt x="56" y="93"/>
                  </a:moveTo>
                  <a:lnTo>
                    <a:pt x="56" y="93"/>
                  </a:lnTo>
                  <a:lnTo>
                    <a:pt x="43" y="87"/>
                  </a:lnTo>
                  <a:lnTo>
                    <a:pt x="34" y="78"/>
                  </a:lnTo>
                  <a:lnTo>
                    <a:pt x="26" y="69"/>
                  </a:lnTo>
                  <a:lnTo>
                    <a:pt x="21" y="57"/>
                  </a:lnTo>
                  <a:lnTo>
                    <a:pt x="17" y="43"/>
                  </a:lnTo>
                  <a:lnTo>
                    <a:pt x="17" y="30"/>
                  </a:lnTo>
                  <a:lnTo>
                    <a:pt x="16" y="16"/>
                  </a:lnTo>
                  <a:lnTo>
                    <a:pt x="18" y="2"/>
                  </a:lnTo>
                  <a:lnTo>
                    <a:pt x="4" y="0"/>
                  </a:lnTo>
                  <a:lnTo>
                    <a:pt x="1" y="16"/>
                  </a:lnTo>
                  <a:lnTo>
                    <a:pt x="0" y="30"/>
                  </a:lnTo>
                  <a:lnTo>
                    <a:pt x="3" y="46"/>
                  </a:lnTo>
                  <a:lnTo>
                    <a:pt x="6" y="61"/>
                  </a:lnTo>
                  <a:lnTo>
                    <a:pt x="14" y="76"/>
                  </a:lnTo>
                  <a:lnTo>
                    <a:pt x="22" y="88"/>
                  </a:lnTo>
                  <a:lnTo>
                    <a:pt x="35" y="99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6" y="9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1287" y="2503"/>
              <a:ext cx="48" cy="19"/>
            </a:xfrm>
            <a:custGeom>
              <a:avLst/>
              <a:gdLst>
                <a:gd name="T0" fmla="*/ 41 w 48"/>
                <a:gd name="T1" fmla="*/ 0 h 19"/>
                <a:gd name="T2" fmla="*/ 42 w 48"/>
                <a:gd name="T3" fmla="*/ 0 h 19"/>
                <a:gd name="T4" fmla="*/ 39 w 48"/>
                <a:gd name="T5" fmla="*/ 1 h 19"/>
                <a:gd name="T6" fmla="*/ 34 w 48"/>
                <a:gd name="T7" fmla="*/ 2 h 19"/>
                <a:gd name="T8" fmla="*/ 29 w 48"/>
                <a:gd name="T9" fmla="*/ 4 h 19"/>
                <a:gd name="T10" fmla="*/ 24 w 48"/>
                <a:gd name="T11" fmla="*/ 2 h 19"/>
                <a:gd name="T12" fmla="*/ 18 w 48"/>
                <a:gd name="T13" fmla="*/ 4 h 19"/>
                <a:gd name="T14" fmla="*/ 15 w 48"/>
                <a:gd name="T15" fmla="*/ 2 h 19"/>
                <a:gd name="T16" fmla="*/ 9 w 48"/>
                <a:gd name="T17" fmla="*/ 1 h 19"/>
                <a:gd name="T18" fmla="*/ 5 w 48"/>
                <a:gd name="T19" fmla="*/ 0 h 19"/>
                <a:gd name="T20" fmla="*/ 0 w 48"/>
                <a:gd name="T21" fmla="*/ 14 h 19"/>
                <a:gd name="T22" fmla="*/ 6 w 48"/>
                <a:gd name="T23" fmla="*/ 16 h 19"/>
                <a:gd name="T24" fmla="*/ 12 w 48"/>
                <a:gd name="T25" fmla="*/ 17 h 19"/>
                <a:gd name="T26" fmla="*/ 18 w 48"/>
                <a:gd name="T27" fmla="*/ 18 h 19"/>
                <a:gd name="T28" fmla="*/ 24 w 48"/>
                <a:gd name="T29" fmla="*/ 19 h 19"/>
                <a:gd name="T30" fmla="*/ 29 w 48"/>
                <a:gd name="T31" fmla="*/ 18 h 19"/>
                <a:gd name="T32" fmla="*/ 36 w 48"/>
                <a:gd name="T33" fmla="*/ 17 h 19"/>
                <a:gd name="T34" fmla="*/ 41 w 48"/>
                <a:gd name="T35" fmla="*/ 16 h 19"/>
                <a:gd name="T36" fmla="*/ 47 w 48"/>
                <a:gd name="T37" fmla="*/ 14 h 19"/>
                <a:gd name="T38" fmla="*/ 48 w 48"/>
                <a:gd name="T39" fmla="*/ 14 h 19"/>
                <a:gd name="T40" fmla="*/ 41 w 48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9">
                  <a:moveTo>
                    <a:pt x="41" y="0"/>
                  </a:moveTo>
                  <a:lnTo>
                    <a:pt x="42" y="0"/>
                  </a:lnTo>
                  <a:lnTo>
                    <a:pt x="39" y="1"/>
                  </a:lnTo>
                  <a:lnTo>
                    <a:pt x="34" y="2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0" y="14"/>
                  </a:lnTo>
                  <a:lnTo>
                    <a:pt x="6" y="16"/>
                  </a:lnTo>
                  <a:lnTo>
                    <a:pt x="12" y="17"/>
                  </a:lnTo>
                  <a:lnTo>
                    <a:pt x="18" y="18"/>
                  </a:lnTo>
                  <a:lnTo>
                    <a:pt x="24" y="19"/>
                  </a:lnTo>
                  <a:lnTo>
                    <a:pt x="29" y="18"/>
                  </a:lnTo>
                  <a:lnTo>
                    <a:pt x="36" y="17"/>
                  </a:lnTo>
                  <a:lnTo>
                    <a:pt x="41" y="16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1328" y="2434"/>
              <a:ext cx="109" cy="83"/>
            </a:xfrm>
            <a:custGeom>
              <a:avLst/>
              <a:gdLst>
                <a:gd name="T0" fmla="*/ 97 w 109"/>
                <a:gd name="T1" fmla="*/ 0 h 83"/>
                <a:gd name="T2" fmla="*/ 97 w 109"/>
                <a:gd name="T3" fmla="*/ 0 h 83"/>
                <a:gd name="T4" fmla="*/ 87 w 109"/>
                <a:gd name="T5" fmla="*/ 10 h 83"/>
                <a:gd name="T6" fmla="*/ 76 w 109"/>
                <a:gd name="T7" fmla="*/ 19 h 83"/>
                <a:gd name="T8" fmla="*/ 64 w 109"/>
                <a:gd name="T9" fmla="*/ 29 h 83"/>
                <a:gd name="T10" fmla="*/ 52 w 109"/>
                <a:gd name="T11" fmla="*/ 37 h 83"/>
                <a:gd name="T12" fmla="*/ 41 w 109"/>
                <a:gd name="T13" fmla="*/ 47 h 83"/>
                <a:gd name="T14" fmla="*/ 28 w 109"/>
                <a:gd name="T15" fmla="*/ 53 h 83"/>
                <a:gd name="T16" fmla="*/ 13 w 109"/>
                <a:gd name="T17" fmla="*/ 62 h 83"/>
                <a:gd name="T18" fmla="*/ 0 w 109"/>
                <a:gd name="T19" fmla="*/ 69 h 83"/>
                <a:gd name="T20" fmla="*/ 7 w 109"/>
                <a:gd name="T21" fmla="*/ 83 h 83"/>
                <a:gd name="T22" fmla="*/ 21 w 109"/>
                <a:gd name="T23" fmla="*/ 76 h 83"/>
                <a:gd name="T24" fmla="*/ 35 w 109"/>
                <a:gd name="T25" fmla="*/ 68 h 83"/>
                <a:gd name="T26" fmla="*/ 49 w 109"/>
                <a:gd name="T27" fmla="*/ 59 h 83"/>
                <a:gd name="T28" fmla="*/ 62 w 109"/>
                <a:gd name="T29" fmla="*/ 50 h 83"/>
                <a:gd name="T30" fmla="*/ 74 w 109"/>
                <a:gd name="T31" fmla="*/ 41 h 83"/>
                <a:gd name="T32" fmla="*/ 86 w 109"/>
                <a:gd name="T33" fmla="*/ 31 h 83"/>
                <a:gd name="T34" fmla="*/ 97 w 109"/>
                <a:gd name="T35" fmla="*/ 22 h 83"/>
                <a:gd name="T36" fmla="*/ 109 w 109"/>
                <a:gd name="T37" fmla="*/ 10 h 83"/>
                <a:gd name="T38" fmla="*/ 109 w 109"/>
                <a:gd name="T39" fmla="*/ 10 h 83"/>
                <a:gd name="T40" fmla="*/ 97 w 109"/>
                <a:gd name="T4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83">
                  <a:moveTo>
                    <a:pt x="97" y="0"/>
                  </a:moveTo>
                  <a:lnTo>
                    <a:pt x="97" y="0"/>
                  </a:lnTo>
                  <a:lnTo>
                    <a:pt x="87" y="10"/>
                  </a:lnTo>
                  <a:lnTo>
                    <a:pt x="76" y="19"/>
                  </a:lnTo>
                  <a:lnTo>
                    <a:pt x="64" y="29"/>
                  </a:lnTo>
                  <a:lnTo>
                    <a:pt x="52" y="37"/>
                  </a:lnTo>
                  <a:lnTo>
                    <a:pt x="41" y="47"/>
                  </a:lnTo>
                  <a:lnTo>
                    <a:pt x="28" y="53"/>
                  </a:lnTo>
                  <a:lnTo>
                    <a:pt x="13" y="62"/>
                  </a:lnTo>
                  <a:lnTo>
                    <a:pt x="0" y="69"/>
                  </a:lnTo>
                  <a:lnTo>
                    <a:pt x="7" y="83"/>
                  </a:lnTo>
                  <a:lnTo>
                    <a:pt x="21" y="76"/>
                  </a:lnTo>
                  <a:lnTo>
                    <a:pt x="35" y="68"/>
                  </a:lnTo>
                  <a:lnTo>
                    <a:pt x="49" y="59"/>
                  </a:lnTo>
                  <a:lnTo>
                    <a:pt x="62" y="50"/>
                  </a:lnTo>
                  <a:lnTo>
                    <a:pt x="74" y="41"/>
                  </a:lnTo>
                  <a:lnTo>
                    <a:pt x="86" y="31"/>
                  </a:lnTo>
                  <a:lnTo>
                    <a:pt x="97" y="22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1" name="Freeform 81"/>
            <p:cNvSpPr>
              <a:spLocks/>
            </p:cNvSpPr>
            <p:nvPr/>
          </p:nvSpPr>
          <p:spPr bwMode="auto">
            <a:xfrm>
              <a:off x="1425" y="2186"/>
              <a:ext cx="336" cy="258"/>
            </a:xfrm>
            <a:custGeom>
              <a:avLst/>
              <a:gdLst>
                <a:gd name="T0" fmla="*/ 326 w 336"/>
                <a:gd name="T1" fmla="*/ 0 h 258"/>
                <a:gd name="T2" fmla="*/ 312 w 336"/>
                <a:gd name="T3" fmla="*/ 11 h 258"/>
                <a:gd name="T4" fmla="*/ 296 w 336"/>
                <a:gd name="T5" fmla="*/ 23 h 258"/>
                <a:gd name="T6" fmla="*/ 276 w 336"/>
                <a:gd name="T7" fmla="*/ 36 h 258"/>
                <a:gd name="T8" fmla="*/ 254 w 336"/>
                <a:gd name="T9" fmla="*/ 52 h 258"/>
                <a:gd name="T10" fmla="*/ 231 w 336"/>
                <a:gd name="T11" fmla="*/ 68 h 258"/>
                <a:gd name="T12" fmla="*/ 208 w 336"/>
                <a:gd name="T13" fmla="*/ 85 h 258"/>
                <a:gd name="T14" fmla="*/ 183 w 336"/>
                <a:gd name="T15" fmla="*/ 103 h 258"/>
                <a:gd name="T16" fmla="*/ 158 w 336"/>
                <a:gd name="T17" fmla="*/ 121 h 258"/>
                <a:gd name="T18" fmla="*/ 133 w 336"/>
                <a:gd name="T19" fmla="*/ 139 h 258"/>
                <a:gd name="T20" fmla="*/ 109 w 336"/>
                <a:gd name="T21" fmla="*/ 157 h 258"/>
                <a:gd name="T22" fmla="*/ 86 w 336"/>
                <a:gd name="T23" fmla="*/ 175 h 258"/>
                <a:gd name="T24" fmla="*/ 64 w 336"/>
                <a:gd name="T25" fmla="*/ 191 h 258"/>
                <a:gd name="T26" fmla="*/ 45 w 336"/>
                <a:gd name="T27" fmla="*/ 208 h 258"/>
                <a:gd name="T28" fmla="*/ 28 w 336"/>
                <a:gd name="T29" fmla="*/ 223 h 258"/>
                <a:gd name="T30" fmla="*/ 12 w 336"/>
                <a:gd name="T31" fmla="*/ 236 h 258"/>
                <a:gd name="T32" fmla="*/ 0 w 336"/>
                <a:gd name="T33" fmla="*/ 248 h 258"/>
                <a:gd name="T34" fmla="*/ 12 w 336"/>
                <a:gd name="T35" fmla="*/ 258 h 258"/>
                <a:gd name="T36" fmla="*/ 22 w 336"/>
                <a:gd name="T37" fmla="*/ 248 h 258"/>
                <a:gd name="T38" fmla="*/ 37 w 336"/>
                <a:gd name="T39" fmla="*/ 235 h 258"/>
                <a:gd name="T40" fmla="*/ 54 w 336"/>
                <a:gd name="T41" fmla="*/ 220 h 258"/>
                <a:gd name="T42" fmla="*/ 74 w 336"/>
                <a:gd name="T43" fmla="*/ 203 h 258"/>
                <a:gd name="T44" fmla="*/ 95 w 336"/>
                <a:gd name="T45" fmla="*/ 188 h 258"/>
                <a:gd name="T46" fmla="*/ 118 w 336"/>
                <a:gd name="T47" fmla="*/ 169 h 258"/>
                <a:gd name="T48" fmla="*/ 143 w 336"/>
                <a:gd name="T49" fmla="*/ 151 h 258"/>
                <a:gd name="T50" fmla="*/ 168 w 336"/>
                <a:gd name="T51" fmla="*/ 133 h 258"/>
                <a:gd name="T52" fmla="*/ 192 w 336"/>
                <a:gd name="T53" fmla="*/ 115 h 258"/>
                <a:gd name="T54" fmla="*/ 218 w 336"/>
                <a:gd name="T55" fmla="*/ 97 h 258"/>
                <a:gd name="T56" fmla="*/ 241 w 336"/>
                <a:gd name="T57" fmla="*/ 80 h 258"/>
                <a:gd name="T58" fmla="*/ 264 w 336"/>
                <a:gd name="T59" fmla="*/ 64 h 258"/>
                <a:gd name="T60" fmla="*/ 285 w 336"/>
                <a:gd name="T61" fmla="*/ 48 h 258"/>
                <a:gd name="T62" fmla="*/ 303 w 336"/>
                <a:gd name="T63" fmla="*/ 35 h 258"/>
                <a:gd name="T64" fmla="*/ 322 w 336"/>
                <a:gd name="T65" fmla="*/ 23 h 258"/>
                <a:gd name="T66" fmla="*/ 336 w 336"/>
                <a:gd name="T67" fmla="*/ 12 h 258"/>
                <a:gd name="T68" fmla="*/ 326 w 336"/>
                <a:gd name="T6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258">
                  <a:moveTo>
                    <a:pt x="326" y="0"/>
                  </a:moveTo>
                  <a:lnTo>
                    <a:pt x="312" y="11"/>
                  </a:lnTo>
                  <a:lnTo>
                    <a:pt x="296" y="23"/>
                  </a:lnTo>
                  <a:lnTo>
                    <a:pt x="276" y="36"/>
                  </a:lnTo>
                  <a:lnTo>
                    <a:pt x="254" y="52"/>
                  </a:lnTo>
                  <a:lnTo>
                    <a:pt x="231" y="68"/>
                  </a:lnTo>
                  <a:lnTo>
                    <a:pt x="208" y="85"/>
                  </a:lnTo>
                  <a:lnTo>
                    <a:pt x="183" y="103"/>
                  </a:lnTo>
                  <a:lnTo>
                    <a:pt x="158" y="121"/>
                  </a:lnTo>
                  <a:lnTo>
                    <a:pt x="133" y="139"/>
                  </a:lnTo>
                  <a:lnTo>
                    <a:pt x="109" y="157"/>
                  </a:lnTo>
                  <a:lnTo>
                    <a:pt x="86" y="175"/>
                  </a:lnTo>
                  <a:lnTo>
                    <a:pt x="64" y="191"/>
                  </a:lnTo>
                  <a:lnTo>
                    <a:pt x="45" y="208"/>
                  </a:lnTo>
                  <a:lnTo>
                    <a:pt x="28" y="223"/>
                  </a:lnTo>
                  <a:lnTo>
                    <a:pt x="12" y="236"/>
                  </a:lnTo>
                  <a:lnTo>
                    <a:pt x="0" y="248"/>
                  </a:lnTo>
                  <a:lnTo>
                    <a:pt x="12" y="258"/>
                  </a:lnTo>
                  <a:lnTo>
                    <a:pt x="22" y="248"/>
                  </a:lnTo>
                  <a:lnTo>
                    <a:pt x="37" y="235"/>
                  </a:lnTo>
                  <a:lnTo>
                    <a:pt x="54" y="220"/>
                  </a:lnTo>
                  <a:lnTo>
                    <a:pt x="74" y="203"/>
                  </a:lnTo>
                  <a:lnTo>
                    <a:pt x="95" y="188"/>
                  </a:lnTo>
                  <a:lnTo>
                    <a:pt x="118" y="169"/>
                  </a:lnTo>
                  <a:lnTo>
                    <a:pt x="143" y="151"/>
                  </a:lnTo>
                  <a:lnTo>
                    <a:pt x="168" y="133"/>
                  </a:lnTo>
                  <a:lnTo>
                    <a:pt x="192" y="115"/>
                  </a:lnTo>
                  <a:lnTo>
                    <a:pt x="218" y="97"/>
                  </a:lnTo>
                  <a:lnTo>
                    <a:pt x="241" y="80"/>
                  </a:lnTo>
                  <a:lnTo>
                    <a:pt x="264" y="64"/>
                  </a:lnTo>
                  <a:lnTo>
                    <a:pt x="285" y="48"/>
                  </a:lnTo>
                  <a:lnTo>
                    <a:pt x="303" y="35"/>
                  </a:lnTo>
                  <a:lnTo>
                    <a:pt x="322" y="23"/>
                  </a:lnTo>
                  <a:lnTo>
                    <a:pt x="336" y="12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1751" y="2185"/>
              <a:ext cx="13" cy="13"/>
            </a:xfrm>
            <a:custGeom>
              <a:avLst/>
              <a:gdLst>
                <a:gd name="T0" fmla="*/ 10 w 13"/>
                <a:gd name="T1" fmla="*/ 13 h 13"/>
                <a:gd name="T2" fmla="*/ 13 w 13"/>
                <a:gd name="T3" fmla="*/ 8 h 13"/>
                <a:gd name="T4" fmla="*/ 11 w 13"/>
                <a:gd name="T5" fmla="*/ 2 h 13"/>
                <a:gd name="T6" fmla="*/ 6 w 13"/>
                <a:gd name="T7" fmla="*/ 0 h 13"/>
                <a:gd name="T8" fmla="*/ 0 w 13"/>
                <a:gd name="T9" fmla="*/ 1 h 13"/>
                <a:gd name="T10" fmla="*/ 10 w 13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0" y="13"/>
                  </a:moveTo>
                  <a:lnTo>
                    <a:pt x="13" y="8"/>
                  </a:lnTo>
                  <a:lnTo>
                    <a:pt x="11" y="2"/>
                  </a:lnTo>
                  <a:lnTo>
                    <a:pt x="6" y="0"/>
                  </a:lnTo>
                  <a:lnTo>
                    <a:pt x="0" y="1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1724" y="2525"/>
              <a:ext cx="17" cy="8"/>
            </a:xfrm>
            <a:custGeom>
              <a:avLst/>
              <a:gdLst>
                <a:gd name="T0" fmla="*/ 17 w 17"/>
                <a:gd name="T1" fmla="*/ 8 h 8"/>
                <a:gd name="T2" fmla="*/ 14 w 17"/>
                <a:gd name="T3" fmla="*/ 2 h 8"/>
                <a:gd name="T4" fmla="*/ 8 w 17"/>
                <a:gd name="T5" fmla="*/ 0 h 8"/>
                <a:gd name="T6" fmla="*/ 2 w 17"/>
                <a:gd name="T7" fmla="*/ 2 h 8"/>
                <a:gd name="T8" fmla="*/ 0 w 17"/>
                <a:gd name="T9" fmla="*/ 8 h 8"/>
                <a:gd name="T10" fmla="*/ 17 w 1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4" y="2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1724" y="2533"/>
              <a:ext cx="17" cy="16"/>
            </a:xfrm>
            <a:custGeom>
              <a:avLst/>
              <a:gdLst>
                <a:gd name="T0" fmla="*/ 12 w 17"/>
                <a:gd name="T1" fmla="*/ 1 h 16"/>
                <a:gd name="T2" fmla="*/ 10 w 17"/>
                <a:gd name="T3" fmla="*/ 1 h 16"/>
                <a:gd name="T4" fmla="*/ 14 w 17"/>
                <a:gd name="T5" fmla="*/ 3 h 16"/>
                <a:gd name="T6" fmla="*/ 17 w 17"/>
                <a:gd name="T7" fmla="*/ 4 h 16"/>
                <a:gd name="T8" fmla="*/ 15 w 17"/>
                <a:gd name="T9" fmla="*/ 1 h 16"/>
                <a:gd name="T10" fmla="*/ 17 w 17"/>
                <a:gd name="T11" fmla="*/ 0 h 16"/>
                <a:gd name="T12" fmla="*/ 0 w 17"/>
                <a:gd name="T13" fmla="*/ 0 h 16"/>
                <a:gd name="T14" fmla="*/ 1 w 17"/>
                <a:gd name="T15" fmla="*/ 4 h 16"/>
                <a:gd name="T16" fmla="*/ 2 w 17"/>
                <a:gd name="T17" fmla="*/ 9 h 16"/>
                <a:gd name="T18" fmla="*/ 7 w 17"/>
                <a:gd name="T19" fmla="*/ 15 h 16"/>
                <a:gd name="T20" fmla="*/ 15 w 17"/>
                <a:gd name="T21" fmla="*/ 16 h 16"/>
                <a:gd name="T22" fmla="*/ 14 w 17"/>
                <a:gd name="T23" fmla="*/ 16 h 16"/>
                <a:gd name="T24" fmla="*/ 12 w 17"/>
                <a:gd name="T2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2" y="1"/>
                  </a:moveTo>
                  <a:lnTo>
                    <a:pt x="10" y="1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9"/>
                  </a:lnTo>
                  <a:lnTo>
                    <a:pt x="7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1736" y="2530"/>
              <a:ext cx="40" cy="19"/>
            </a:xfrm>
            <a:custGeom>
              <a:avLst/>
              <a:gdLst>
                <a:gd name="T0" fmla="*/ 25 w 40"/>
                <a:gd name="T1" fmla="*/ 0 h 19"/>
                <a:gd name="T2" fmla="*/ 25 w 40"/>
                <a:gd name="T3" fmla="*/ 2 h 19"/>
                <a:gd name="T4" fmla="*/ 25 w 40"/>
                <a:gd name="T5" fmla="*/ 1 h 19"/>
                <a:gd name="T6" fmla="*/ 20 w 40"/>
                <a:gd name="T7" fmla="*/ 2 h 19"/>
                <a:gd name="T8" fmla="*/ 12 w 40"/>
                <a:gd name="T9" fmla="*/ 3 h 19"/>
                <a:gd name="T10" fmla="*/ 0 w 40"/>
                <a:gd name="T11" fmla="*/ 4 h 19"/>
                <a:gd name="T12" fmla="*/ 2 w 40"/>
                <a:gd name="T13" fmla="*/ 19 h 19"/>
                <a:gd name="T14" fmla="*/ 12 w 40"/>
                <a:gd name="T15" fmla="*/ 18 h 19"/>
                <a:gd name="T16" fmla="*/ 23 w 40"/>
                <a:gd name="T17" fmla="*/ 16 h 19"/>
                <a:gd name="T18" fmla="*/ 32 w 40"/>
                <a:gd name="T19" fmla="*/ 13 h 19"/>
                <a:gd name="T20" fmla="*/ 40 w 40"/>
                <a:gd name="T21" fmla="*/ 2 h 19"/>
                <a:gd name="T22" fmla="*/ 40 w 40"/>
                <a:gd name="T23" fmla="*/ 4 h 19"/>
                <a:gd name="T24" fmla="*/ 25 w 40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9">
                  <a:moveTo>
                    <a:pt x="25" y="0"/>
                  </a:moveTo>
                  <a:lnTo>
                    <a:pt x="25" y="2"/>
                  </a:lnTo>
                  <a:lnTo>
                    <a:pt x="25" y="1"/>
                  </a:lnTo>
                  <a:lnTo>
                    <a:pt x="20" y="2"/>
                  </a:lnTo>
                  <a:lnTo>
                    <a:pt x="12" y="3"/>
                  </a:lnTo>
                  <a:lnTo>
                    <a:pt x="0" y="4"/>
                  </a:lnTo>
                  <a:lnTo>
                    <a:pt x="2" y="19"/>
                  </a:lnTo>
                  <a:lnTo>
                    <a:pt x="12" y="18"/>
                  </a:lnTo>
                  <a:lnTo>
                    <a:pt x="23" y="16"/>
                  </a:lnTo>
                  <a:lnTo>
                    <a:pt x="32" y="13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1747" y="2488"/>
              <a:ext cx="32" cy="46"/>
            </a:xfrm>
            <a:custGeom>
              <a:avLst/>
              <a:gdLst>
                <a:gd name="T0" fmla="*/ 0 w 32"/>
                <a:gd name="T1" fmla="*/ 15 h 46"/>
                <a:gd name="T2" fmla="*/ 0 w 32"/>
                <a:gd name="T3" fmla="*/ 15 h 46"/>
                <a:gd name="T4" fmla="*/ 9 w 32"/>
                <a:gd name="T5" fmla="*/ 19 h 46"/>
                <a:gd name="T6" fmla="*/ 14 w 32"/>
                <a:gd name="T7" fmla="*/ 25 h 46"/>
                <a:gd name="T8" fmla="*/ 15 w 32"/>
                <a:gd name="T9" fmla="*/ 32 h 46"/>
                <a:gd name="T10" fmla="*/ 14 w 32"/>
                <a:gd name="T11" fmla="*/ 42 h 46"/>
                <a:gd name="T12" fmla="*/ 29 w 32"/>
                <a:gd name="T13" fmla="*/ 46 h 46"/>
                <a:gd name="T14" fmla="*/ 32 w 32"/>
                <a:gd name="T15" fmla="*/ 32 h 46"/>
                <a:gd name="T16" fmla="*/ 29 w 32"/>
                <a:gd name="T17" fmla="*/ 17 h 46"/>
                <a:gd name="T18" fmla="*/ 17 w 32"/>
                <a:gd name="T19" fmla="*/ 6 h 46"/>
                <a:gd name="T20" fmla="*/ 0 w 32"/>
                <a:gd name="T21" fmla="*/ 0 h 46"/>
                <a:gd name="T22" fmla="*/ 0 w 32"/>
                <a:gd name="T23" fmla="*/ 0 h 46"/>
                <a:gd name="T24" fmla="*/ 0 w 32"/>
                <a:gd name="T25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6">
                  <a:moveTo>
                    <a:pt x="0" y="15"/>
                  </a:moveTo>
                  <a:lnTo>
                    <a:pt x="0" y="15"/>
                  </a:lnTo>
                  <a:lnTo>
                    <a:pt x="9" y="19"/>
                  </a:lnTo>
                  <a:lnTo>
                    <a:pt x="14" y="25"/>
                  </a:lnTo>
                  <a:lnTo>
                    <a:pt x="15" y="32"/>
                  </a:lnTo>
                  <a:lnTo>
                    <a:pt x="14" y="42"/>
                  </a:lnTo>
                  <a:lnTo>
                    <a:pt x="29" y="46"/>
                  </a:lnTo>
                  <a:lnTo>
                    <a:pt x="32" y="32"/>
                  </a:lnTo>
                  <a:lnTo>
                    <a:pt x="29" y="17"/>
                  </a:lnTo>
                  <a:lnTo>
                    <a:pt x="1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1702" y="2488"/>
              <a:ext cx="45" cy="33"/>
            </a:xfrm>
            <a:custGeom>
              <a:avLst/>
              <a:gdLst>
                <a:gd name="T0" fmla="*/ 14 w 45"/>
                <a:gd name="T1" fmla="*/ 33 h 33"/>
                <a:gd name="T2" fmla="*/ 14 w 45"/>
                <a:gd name="T3" fmla="*/ 33 h 33"/>
                <a:gd name="T4" fmla="*/ 16 w 45"/>
                <a:gd name="T5" fmla="*/ 29 h 33"/>
                <a:gd name="T6" fmla="*/ 18 w 45"/>
                <a:gd name="T7" fmla="*/ 27 h 33"/>
                <a:gd name="T8" fmla="*/ 20 w 45"/>
                <a:gd name="T9" fmla="*/ 23 h 33"/>
                <a:gd name="T10" fmla="*/ 24 w 45"/>
                <a:gd name="T11" fmla="*/ 22 h 33"/>
                <a:gd name="T12" fmla="*/ 29 w 45"/>
                <a:gd name="T13" fmla="*/ 19 h 33"/>
                <a:gd name="T14" fmla="*/ 34 w 45"/>
                <a:gd name="T15" fmla="*/ 17 h 33"/>
                <a:gd name="T16" fmla="*/ 40 w 45"/>
                <a:gd name="T17" fmla="*/ 16 h 33"/>
                <a:gd name="T18" fmla="*/ 45 w 45"/>
                <a:gd name="T19" fmla="*/ 15 h 33"/>
                <a:gd name="T20" fmla="*/ 45 w 45"/>
                <a:gd name="T21" fmla="*/ 0 h 33"/>
                <a:gd name="T22" fmla="*/ 37 w 45"/>
                <a:gd name="T23" fmla="*/ 2 h 33"/>
                <a:gd name="T24" fmla="*/ 31 w 45"/>
                <a:gd name="T25" fmla="*/ 3 h 33"/>
                <a:gd name="T26" fmla="*/ 24 w 45"/>
                <a:gd name="T27" fmla="*/ 4 h 33"/>
                <a:gd name="T28" fmla="*/ 17 w 45"/>
                <a:gd name="T29" fmla="*/ 8 h 33"/>
                <a:gd name="T30" fmla="*/ 11 w 45"/>
                <a:gd name="T31" fmla="*/ 11 h 33"/>
                <a:gd name="T32" fmla="*/ 6 w 45"/>
                <a:gd name="T33" fmla="*/ 17 h 33"/>
                <a:gd name="T34" fmla="*/ 1 w 45"/>
                <a:gd name="T35" fmla="*/ 25 h 33"/>
                <a:gd name="T36" fmla="*/ 0 w 45"/>
                <a:gd name="T37" fmla="*/ 33 h 33"/>
                <a:gd name="T38" fmla="*/ 0 w 45"/>
                <a:gd name="T39" fmla="*/ 33 h 33"/>
                <a:gd name="T40" fmla="*/ 14 w 45"/>
                <a:gd name="T4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3">
                  <a:moveTo>
                    <a:pt x="14" y="33"/>
                  </a:moveTo>
                  <a:lnTo>
                    <a:pt x="14" y="33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0" y="23"/>
                  </a:lnTo>
                  <a:lnTo>
                    <a:pt x="24" y="22"/>
                  </a:lnTo>
                  <a:lnTo>
                    <a:pt x="29" y="19"/>
                  </a:lnTo>
                  <a:lnTo>
                    <a:pt x="34" y="17"/>
                  </a:lnTo>
                  <a:lnTo>
                    <a:pt x="40" y="16"/>
                  </a:lnTo>
                  <a:lnTo>
                    <a:pt x="45" y="15"/>
                  </a:lnTo>
                  <a:lnTo>
                    <a:pt x="45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1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1702" y="2521"/>
              <a:ext cx="51" cy="69"/>
            </a:xfrm>
            <a:custGeom>
              <a:avLst/>
              <a:gdLst>
                <a:gd name="T0" fmla="*/ 51 w 51"/>
                <a:gd name="T1" fmla="*/ 54 h 69"/>
                <a:gd name="T2" fmla="*/ 51 w 51"/>
                <a:gd name="T3" fmla="*/ 54 h 69"/>
                <a:gd name="T4" fmla="*/ 42 w 51"/>
                <a:gd name="T5" fmla="*/ 52 h 69"/>
                <a:gd name="T6" fmla="*/ 34 w 51"/>
                <a:gd name="T7" fmla="*/ 48 h 69"/>
                <a:gd name="T8" fmla="*/ 29 w 51"/>
                <a:gd name="T9" fmla="*/ 44 h 69"/>
                <a:gd name="T10" fmla="*/ 23 w 51"/>
                <a:gd name="T11" fmla="*/ 36 h 69"/>
                <a:gd name="T12" fmla="*/ 19 w 51"/>
                <a:gd name="T13" fmla="*/ 28 h 69"/>
                <a:gd name="T14" fmla="*/ 17 w 51"/>
                <a:gd name="T15" fmla="*/ 19 h 69"/>
                <a:gd name="T16" fmla="*/ 14 w 51"/>
                <a:gd name="T17" fmla="*/ 11 h 69"/>
                <a:gd name="T18" fmla="*/ 14 w 51"/>
                <a:gd name="T19" fmla="*/ 0 h 69"/>
                <a:gd name="T20" fmla="*/ 0 w 51"/>
                <a:gd name="T21" fmla="*/ 0 h 69"/>
                <a:gd name="T22" fmla="*/ 0 w 51"/>
                <a:gd name="T23" fmla="*/ 11 h 69"/>
                <a:gd name="T24" fmla="*/ 2 w 51"/>
                <a:gd name="T25" fmla="*/ 22 h 69"/>
                <a:gd name="T26" fmla="*/ 5 w 51"/>
                <a:gd name="T27" fmla="*/ 33 h 69"/>
                <a:gd name="T28" fmla="*/ 11 w 51"/>
                <a:gd name="T29" fmla="*/ 44 h 69"/>
                <a:gd name="T30" fmla="*/ 17 w 51"/>
                <a:gd name="T31" fmla="*/ 53 h 69"/>
                <a:gd name="T32" fmla="*/ 26 w 51"/>
                <a:gd name="T33" fmla="*/ 60 h 69"/>
                <a:gd name="T34" fmla="*/ 37 w 51"/>
                <a:gd name="T35" fmla="*/ 67 h 69"/>
                <a:gd name="T36" fmla="*/ 51 w 51"/>
                <a:gd name="T37" fmla="*/ 69 h 69"/>
                <a:gd name="T38" fmla="*/ 51 w 51"/>
                <a:gd name="T39" fmla="*/ 69 h 69"/>
                <a:gd name="T40" fmla="*/ 51 w 51"/>
                <a:gd name="T41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9">
                  <a:moveTo>
                    <a:pt x="51" y="54"/>
                  </a:moveTo>
                  <a:lnTo>
                    <a:pt x="51" y="54"/>
                  </a:lnTo>
                  <a:lnTo>
                    <a:pt x="42" y="52"/>
                  </a:lnTo>
                  <a:lnTo>
                    <a:pt x="34" y="48"/>
                  </a:lnTo>
                  <a:lnTo>
                    <a:pt x="29" y="44"/>
                  </a:lnTo>
                  <a:lnTo>
                    <a:pt x="23" y="36"/>
                  </a:lnTo>
                  <a:lnTo>
                    <a:pt x="19" y="28"/>
                  </a:lnTo>
                  <a:lnTo>
                    <a:pt x="17" y="19"/>
                  </a:lnTo>
                  <a:lnTo>
                    <a:pt x="14" y="1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5" y="33"/>
                  </a:lnTo>
                  <a:lnTo>
                    <a:pt x="11" y="44"/>
                  </a:lnTo>
                  <a:lnTo>
                    <a:pt x="17" y="53"/>
                  </a:lnTo>
                  <a:lnTo>
                    <a:pt x="26" y="60"/>
                  </a:lnTo>
                  <a:lnTo>
                    <a:pt x="37" y="67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1" y="5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1753" y="2569"/>
              <a:ext cx="33" cy="21"/>
            </a:xfrm>
            <a:custGeom>
              <a:avLst/>
              <a:gdLst>
                <a:gd name="T0" fmla="*/ 24 w 33"/>
                <a:gd name="T1" fmla="*/ 0 h 21"/>
                <a:gd name="T2" fmla="*/ 25 w 33"/>
                <a:gd name="T3" fmla="*/ 0 h 21"/>
                <a:gd name="T4" fmla="*/ 19 w 33"/>
                <a:gd name="T5" fmla="*/ 3 h 21"/>
                <a:gd name="T6" fmla="*/ 13 w 33"/>
                <a:gd name="T7" fmla="*/ 5 h 21"/>
                <a:gd name="T8" fmla="*/ 7 w 33"/>
                <a:gd name="T9" fmla="*/ 6 h 21"/>
                <a:gd name="T10" fmla="*/ 0 w 33"/>
                <a:gd name="T11" fmla="*/ 6 h 21"/>
                <a:gd name="T12" fmla="*/ 0 w 33"/>
                <a:gd name="T13" fmla="*/ 21 h 21"/>
                <a:gd name="T14" fmla="*/ 7 w 33"/>
                <a:gd name="T15" fmla="*/ 21 h 21"/>
                <a:gd name="T16" fmla="*/ 15 w 33"/>
                <a:gd name="T17" fmla="*/ 20 h 21"/>
                <a:gd name="T18" fmla="*/ 24 w 33"/>
                <a:gd name="T19" fmla="*/ 17 h 21"/>
                <a:gd name="T20" fmla="*/ 32 w 33"/>
                <a:gd name="T21" fmla="*/ 12 h 21"/>
                <a:gd name="T22" fmla="*/ 33 w 33"/>
                <a:gd name="T23" fmla="*/ 12 h 21"/>
                <a:gd name="T24" fmla="*/ 24 w 33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1">
                  <a:moveTo>
                    <a:pt x="24" y="0"/>
                  </a:moveTo>
                  <a:lnTo>
                    <a:pt x="25" y="0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5" y="20"/>
                  </a:lnTo>
                  <a:lnTo>
                    <a:pt x="24" y="17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0" name="Freeform 90"/>
            <p:cNvSpPr>
              <a:spLocks/>
            </p:cNvSpPr>
            <p:nvPr/>
          </p:nvSpPr>
          <p:spPr bwMode="auto">
            <a:xfrm>
              <a:off x="1777" y="2509"/>
              <a:ext cx="69" cy="72"/>
            </a:xfrm>
            <a:custGeom>
              <a:avLst/>
              <a:gdLst>
                <a:gd name="T0" fmla="*/ 54 w 69"/>
                <a:gd name="T1" fmla="*/ 0 h 72"/>
                <a:gd name="T2" fmla="*/ 55 w 69"/>
                <a:gd name="T3" fmla="*/ 0 h 72"/>
                <a:gd name="T4" fmla="*/ 49 w 69"/>
                <a:gd name="T5" fmla="*/ 7 h 72"/>
                <a:gd name="T6" fmla="*/ 43 w 69"/>
                <a:gd name="T7" fmla="*/ 16 h 72"/>
                <a:gd name="T8" fmla="*/ 36 w 69"/>
                <a:gd name="T9" fmla="*/ 24 h 72"/>
                <a:gd name="T10" fmla="*/ 30 w 69"/>
                <a:gd name="T11" fmla="*/ 33 h 72"/>
                <a:gd name="T12" fmla="*/ 24 w 69"/>
                <a:gd name="T13" fmla="*/ 40 h 72"/>
                <a:gd name="T14" fmla="*/ 17 w 69"/>
                <a:gd name="T15" fmla="*/ 46 h 72"/>
                <a:gd name="T16" fmla="*/ 8 w 69"/>
                <a:gd name="T17" fmla="*/ 53 h 72"/>
                <a:gd name="T18" fmla="*/ 0 w 69"/>
                <a:gd name="T19" fmla="*/ 60 h 72"/>
                <a:gd name="T20" fmla="*/ 9 w 69"/>
                <a:gd name="T21" fmla="*/ 72 h 72"/>
                <a:gd name="T22" fmla="*/ 18 w 69"/>
                <a:gd name="T23" fmla="*/ 65 h 72"/>
                <a:gd name="T24" fmla="*/ 26 w 69"/>
                <a:gd name="T25" fmla="*/ 58 h 72"/>
                <a:gd name="T26" fmla="*/ 34 w 69"/>
                <a:gd name="T27" fmla="*/ 50 h 72"/>
                <a:gd name="T28" fmla="*/ 42 w 69"/>
                <a:gd name="T29" fmla="*/ 42 h 72"/>
                <a:gd name="T30" fmla="*/ 48 w 69"/>
                <a:gd name="T31" fmla="*/ 34 h 72"/>
                <a:gd name="T32" fmla="*/ 55 w 69"/>
                <a:gd name="T33" fmla="*/ 25 h 72"/>
                <a:gd name="T34" fmla="*/ 61 w 69"/>
                <a:gd name="T35" fmla="*/ 17 h 72"/>
                <a:gd name="T36" fmla="*/ 68 w 69"/>
                <a:gd name="T37" fmla="*/ 7 h 72"/>
                <a:gd name="T38" fmla="*/ 69 w 69"/>
                <a:gd name="T39" fmla="*/ 7 h 72"/>
                <a:gd name="T40" fmla="*/ 54 w 69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2">
                  <a:moveTo>
                    <a:pt x="54" y="0"/>
                  </a:moveTo>
                  <a:lnTo>
                    <a:pt x="55" y="0"/>
                  </a:lnTo>
                  <a:lnTo>
                    <a:pt x="49" y="7"/>
                  </a:lnTo>
                  <a:lnTo>
                    <a:pt x="43" y="16"/>
                  </a:lnTo>
                  <a:lnTo>
                    <a:pt x="36" y="24"/>
                  </a:lnTo>
                  <a:lnTo>
                    <a:pt x="30" y="33"/>
                  </a:lnTo>
                  <a:lnTo>
                    <a:pt x="24" y="40"/>
                  </a:lnTo>
                  <a:lnTo>
                    <a:pt x="17" y="46"/>
                  </a:lnTo>
                  <a:lnTo>
                    <a:pt x="8" y="53"/>
                  </a:lnTo>
                  <a:lnTo>
                    <a:pt x="0" y="60"/>
                  </a:lnTo>
                  <a:lnTo>
                    <a:pt x="9" y="72"/>
                  </a:lnTo>
                  <a:lnTo>
                    <a:pt x="18" y="65"/>
                  </a:lnTo>
                  <a:lnTo>
                    <a:pt x="26" y="58"/>
                  </a:lnTo>
                  <a:lnTo>
                    <a:pt x="34" y="50"/>
                  </a:lnTo>
                  <a:lnTo>
                    <a:pt x="42" y="42"/>
                  </a:lnTo>
                  <a:lnTo>
                    <a:pt x="48" y="34"/>
                  </a:lnTo>
                  <a:lnTo>
                    <a:pt x="55" y="25"/>
                  </a:lnTo>
                  <a:lnTo>
                    <a:pt x="61" y="1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1831" y="2290"/>
              <a:ext cx="197" cy="226"/>
            </a:xfrm>
            <a:custGeom>
              <a:avLst/>
              <a:gdLst>
                <a:gd name="T0" fmla="*/ 185 w 197"/>
                <a:gd name="T1" fmla="*/ 0 h 226"/>
                <a:gd name="T2" fmla="*/ 167 w 197"/>
                <a:gd name="T3" fmla="*/ 21 h 226"/>
                <a:gd name="T4" fmla="*/ 144 w 197"/>
                <a:gd name="T5" fmla="*/ 46 h 226"/>
                <a:gd name="T6" fmla="*/ 118 w 197"/>
                <a:gd name="T7" fmla="*/ 76 h 226"/>
                <a:gd name="T8" fmla="*/ 88 w 197"/>
                <a:gd name="T9" fmla="*/ 109 h 226"/>
                <a:gd name="T10" fmla="*/ 61 w 197"/>
                <a:gd name="T11" fmla="*/ 140 h 226"/>
                <a:gd name="T12" fmla="*/ 36 w 197"/>
                <a:gd name="T13" fmla="*/ 171 h 226"/>
                <a:gd name="T14" fmla="*/ 16 w 197"/>
                <a:gd name="T15" fmla="*/ 197 h 226"/>
                <a:gd name="T16" fmla="*/ 0 w 197"/>
                <a:gd name="T17" fmla="*/ 219 h 226"/>
                <a:gd name="T18" fmla="*/ 15 w 197"/>
                <a:gd name="T19" fmla="*/ 226 h 226"/>
                <a:gd name="T20" fmla="*/ 28 w 197"/>
                <a:gd name="T21" fmla="*/ 207 h 226"/>
                <a:gd name="T22" fmla="*/ 49 w 197"/>
                <a:gd name="T23" fmla="*/ 180 h 226"/>
                <a:gd name="T24" fmla="*/ 73 w 197"/>
                <a:gd name="T25" fmla="*/ 150 h 226"/>
                <a:gd name="T26" fmla="*/ 101 w 197"/>
                <a:gd name="T27" fmla="*/ 119 h 226"/>
                <a:gd name="T28" fmla="*/ 130 w 197"/>
                <a:gd name="T29" fmla="*/ 86 h 226"/>
                <a:gd name="T30" fmla="*/ 156 w 197"/>
                <a:gd name="T31" fmla="*/ 56 h 226"/>
                <a:gd name="T32" fmla="*/ 179 w 197"/>
                <a:gd name="T33" fmla="*/ 30 h 226"/>
                <a:gd name="T34" fmla="*/ 197 w 197"/>
                <a:gd name="T35" fmla="*/ 10 h 226"/>
                <a:gd name="T36" fmla="*/ 185 w 197"/>
                <a:gd name="T3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7" h="226">
                  <a:moveTo>
                    <a:pt x="185" y="0"/>
                  </a:moveTo>
                  <a:lnTo>
                    <a:pt x="167" y="21"/>
                  </a:lnTo>
                  <a:lnTo>
                    <a:pt x="144" y="46"/>
                  </a:lnTo>
                  <a:lnTo>
                    <a:pt x="118" y="76"/>
                  </a:lnTo>
                  <a:lnTo>
                    <a:pt x="88" y="109"/>
                  </a:lnTo>
                  <a:lnTo>
                    <a:pt x="61" y="140"/>
                  </a:lnTo>
                  <a:lnTo>
                    <a:pt x="36" y="171"/>
                  </a:lnTo>
                  <a:lnTo>
                    <a:pt x="16" y="197"/>
                  </a:lnTo>
                  <a:lnTo>
                    <a:pt x="0" y="219"/>
                  </a:lnTo>
                  <a:lnTo>
                    <a:pt x="15" y="226"/>
                  </a:lnTo>
                  <a:lnTo>
                    <a:pt x="28" y="207"/>
                  </a:lnTo>
                  <a:lnTo>
                    <a:pt x="49" y="180"/>
                  </a:lnTo>
                  <a:lnTo>
                    <a:pt x="73" y="150"/>
                  </a:lnTo>
                  <a:lnTo>
                    <a:pt x="101" y="119"/>
                  </a:lnTo>
                  <a:lnTo>
                    <a:pt x="130" y="86"/>
                  </a:lnTo>
                  <a:lnTo>
                    <a:pt x="156" y="56"/>
                  </a:lnTo>
                  <a:lnTo>
                    <a:pt x="179" y="30"/>
                  </a:lnTo>
                  <a:lnTo>
                    <a:pt x="197" y="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2" name="Freeform 92"/>
            <p:cNvSpPr>
              <a:spLocks/>
            </p:cNvSpPr>
            <p:nvPr/>
          </p:nvSpPr>
          <p:spPr bwMode="auto">
            <a:xfrm>
              <a:off x="2016" y="2288"/>
              <a:ext cx="14" cy="12"/>
            </a:xfrm>
            <a:custGeom>
              <a:avLst/>
              <a:gdLst>
                <a:gd name="T0" fmla="*/ 12 w 14"/>
                <a:gd name="T1" fmla="*/ 12 h 12"/>
                <a:gd name="T2" fmla="*/ 14 w 14"/>
                <a:gd name="T3" fmla="*/ 6 h 12"/>
                <a:gd name="T4" fmla="*/ 11 w 14"/>
                <a:gd name="T5" fmla="*/ 1 h 12"/>
                <a:gd name="T6" fmla="*/ 5 w 14"/>
                <a:gd name="T7" fmla="*/ 0 h 12"/>
                <a:gd name="T8" fmla="*/ 0 w 14"/>
                <a:gd name="T9" fmla="*/ 2 h 12"/>
                <a:gd name="T10" fmla="*/ 12 w 1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2" y="12"/>
                  </a:moveTo>
                  <a:lnTo>
                    <a:pt x="14" y="6"/>
                  </a:lnTo>
                  <a:lnTo>
                    <a:pt x="11" y="1"/>
                  </a:lnTo>
                  <a:lnTo>
                    <a:pt x="5" y="0"/>
                  </a:lnTo>
                  <a:lnTo>
                    <a:pt x="0" y="2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3" name="Freeform 93"/>
            <p:cNvSpPr>
              <a:spLocks/>
            </p:cNvSpPr>
            <p:nvPr/>
          </p:nvSpPr>
          <p:spPr bwMode="auto">
            <a:xfrm>
              <a:off x="1467" y="2508"/>
              <a:ext cx="17" cy="8"/>
            </a:xfrm>
            <a:custGeom>
              <a:avLst/>
              <a:gdLst>
                <a:gd name="T0" fmla="*/ 17 w 17"/>
                <a:gd name="T1" fmla="*/ 8 h 8"/>
                <a:gd name="T2" fmla="*/ 15 w 17"/>
                <a:gd name="T3" fmla="*/ 2 h 8"/>
                <a:gd name="T4" fmla="*/ 9 w 17"/>
                <a:gd name="T5" fmla="*/ 0 h 8"/>
                <a:gd name="T6" fmla="*/ 3 w 17"/>
                <a:gd name="T7" fmla="*/ 2 h 8"/>
                <a:gd name="T8" fmla="*/ 0 w 17"/>
                <a:gd name="T9" fmla="*/ 8 h 8"/>
                <a:gd name="T10" fmla="*/ 17 w 1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15" y="2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1467" y="2516"/>
              <a:ext cx="18" cy="23"/>
            </a:xfrm>
            <a:custGeom>
              <a:avLst/>
              <a:gdLst>
                <a:gd name="T0" fmla="*/ 14 w 18"/>
                <a:gd name="T1" fmla="*/ 6 h 23"/>
                <a:gd name="T2" fmla="*/ 14 w 18"/>
                <a:gd name="T3" fmla="*/ 6 h 23"/>
                <a:gd name="T4" fmla="*/ 18 w 18"/>
                <a:gd name="T5" fmla="*/ 10 h 23"/>
                <a:gd name="T6" fmla="*/ 17 w 18"/>
                <a:gd name="T7" fmla="*/ 7 h 23"/>
                <a:gd name="T8" fmla="*/ 16 w 18"/>
                <a:gd name="T9" fmla="*/ 5 h 23"/>
                <a:gd name="T10" fmla="*/ 17 w 18"/>
                <a:gd name="T11" fmla="*/ 0 h 23"/>
                <a:gd name="T12" fmla="*/ 0 w 18"/>
                <a:gd name="T13" fmla="*/ 0 h 23"/>
                <a:gd name="T14" fmla="*/ 1 w 18"/>
                <a:gd name="T15" fmla="*/ 5 h 23"/>
                <a:gd name="T16" fmla="*/ 3 w 18"/>
                <a:gd name="T17" fmla="*/ 10 h 23"/>
                <a:gd name="T18" fmla="*/ 4 w 18"/>
                <a:gd name="T19" fmla="*/ 17 h 23"/>
                <a:gd name="T20" fmla="*/ 14 w 18"/>
                <a:gd name="T21" fmla="*/ 23 h 23"/>
                <a:gd name="T22" fmla="*/ 14 w 18"/>
                <a:gd name="T23" fmla="*/ 23 h 23"/>
                <a:gd name="T24" fmla="*/ 14 w 18"/>
                <a:gd name="T2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3">
                  <a:moveTo>
                    <a:pt x="14" y="6"/>
                  </a:moveTo>
                  <a:lnTo>
                    <a:pt x="14" y="6"/>
                  </a:lnTo>
                  <a:lnTo>
                    <a:pt x="18" y="10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10"/>
                  </a:lnTo>
                  <a:lnTo>
                    <a:pt x="4" y="17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1481" y="2521"/>
              <a:ext cx="54" cy="22"/>
            </a:xfrm>
            <a:custGeom>
              <a:avLst/>
              <a:gdLst>
                <a:gd name="T0" fmla="*/ 41 w 54"/>
                <a:gd name="T1" fmla="*/ 0 h 22"/>
                <a:gd name="T2" fmla="*/ 39 w 54"/>
                <a:gd name="T3" fmla="*/ 2 h 22"/>
                <a:gd name="T4" fmla="*/ 39 w 54"/>
                <a:gd name="T5" fmla="*/ 5 h 22"/>
                <a:gd name="T6" fmla="*/ 37 w 54"/>
                <a:gd name="T7" fmla="*/ 5 h 22"/>
                <a:gd name="T8" fmla="*/ 35 w 54"/>
                <a:gd name="T9" fmla="*/ 5 h 22"/>
                <a:gd name="T10" fmla="*/ 29 w 54"/>
                <a:gd name="T11" fmla="*/ 5 h 22"/>
                <a:gd name="T12" fmla="*/ 21 w 54"/>
                <a:gd name="T13" fmla="*/ 5 h 22"/>
                <a:gd name="T14" fmla="*/ 15 w 54"/>
                <a:gd name="T15" fmla="*/ 4 h 22"/>
                <a:gd name="T16" fmla="*/ 7 w 54"/>
                <a:gd name="T17" fmla="*/ 2 h 22"/>
                <a:gd name="T18" fmla="*/ 0 w 54"/>
                <a:gd name="T19" fmla="*/ 1 h 22"/>
                <a:gd name="T20" fmla="*/ 0 w 54"/>
                <a:gd name="T21" fmla="*/ 18 h 22"/>
                <a:gd name="T22" fmla="*/ 7 w 54"/>
                <a:gd name="T23" fmla="*/ 17 h 22"/>
                <a:gd name="T24" fmla="*/ 13 w 54"/>
                <a:gd name="T25" fmla="*/ 18 h 22"/>
                <a:gd name="T26" fmla="*/ 21 w 54"/>
                <a:gd name="T27" fmla="*/ 19 h 22"/>
                <a:gd name="T28" fmla="*/ 29 w 54"/>
                <a:gd name="T29" fmla="*/ 19 h 22"/>
                <a:gd name="T30" fmla="*/ 35 w 54"/>
                <a:gd name="T31" fmla="*/ 22 h 22"/>
                <a:gd name="T32" fmla="*/ 42 w 54"/>
                <a:gd name="T33" fmla="*/ 19 h 22"/>
                <a:gd name="T34" fmla="*/ 49 w 54"/>
                <a:gd name="T35" fmla="*/ 15 h 22"/>
                <a:gd name="T36" fmla="*/ 54 w 54"/>
                <a:gd name="T37" fmla="*/ 7 h 22"/>
                <a:gd name="T38" fmla="*/ 53 w 54"/>
                <a:gd name="T39" fmla="*/ 10 h 22"/>
                <a:gd name="T40" fmla="*/ 41 w 54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22">
                  <a:moveTo>
                    <a:pt x="41" y="0"/>
                  </a:moveTo>
                  <a:lnTo>
                    <a:pt x="39" y="2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29" y="5"/>
                  </a:lnTo>
                  <a:lnTo>
                    <a:pt x="21" y="5"/>
                  </a:lnTo>
                  <a:lnTo>
                    <a:pt x="15" y="4"/>
                  </a:lnTo>
                  <a:lnTo>
                    <a:pt x="7" y="2"/>
                  </a:lnTo>
                  <a:lnTo>
                    <a:pt x="0" y="1"/>
                  </a:lnTo>
                  <a:lnTo>
                    <a:pt x="0" y="18"/>
                  </a:lnTo>
                  <a:lnTo>
                    <a:pt x="7" y="17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19"/>
                  </a:lnTo>
                  <a:lnTo>
                    <a:pt x="49" y="15"/>
                  </a:lnTo>
                  <a:lnTo>
                    <a:pt x="54" y="7"/>
                  </a:lnTo>
                  <a:lnTo>
                    <a:pt x="53" y="1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1507" y="2462"/>
              <a:ext cx="35" cy="69"/>
            </a:xfrm>
            <a:custGeom>
              <a:avLst/>
              <a:gdLst>
                <a:gd name="T0" fmla="*/ 1 w 35"/>
                <a:gd name="T1" fmla="*/ 14 h 69"/>
                <a:gd name="T2" fmla="*/ 0 w 35"/>
                <a:gd name="T3" fmla="*/ 14 h 69"/>
                <a:gd name="T4" fmla="*/ 15 w 35"/>
                <a:gd name="T5" fmla="*/ 23 h 69"/>
                <a:gd name="T6" fmla="*/ 21 w 35"/>
                <a:gd name="T7" fmla="*/ 34 h 69"/>
                <a:gd name="T8" fmla="*/ 21 w 35"/>
                <a:gd name="T9" fmla="*/ 47 h 69"/>
                <a:gd name="T10" fmla="*/ 15 w 35"/>
                <a:gd name="T11" fmla="*/ 59 h 69"/>
                <a:gd name="T12" fmla="*/ 27 w 35"/>
                <a:gd name="T13" fmla="*/ 69 h 69"/>
                <a:gd name="T14" fmla="*/ 35 w 35"/>
                <a:gd name="T15" fmla="*/ 49 h 69"/>
                <a:gd name="T16" fmla="*/ 35 w 35"/>
                <a:gd name="T17" fmla="*/ 31 h 69"/>
                <a:gd name="T18" fmla="*/ 24 w 35"/>
                <a:gd name="T19" fmla="*/ 13 h 69"/>
                <a:gd name="T20" fmla="*/ 5 w 35"/>
                <a:gd name="T21" fmla="*/ 0 h 69"/>
                <a:gd name="T22" fmla="*/ 4 w 35"/>
                <a:gd name="T23" fmla="*/ 0 h 69"/>
                <a:gd name="T24" fmla="*/ 1 w 35"/>
                <a:gd name="T25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9">
                  <a:moveTo>
                    <a:pt x="1" y="14"/>
                  </a:moveTo>
                  <a:lnTo>
                    <a:pt x="0" y="14"/>
                  </a:lnTo>
                  <a:lnTo>
                    <a:pt x="15" y="23"/>
                  </a:lnTo>
                  <a:lnTo>
                    <a:pt x="21" y="34"/>
                  </a:lnTo>
                  <a:lnTo>
                    <a:pt x="21" y="47"/>
                  </a:lnTo>
                  <a:lnTo>
                    <a:pt x="15" y="59"/>
                  </a:lnTo>
                  <a:lnTo>
                    <a:pt x="27" y="69"/>
                  </a:lnTo>
                  <a:lnTo>
                    <a:pt x="35" y="49"/>
                  </a:lnTo>
                  <a:lnTo>
                    <a:pt x="35" y="31"/>
                  </a:lnTo>
                  <a:lnTo>
                    <a:pt x="24" y="13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1441" y="2461"/>
              <a:ext cx="70" cy="35"/>
            </a:xfrm>
            <a:custGeom>
              <a:avLst/>
              <a:gdLst>
                <a:gd name="T0" fmla="*/ 14 w 70"/>
                <a:gd name="T1" fmla="*/ 33 h 35"/>
                <a:gd name="T2" fmla="*/ 14 w 70"/>
                <a:gd name="T3" fmla="*/ 35 h 35"/>
                <a:gd name="T4" fmla="*/ 18 w 70"/>
                <a:gd name="T5" fmla="*/ 29 h 35"/>
                <a:gd name="T6" fmla="*/ 23 w 70"/>
                <a:gd name="T7" fmla="*/ 24 h 35"/>
                <a:gd name="T8" fmla="*/ 27 w 70"/>
                <a:gd name="T9" fmla="*/ 20 h 35"/>
                <a:gd name="T10" fmla="*/ 33 w 70"/>
                <a:gd name="T11" fmla="*/ 17 h 35"/>
                <a:gd name="T12" fmla="*/ 41 w 70"/>
                <a:gd name="T13" fmla="*/ 15 h 35"/>
                <a:gd name="T14" fmla="*/ 50 w 70"/>
                <a:gd name="T15" fmla="*/ 14 h 35"/>
                <a:gd name="T16" fmla="*/ 59 w 70"/>
                <a:gd name="T17" fmla="*/ 14 h 35"/>
                <a:gd name="T18" fmla="*/ 67 w 70"/>
                <a:gd name="T19" fmla="*/ 15 h 35"/>
                <a:gd name="T20" fmla="*/ 70 w 70"/>
                <a:gd name="T21" fmla="*/ 1 h 35"/>
                <a:gd name="T22" fmla="*/ 59 w 70"/>
                <a:gd name="T23" fmla="*/ 0 h 35"/>
                <a:gd name="T24" fmla="*/ 50 w 70"/>
                <a:gd name="T25" fmla="*/ 0 h 35"/>
                <a:gd name="T26" fmla="*/ 41 w 70"/>
                <a:gd name="T27" fmla="*/ 1 h 35"/>
                <a:gd name="T28" fmla="*/ 31 w 70"/>
                <a:gd name="T29" fmla="*/ 2 h 35"/>
                <a:gd name="T30" fmla="*/ 20 w 70"/>
                <a:gd name="T31" fmla="*/ 6 h 35"/>
                <a:gd name="T32" fmla="*/ 13 w 70"/>
                <a:gd name="T33" fmla="*/ 12 h 35"/>
                <a:gd name="T34" fmla="*/ 6 w 70"/>
                <a:gd name="T35" fmla="*/ 19 h 35"/>
                <a:gd name="T36" fmla="*/ 0 w 70"/>
                <a:gd name="T37" fmla="*/ 30 h 35"/>
                <a:gd name="T38" fmla="*/ 0 w 70"/>
                <a:gd name="T39" fmla="*/ 31 h 35"/>
                <a:gd name="T40" fmla="*/ 14 w 70"/>
                <a:gd name="T41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5">
                  <a:moveTo>
                    <a:pt x="14" y="33"/>
                  </a:moveTo>
                  <a:lnTo>
                    <a:pt x="14" y="35"/>
                  </a:lnTo>
                  <a:lnTo>
                    <a:pt x="18" y="29"/>
                  </a:lnTo>
                  <a:lnTo>
                    <a:pt x="23" y="24"/>
                  </a:lnTo>
                  <a:lnTo>
                    <a:pt x="27" y="20"/>
                  </a:lnTo>
                  <a:lnTo>
                    <a:pt x="33" y="17"/>
                  </a:lnTo>
                  <a:lnTo>
                    <a:pt x="41" y="15"/>
                  </a:lnTo>
                  <a:lnTo>
                    <a:pt x="50" y="14"/>
                  </a:lnTo>
                  <a:lnTo>
                    <a:pt x="59" y="14"/>
                  </a:lnTo>
                  <a:lnTo>
                    <a:pt x="67" y="15"/>
                  </a:lnTo>
                  <a:lnTo>
                    <a:pt x="70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1" y="1"/>
                  </a:lnTo>
                  <a:lnTo>
                    <a:pt x="31" y="2"/>
                  </a:lnTo>
                  <a:lnTo>
                    <a:pt x="20" y="6"/>
                  </a:lnTo>
                  <a:lnTo>
                    <a:pt x="13" y="12"/>
                  </a:lnTo>
                  <a:lnTo>
                    <a:pt x="6" y="1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1436" y="2492"/>
              <a:ext cx="57" cy="108"/>
            </a:xfrm>
            <a:custGeom>
              <a:avLst/>
              <a:gdLst>
                <a:gd name="T0" fmla="*/ 55 w 57"/>
                <a:gd name="T1" fmla="*/ 93 h 108"/>
                <a:gd name="T2" fmla="*/ 57 w 57"/>
                <a:gd name="T3" fmla="*/ 93 h 108"/>
                <a:gd name="T4" fmla="*/ 43 w 57"/>
                <a:gd name="T5" fmla="*/ 87 h 108"/>
                <a:gd name="T6" fmla="*/ 34 w 57"/>
                <a:gd name="T7" fmla="*/ 79 h 108"/>
                <a:gd name="T8" fmla="*/ 25 w 57"/>
                <a:gd name="T9" fmla="*/ 69 h 108"/>
                <a:gd name="T10" fmla="*/ 20 w 57"/>
                <a:gd name="T11" fmla="*/ 57 h 108"/>
                <a:gd name="T12" fmla="*/ 17 w 57"/>
                <a:gd name="T13" fmla="*/ 44 h 108"/>
                <a:gd name="T14" fmla="*/ 17 w 57"/>
                <a:gd name="T15" fmla="*/ 30 h 108"/>
                <a:gd name="T16" fmla="*/ 17 w 57"/>
                <a:gd name="T17" fmla="*/ 16 h 108"/>
                <a:gd name="T18" fmla="*/ 19 w 57"/>
                <a:gd name="T19" fmla="*/ 2 h 108"/>
                <a:gd name="T20" fmla="*/ 5 w 57"/>
                <a:gd name="T21" fmla="*/ 0 h 108"/>
                <a:gd name="T22" fmla="*/ 2 w 57"/>
                <a:gd name="T23" fmla="*/ 16 h 108"/>
                <a:gd name="T24" fmla="*/ 0 w 57"/>
                <a:gd name="T25" fmla="*/ 30 h 108"/>
                <a:gd name="T26" fmla="*/ 2 w 57"/>
                <a:gd name="T27" fmla="*/ 46 h 108"/>
                <a:gd name="T28" fmla="*/ 6 w 57"/>
                <a:gd name="T29" fmla="*/ 62 h 108"/>
                <a:gd name="T30" fmla="*/ 13 w 57"/>
                <a:gd name="T31" fmla="*/ 76 h 108"/>
                <a:gd name="T32" fmla="*/ 24 w 57"/>
                <a:gd name="T33" fmla="*/ 88 h 108"/>
                <a:gd name="T34" fmla="*/ 36 w 57"/>
                <a:gd name="T35" fmla="*/ 99 h 108"/>
                <a:gd name="T36" fmla="*/ 52 w 57"/>
                <a:gd name="T37" fmla="*/ 108 h 108"/>
                <a:gd name="T38" fmla="*/ 53 w 57"/>
                <a:gd name="T39" fmla="*/ 108 h 108"/>
                <a:gd name="T40" fmla="*/ 55 w 57"/>
                <a:gd name="T41" fmla="*/ 9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08">
                  <a:moveTo>
                    <a:pt x="55" y="93"/>
                  </a:moveTo>
                  <a:lnTo>
                    <a:pt x="57" y="93"/>
                  </a:lnTo>
                  <a:lnTo>
                    <a:pt x="43" y="87"/>
                  </a:lnTo>
                  <a:lnTo>
                    <a:pt x="34" y="79"/>
                  </a:lnTo>
                  <a:lnTo>
                    <a:pt x="25" y="69"/>
                  </a:lnTo>
                  <a:lnTo>
                    <a:pt x="20" y="57"/>
                  </a:lnTo>
                  <a:lnTo>
                    <a:pt x="17" y="44"/>
                  </a:lnTo>
                  <a:lnTo>
                    <a:pt x="17" y="30"/>
                  </a:lnTo>
                  <a:lnTo>
                    <a:pt x="17" y="16"/>
                  </a:lnTo>
                  <a:lnTo>
                    <a:pt x="19" y="2"/>
                  </a:lnTo>
                  <a:lnTo>
                    <a:pt x="5" y="0"/>
                  </a:lnTo>
                  <a:lnTo>
                    <a:pt x="2" y="16"/>
                  </a:lnTo>
                  <a:lnTo>
                    <a:pt x="0" y="30"/>
                  </a:lnTo>
                  <a:lnTo>
                    <a:pt x="2" y="46"/>
                  </a:lnTo>
                  <a:lnTo>
                    <a:pt x="6" y="62"/>
                  </a:lnTo>
                  <a:lnTo>
                    <a:pt x="13" y="76"/>
                  </a:lnTo>
                  <a:lnTo>
                    <a:pt x="24" y="88"/>
                  </a:lnTo>
                  <a:lnTo>
                    <a:pt x="36" y="99"/>
                  </a:lnTo>
                  <a:lnTo>
                    <a:pt x="52" y="108"/>
                  </a:lnTo>
                  <a:lnTo>
                    <a:pt x="53" y="108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9" name="Freeform 99"/>
            <p:cNvSpPr>
              <a:spLocks/>
            </p:cNvSpPr>
            <p:nvPr/>
          </p:nvSpPr>
          <p:spPr bwMode="auto">
            <a:xfrm>
              <a:off x="1489" y="2585"/>
              <a:ext cx="47" cy="18"/>
            </a:xfrm>
            <a:custGeom>
              <a:avLst/>
              <a:gdLst>
                <a:gd name="T0" fmla="*/ 40 w 47"/>
                <a:gd name="T1" fmla="*/ 0 h 18"/>
                <a:gd name="T2" fmla="*/ 42 w 47"/>
                <a:gd name="T3" fmla="*/ 0 h 18"/>
                <a:gd name="T4" fmla="*/ 37 w 47"/>
                <a:gd name="T5" fmla="*/ 1 h 18"/>
                <a:gd name="T6" fmla="*/ 33 w 47"/>
                <a:gd name="T7" fmla="*/ 3 h 18"/>
                <a:gd name="T8" fmla="*/ 28 w 47"/>
                <a:gd name="T9" fmla="*/ 1 h 18"/>
                <a:gd name="T10" fmla="*/ 23 w 47"/>
                <a:gd name="T11" fmla="*/ 1 h 18"/>
                <a:gd name="T12" fmla="*/ 17 w 47"/>
                <a:gd name="T13" fmla="*/ 1 h 18"/>
                <a:gd name="T14" fmla="*/ 12 w 47"/>
                <a:gd name="T15" fmla="*/ 3 h 18"/>
                <a:gd name="T16" fmla="*/ 7 w 47"/>
                <a:gd name="T17" fmla="*/ 1 h 18"/>
                <a:gd name="T18" fmla="*/ 2 w 47"/>
                <a:gd name="T19" fmla="*/ 0 h 18"/>
                <a:gd name="T20" fmla="*/ 0 w 47"/>
                <a:gd name="T21" fmla="*/ 15 h 18"/>
                <a:gd name="T22" fmla="*/ 5 w 47"/>
                <a:gd name="T23" fmla="*/ 16 h 18"/>
                <a:gd name="T24" fmla="*/ 12 w 47"/>
                <a:gd name="T25" fmla="*/ 17 h 18"/>
                <a:gd name="T26" fmla="*/ 17 w 47"/>
                <a:gd name="T27" fmla="*/ 18 h 18"/>
                <a:gd name="T28" fmla="*/ 23 w 47"/>
                <a:gd name="T29" fmla="*/ 18 h 18"/>
                <a:gd name="T30" fmla="*/ 28 w 47"/>
                <a:gd name="T31" fmla="*/ 18 h 18"/>
                <a:gd name="T32" fmla="*/ 33 w 47"/>
                <a:gd name="T33" fmla="*/ 17 h 18"/>
                <a:gd name="T34" fmla="*/ 40 w 47"/>
                <a:gd name="T35" fmla="*/ 16 h 18"/>
                <a:gd name="T36" fmla="*/ 45 w 47"/>
                <a:gd name="T37" fmla="*/ 15 h 18"/>
                <a:gd name="T38" fmla="*/ 47 w 47"/>
                <a:gd name="T39" fmla="*/ 15 h 18"/>
                <a:gd name="T40" fmla="*/ 40 w 47"/>
                <a:gd name="T4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18">
                  <a:moveTo>
                    <a:pt x="40" y="0"/>
                  </a:moveTo>
                  <a:lnTo>
                    <a:pt x="42" y="0"/>
                  </a:lnTo>
                  <a:lnTo>
                    <a:pt x="37" y="1"/>
                  </a:lnTo>
                  <a:lnTo>
                    <a:pt x="33" y="3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5"/>
                  </a:lnTo>
                  <a:lnTo>
                    <a:pt x="5" y="16"/>
                  </a:lnTo>
                  <a:lnTo>
                    <a:pt x="12" y="17"/>
                  </a:lnTo>
                  <a:lnTo>
                    <a:pt x="17" y="18"/>
                  </a:lnTo>
                  <a:lnTo>
                    <a:pt x="23" y="18"/>
                  </a:lnTo>
                  <a:lnTo>
                    <a:pt x="28" y="18"/>
                  </a:lnTo>
                  <a:lnTo>
                    <a:pt x="33" y="17"/>
                  </a:lnTo>
                  <a:lnTo>
                    <a:pt x="40" y="16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0" name="Freeform 100"/>
            <p:cNvSpPr>
              <a:spLocks/>
            </p:cNvSpPr>
            <p:nvPr/>
          </p:nvSpPr>
          <p:spPr bwMode="auto">
            <a:xfrm>
              <a:off x="1529" y="2516"/>
              <a:ext cx="109" cy="84"/>
            </a:xfrm>
            <a:custGeom>
              <a:avLst/>
              <a:gdLst>
                <a:gd name="T0" fmla="*/ 97 w 109"/>
                <a:gd name="T1" fmla="*/ 0 h 84"/>
                <a:gd name="T2" fmla="*/ 98 w 109"/>
                <a:gd name="T3" fmla="*/ 0 h 84"/>
                <a:gd name="T4" fmla="*/ 87 w 109"/>
                <a:gd name="T5" fmla="*/ 10 h 84"/>
                <a:gd name="T6" fmla="*/ 75 w 109"/>
                <a:gd name="T7" fmla="*/ 20 h 84"/>
                <a:gd name="T8" fmla="*/ 64 w 109"/>
                <a:gd name="T9" fmla="*/ 29 h 84"/>
                <a:gd name="T10" fmla="*/ 52 w 109"/>
                <a:gd name="T11" fmla="*/ 38 h 84"/>
                <a:gd name="T12" fmla="*/ 40 w 109"/>
                <a:gd name="T13" fmla="*/ 47 h 84"/>
                <a:gd name="T14" fmla="*/ 28 w 109"/>
                <a:gd name="T15" fmla="*/ 53 h 84"/>
                <a:gd name="T16" fmla="*/ 13 w 109"/>
                <a:gd name="T17" fmla="*/ 62 h 84"/>
                <a:gd name="T18" fmla="*/ 0 w 109"/>
                <a:gd name="T19" fmla="*/ 69 h 84"/>
                <a:gd name="T20" fmla="*/ 7 w 109"/>
                <a:gd name="T21" fmla="*/ 84 h 84"/>
                <a:gd name="T22" fmla="*/ 20 w 109"/>
                <a:gd name="T23" fmla="*/ 76 h 84"/>
                <a:gd name="T24" fmla="*/ 35 w 109"/>
                <a:gd name="T25" fmla="*/ 68 h 84"/>
                <a:gd name="T26" fmla="*/ 47 w 109"/>
                <a:gd name="T27" fmla="*/ 59 h 84"/>
                <a:gd name="T28" fmla="*/ 62 w 109"/>
                <a:gd name="T29" fmla="*/ 50 h 84"/>
                <a:gd name="T30" fmla="*/ 74 w 109"/>
                <a:gd name="T31" fmla="*/ 41 h 84"/>
                <a:gd name="T32" fmla="*/ 85 w 109"/>
                <a:gd name="T33" fmla="*/ 32 h 84"/>
                <a:gd name="T34" fmla="*/ 97 w 109"/>
                <a:gd name="T35" fmla="*/ 22 h 84"/>
                <a:gd name="T36" fmla="*/ 108 w 109"/>
                <a:gd name="T37" fmla="*/ 10 h 84"/>
                <a:gd name="T38" fmla="*/ 109 w 109"/>
                <a:gd name="T39" fmla="*/ 10 h 84"/>
                <a:gd name="T40" fmla="*/ 97 w 109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84">
                  <a:moveTo>
                    <a:pt x="97" y="0"/>
                  </a:moveTo>
                  <a:lnTo>
                    <a:pt x="98" y="0"/>
                  </a:lnTo>
                  <a:lnTo>
                    <a:pt x="87" y="10"/>
                  </a:lnTo>
                  <a:lnTo>
                    <a:pt x="75" y="20"/>
                  </a:lnTo>
                  <a:lnTo>
                    <a:pt x="64" y="29"/>
                  </a:lnTo>
                  <a:lnTo>
                    <a:pt x="52" y="38"/>
                  </a:lnTo>
                  <a:lnTo>
                    <a:pt x="40" y="47"/>
                  </a:lnTo>
                  <a:lnTo>
                    <a:pt x="28" y="53"/>
                  </a:lnTo>
                  <a:lnTo>
                    <a:pt x="13" y="62"/>
                  </a:lnTo>
                  <a:lnTo>
                    <a:pt x="0" y="69"/>
                  </a:lnTo>
                  <a:lnTo>
                    <a:pt x="7" y="84"/>
                  </a:lnTo>
                  <a:lnTo>
                    <a:pt x="20" y="76"/>
                  </a:lnTo>
                  <a:lnTo>
                    <a:pt x="35" y="68"/>
                  </a:lnTo>
                  <a:lnTo>
                    <a:pt x="47" y="59"/>
                  </a:lnTo>
                  <a:lnTo>
                    <a:pt x="62" y="50"/>
                  </a:lnTo>
                  <a:lnTo>
                    <a:pt x="74" y="41"/>
                  </a:lnTo>
                  <a:lnTo>
                    <a:pt x="85" y="32"/>
                  </a:lnTo>
                  <a:lnTo>
                    <a:pt x="97" y="22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1" name="Freeform 101"/>
            <p:cNvSpPr>
              <a:spLocks/>
            </p:cNvSpPr>
            <p:nvPr/>
          </p:nvSpPr>
          <p:spPr bwMode="auto">
            <a:xfrm>
              <a:off x="1626" y="2289"/>
              <a:ext cx="244" cy="237"/>
            </a:xfrm>
            <a:custGeom>
              <a:avLst/>
              <a:gdLst>
                <a:gd name="T0" fmla="*/ 229 w 244"/>
                <a:gd name="T1" fmla="*/ 0 h 237"/>
                <a:gd name="T2" fmla="*/ 222 w 244"/>
                <a:gd name="T3" fmla="*/ 13 h 237"/>
                <a:gd name="T4" fmla="*/ 212 w 244"/>
                <a:gd name="T5" fmla="*/ 25 h 237"/>
                <a:gd name="T6" fmla="*/ 199 w 244"/>
                <a:gd name="T7" fmla="*/ 40 h 237"/>
                <a:gd name="T8" fmla="*/ 186 w 244"/>
                <a:gd name="T9" fmla="*/ 54 h 237"/>
                <a:gd name="T10" fmla="*/ 171 w 244"/>
                <a:gd name="T11" fmla="*/ 70 h 237"/>
                <a:gd name="T12" fmla="*/ 156 w 244"/>
                <a:gd name="T13" fmla="*/ 85 h 237"/>
                <a:gd name="T14" fmla="*/ 139 w 244"/>
                <a:gd name="T15" fmla="*/ 100 h 237"/>
                <a:gd name="T16" fmla="*/ 122 w 244"/>
                <a:gd name="T17" fmla="*/ 116 h 237"/>
                <a:gd name="T18" fmla="*/ 104 w 244"/>
                <a:gd name="T19" fmla="*/ 132 h 237"/>
                <a:gd name="T20" fmla="*/ 87 w 244"/>
                <a:gd name="T21" fmla="*/ 146 h 237"/>
                <a:gd name="T22" fmla="*/ 70 w 244"/>
                <a:gd name="T23" fmla="*/ 162 h 237"/>
                <a:gd name="T24" fmla="*/ 53 w 244"/>
                <a:gd name="T25" fmla="*/ 176 h 237"/>
                <a:gd name="T26" fmla="*/ 38 w 244"/>
                <a:gd name="T27" fmla="*/ 190 h 237"/>
                <a:gd name="T28" fmla="*/ 24 w 244"/>
                <a:gd name="T29" fmla="*/ 203 h 237"/>
                <a:gd name="T30" fmla="*/ 12 w 244"/>
                <a:gd name="T31" fmla="*/ 216 h 237"/>
                <a:gd name="T32" fmla="*/ 0 w 244"/>
                <a:gd name="T33" fmla="*/ 227 h 237"/>
                <a:gd name="T34" fmla="*/ 12 w 244"/>
                <a:gd name="T35" fmla="*/ 237 h 237"/>
                <a:gd name="T36" fmla="*/ 21 w 244"/>
                <a:gd name="T37" fmla="*/ 226 h 237"/>
                <a:gd name="T38" fmla="*/ 34 w 244"/>
                <a:gd name="T39" fmla="*/ 215 h 237"/>
                <a:gd name="T40" fmla="*/ 48 w 244"/>
                <a:gd name="T41" fmla="*/ 202 h 237"/>
                <a:gd name="T42" fmla="*/ 63 w 244"/>
                <a:gd name="T43" fmla="*/ 189 h 237"/>
                <a:gd name="T44" fmla="*/ 79 w 244"/>
                <a:gd name="T45" fmla="*/ 174 h 237"/>
                <a:gd name="T46" fmla="*/ 96 w 244"/>
                <a:gd name="T47" fmla="*/ 158 h 237"/>
                <a:gd name="T48" fmla="*/ 113 w 244"/>
                <a:gd name="T49" fmla="*/ 144 h 237"/>
                <a:gd name="T50" fmla="*/ 131 w 244"/>
                <a:gd name="T51" fmla="*/ 128 h 237"/>
                <a:gd name="T52" fmla="*/ 148 w 244"/>
                <a:gd name="T53" fmla="*/ 112 h 237"/>
                <a:gd name="T54" fmla="*/ 165 w 244"/>
                <a:gd name="T55" fmla="*/ 97 h 237"/>
                <a:gd name="T56" fmla="*/ 181 w 244"/>
                <a:gd name="T57" fmla="*/ 80 h 237"/>
                <a:gd name="T58" fmla="*/ 198 w 244"/>
                <a:gd name="T59" fmla="*/ 64 h 237"/>
                <a:gd name="T60" fmla="*/ 211 w 244"/>
                <a:gd name="T61" fmla="*/ 49 h 237"/>
                <a:gd name="T62" fmla="*/ 225 w 244"/>
                <a:gd name="T63" fmla="*/ 35 h 237"/>
                <a:gd name="T64" fmla="*/ 234 w 244"/>
                <a:gd name="T65" fmla="*/ 20 h 237"/>
                <a:gd name="T66" fmla="*/ 244 w 244"/>
                <a:gd name="T67" fmla="*/ 7 h 237"/>
                <a:gd name="T68" fmla="*/ 229 w 244"/>
                <a:gd name="T6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4" h="237">
                  <a:moveTo>
                    <a:pt x="229" y="0"/>
                  </a:moveTo>
                  <a:lnTo>
                    <a:pt x="222" y="13"/>
                  </a:lnTo>
                  <a:lnTo>
                    <a:pt x="212" y="25"/>
                  </a:lnTo>
                  <a:lnTo>
                    <a:pt x="199" y="40"/>
                  </a:lnTo>
                  <a:lnTo>
                    <a:pt x="186" y="54"/>
                  </a:lnTo>
                  <a:lnTo>
                    <a:pt x="171" y="70"/>
                  </a:lnTo>
                  <a:lnTo>
                    <a:pt x="156" y="85"/>
                  </a:lnTo>
                  <a:lnTo>
                    <a:pt x="139" y="100"/>
                  </a:lnTo>
                  <a:lnTo>
                    <a:pt x="122" y="116"/>
                  </a:lnTo>
                  <a:lnTo>
                    <a:pt x="104" y="132"/>
                  </a:lnTo>
                  <a:lnTo>
                    <a:pt x="87" y="146"/>
                  </a:lnTo>
                  <a:lnTo>
                    <a:pt x="70" y="162"/>
                  </a:lnTo>
                  <a:lnTo>
                    <a:pt x="53" y="176"/>
                  </a:lnTo>
                  <a:lnTo>
                    <a:pt x="38" y="190"/>
                  </a:lnTo>
                  <a:lnTo>
                    <a:pt x="24" y="203"/>
                  </a:lnTo>
                  <a:lnTo>
                    <a:pt x="12" y="216"/>
                  </a:lnTo>
                  <a:lnTo>
                    <a:pt x="0" y="227"/>
                  </a:lnTo>
                  <a:lnTo>
                    <a:pt x="12" y="237"/>
                  </a:lnTo>
                  <a:lnTo>
                    <a:pt x="21" y="226"/>
                  </a:lnTo>
                  <a:lnTo>
                    <a:pt x="34" y="215"/>
                  </a:lnTo>
                  <a:lnTo>
                    <a:pt x="48" y="202"/>
                  </a:lnTo>
                  <a:lnTo>
                    <a:pt x="63" y="189"/>
                  </a:lnTo>
                  <a:lnTo>
                    <a:pt x="79" y="174"/>
                  </a:lnTo>
                  <a:lnTo>
                    <a:pt x="96" y="158"/>
                  </a:lnTo>
                  <a:lnTo>
                    <a:pt x="113" y="144"/>
                  </a:lnTo>
                  <a:lnTo>
                    <a:pt x="131" y="128"/>
                  </a:lnTo>
                  <a:lnTo>
                    <a:pt x="148" y="112"/>
                  </a:lnTo>
                  <a:lnTo>
                    <a:pt x="165" y="97"/>
                  </a:lnTo>
                  <a:lnTo>
                    <a:pt x="181" y="80"/>
                  </a:lnTo>
                  <a:lnTo>
                    <a:pt x="198" y="64"/>
                  </a:lnTo>
                  <a:lnTo>
                    <a:pt x="211" y="49"/>
                  </a:lnTo>
                  <a:lnTo>
                    <a:pt x="225" y="35"/>
                  </a:lnTo>
                  <a:lnTo>
                    <a:pt x="234" y="20"/>
                  </a:lnTo>
                  <a:lnTo>
                    <a:pt x="244" y="7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1855" y="2284"/>
              <a:ext cx="15" cy="12"/>
            </a:xfrm>
            <a:custGeom>
              <a:avLst/>
              <a:gdLst>
                <a:gd name="T0" fmla="*/ 15 w 15"/>
                <a:gd name="T1" fmla="*/ 12 h 12"/>
                <a:gd name="T2" fmla="*/ 15 w 15"/>
                <a:gd name="T3" fmla="*/ 6 h 12"/>
                <a:gd name="T4" fmla="*/ 11 w 15"/>
                <a:gd name="T5" fmla="*/ 1 h 12"/>
                <a:gd name="T6" fmla="*/ 5 w 15"/>
                <a:gd name="T7" fmla="*/ 0 h 12"/>
                <a:gd name="T8" fmla="*/ 0 w 15"/>
                <a:gd name="T9" fmla="*/ 5 h 12"/>
                <a:gd name="T10" fmla="*/ 15 w 1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15" y="12"/>
                  </a:moveTo>
                  <a:lnTo>
                    <a:pt x="15" y="6"/>
                  </a:lnTo>
                  <a:lnTo>
                    <a:pt x="11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1589" y="2416"/>
              <a:ext cx="9" cy="14"/>
            </a:xfrm>
            <a:custGeom>
              <a:avLst/>
              <a:gdLst>
                <a:gd name="T0" fmla="*/ 6 w 9"/>
                <a:gd name="T1" fmla="*/ 0 h 14"/>
                <a:gd name="T2" fmla="*/ 2 w 9"/>
                <a:gd name="T3" fmla="*/ 2 h 14"/>
                <a:gd name="T4" fmla="*/ 0 w 9"/>
                <a:gd name="T5" fmla="*/ 8 h 14"/>
                <a:gd name="T6" fmla="*/ 3 w 9"/>
                <a:gd name="T7" fmla="*/ 13 h 14"/>
                <a:gd name="T8" fmla="*/ 9 w 9"/>
                <a:gd name="T9" fmla="*/ 14 h 14"/>
                <a:gd name="T10" fmla="*/ 6 w 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9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1595" y="2409"/>
              <a:ext cx="29" cy="21"/>
            </a:xfrm>
            <a:custGeom>
              <a:avLst/>
              <a:gdLst>
                <a:gd name="T0" fmla="*/ 15 w 29"/>
                <a:gd name="T1" fmla="*/ 2 h 21"/>
                <a:gd name="T2" fmla="*/ 15 w 29"/>
                <a:gd name="T3" fmla="*/ 2 h 21"/>
                <a:gd name="T4" fmla="*/ 15 w 29"/>
                <a:gd name="T5" fmla="*/ 4 h 21"/>
                <a:gd name="T6" fmla="*/ 14 w 29"/>
                <a:gd name="T7" fmla="*/ 3 h 21"/>
                <a:gd name="T8" fmla="*/ 8 w 29"/>
                <a:gd name="T9" fmla="*/ 6 h 21"/>
                <a:gd name="T10" fmla="*/ 0 w 29"/>
                <a:gd name="T11" fmla="*/ 7 h 21"/>
                <a:gd name="T12" fmla="*/ 3 w 29"/>
                <a:gd name="T13" fmla="*/ 21 h 21"/>
                <a:gd name="T14" fmla="*/ 10 w 29"/>
                <a:gd name="T15" fmla="*/ 20 h 21"/>
                <a:gd name="T16" fmla="*/ 19 w 29"/>
                <a:gd name="T17" fmla="*/ 18 h 21"/>
                <a:gd name="T18" fmla="*/ 27 w 29"/>
                <a:gd name="T19" fmla="*/ 12 h 21"/>
                <a:gd name="T20" fmla="*/ 29 w 29"/>
                <a:gd name="T21" fmla="*/ 0 h 21"/>
                <a:gd name="T22" fmla="*/ 29 w 29"/>
                <a:gd name="T23" fmla="*/ 0 h 21"/>
                <a:gd name="T24" fmla="*/ 15 w 29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15" y="2"/>
                  </a:moveTo>
                  <a:lnTo>
                    <a:pt x="15" y="2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8" y="6"/>
                  </a:lnTo>
                  <a:lnTo>
                    <a:pt x="0" y="7"/>
                  </a:lnTo>
                  <a:lnTo>
                    <a:pt x="3" y="21"/>
                  </a:lnTo>
                  <a:lnTo>
                    <a:pt x="10" y="20"/>
                  </a:lnTo>
                  <a:lnTo>
                    <a:pt x="19" y="18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1595" y="2358"/>
              <a:ext cx="29" cy="53"/>
            </a:xfrm>
            <a:custGeom>
              <a:avLst/>
              <a:gdLst>
                <a:gd name="T0" fmla="*/ 3 w 29"/>
                <a:gd name="T1" fmla="*/ 14 h 53"/>
                <a:gd name="T2" fmla="*/ 0 w 29"/>
                <a:gd name="T3" fmla="*/ 14 h 53"/>
                <a:gd name="T4" fmla="*/ 6 w 29"/>
                <a:gd name="T5" fmla="*/ 18 h 53"/>
                <a:gd name="T6" fmla="*/ 10 w 29"/>
                <a:gd name="T7" fmla="*/ 28 h 53"/>
                <a:gd name="T8" fmla="*/ 13 w 29"/>
                <a:gd name="T9" fmla="*/ 41 h 53"/>
                <a:gd name="T10" fmla="*/ 15 w 29"/>
                <a:gd name="T11" fmla="*/ 53 h 53"/>
                <a:gd name="T12" fmla="*/ 29 w 29"/>
                <a:gd name="T13" fmla="*/ 51 h 53"/>
                <a:gd name="T14" fmla="*/ 27 w 29"/>
                <a:gd name="T15" fmla="*/ 39 h 53"/>
                <a:gd name="T16" fmla="*/ 25 w 29"/>
                <a:gd name="T17" fmla="*/ 25 h 53"/>
                <a:gd name="T18" fmla="*/ 19 w 29"/>
                <a:gd name="T19" fmla="*/ 11 h 53"/>
                <a:gd name="T20" fmla="*/ 8 w 29"/>
                <a:gd name="T21" fmla="*/ 0 h 53"/>
                <a:gd name="T22" fmla="*/ 5 w 29"/>
                <a:gd name="T23" fmla="*/ 0 h 53"/>
                <a:gd name="T24" fmla="*/ 3 w 29"/>
                <a:gd name="T2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3">
                  <a:moveTo>
                    <a:pt x="3" y="14"/>
                  </a:moveTo>
                  <a:lnTo>
                    <a:pt x="0" y="14"/>
                  </a:lnTo>
                  <a:lnTo>
                    <a:pt x="6" y="18"/>
                  </a:lnTo>
                  <a:lnTo>
                    <a:pt x="10" y="28"/>
                  </a:lnTo>
                  <a:lnTo>
                    <a:pt x="13" y="41"/>
                  </a:lnTo>
                  <a:lnTo>
                    <a:pt x="15" y="53"/>
                  </a:lnTo>
                  <a:lnTo>
                    <a:pt x="29" y="51"/>
                  </a:lnTo>
                  <a:lnTo>
                    <a:pt x="27" y="39"/>
                  </a:lnTo>
                  <a:lnTo>
                    <a:pt x="25" y="25"/>
                  </a:lnTo>
                  <a:lnTo>
                    <a:pt x="19" y="1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1558" y="2358"/>
              <a:ext cx="42" cy="32"/>
            </a:xfrm>
            <a:custGeom>
              <a:avLst/>
              <a:gdLst>
                <a:gd name="T0" fmla="*/ 14 w 42"/>
                <a:gd name="T1" fmla="*/ 31 h 32"/>
                <a:gd name="T2" fmla="*/ 14 w 42"/>
                <a:gd name="T3" fmla="*/ 32 h 32"/>
                <a:gd name="T4" fmla="*/ 19 w 42"/>
                <a:gd name="T5" fmla="*/ 25 h 32"/>
                <a:gd name="T6" fmla="*/ 27 w 42"/>
                <a:gd name="T7" fmla="*/ 18 h 32"/>
                <a:gd name="T8" fmla="*/ 33 w 42"/>
                <a:gd name="T9" fmla="*/ 14 h 32"/>
                <a:gd name="T10" fmla="*/ 40 w 42"/>
                <a:gd name="T11" fmla="*/ 14 h 32"/>
                <a:gd name="T12" fmla="*/ 42 w 42"/>
                <a:gd name="T13" fmla="*/ 0 h 32"/>
                <a:gd name="T14" fmla="*/ 30 w 42"/>
                <a:gd name="T15" fmla="*/ 0 h 32"/>
                <a:gd name="T16" fmla="*/ 17 w 42"/>
                <a:gd name="T17" fmla="*/ 6 h 32"/>
                <a:gd name="T18" fmla="*/ 7 w 42"/>
                <a:gd name="T19" fmla="*/ 16 h 32"/>
                <a:gd name="T20" fmla="*/ 0 w 42"/>
                <a:gd name="T21" fmla="*/ 28 h 32"/>
                <a:gd name="T22" fmla="*/ 0 w 42"/>
                <a:gd name="T23" fmla="*/ 29 h 32"/>
                <a:gd name="T24" fmla="*/ 14 w 42"/>
                <a:gd name="T2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32">
                  <a:moveTo>
                    <a:pt x="14" y="31"/>
                  </a:moveTo>
                  <a:lnTo>
                    <a:pt x="14" y="32"/>
                  </a:lnTo>
                  <a:lnTo>
                    <a:pt x="19" y="25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4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7" y="6"/>
                  </a:lnTo>
                  <a:lnTo>
                    <a:pt x="7" y="1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1556" y="2387"/>
              <a:ext cx="21" cy="48"/>
            </a:xfrm>
            <a:custGeom>
              <a:avLst/>
              <a:gdLst>
                <a:gd name="T0" fmla="*/ 21 w 21"/>
                <a:gd name="T1" fmla="*/ 46 h 48"/>
                <a:gd name="T2" fmla="*/ 21 w 21"/>
                <a:gd name="T3" fmla="*/ 46 h 48"/>
                <a:gd name="T4" fmla="*/ 19 w 21"/>
                <a:gd name="T5" fmla="*/ 34 h 48"/>
                <a:gd name="T6" fmla="*/ 16 w 21"/>
                <a:gd name="T7" fmla="*/ 23 h 48"/>
                <a:gd name="T8" fmla="*/ 16 w 21"/>
                <a:gd name="T9" fmla="*/ 13 h 48"/>
                <a:gd name="T10" fmla="*/ 16 w 21"/>
                <a:gd name="T11" fmla="*/ 2 h 48"/>
                <a:gd name="T12" fmla="*/ 2 w 21"/>
                <a:gd name="T13" fmla="*/ 0 h 48"/>
                <a:gd name="T14" fmla="*/ 0 w 21"/>
                <a:gd name="T15" fmla="*/ 13 h 48"/>
                <a:gd name="T16" fmla="*/ 2 w 21"/>
                <a:gd name="T17" fmla="*/ 25 h 48"/>
                <a:gd name="T18" fmla="*/ 4 w 21"/>
                <a:gd name="T19" fmla="*/ 36 h 48"/>
                <a:gd name="T20" fmla="*/ 7 w 21"/>
                <a:gd name="T21" fmla="*/ 48 h 48"/>
                <a:gd name="T22" fmla="*/ 7 w 21"/>
                <a:gd name="T23" fmla="*/ 48 h 48"/>
                <a:gd name="T24" fmla="*/ 21 w 21"/>
                <a:gd name="T25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48">
                  <a:moveTo>
                    <a:pt x="21" y="46"/>
                  </a:moveTo>
                  <a:lnTo>
                    <a:pt x="21" y="46"/>
                  </a:lnTo>
                  <a:lnTo>
                    <a:pt x="19" y="34"/>
                  </a:lnTo>
                  <a:lnTo>
                    <a:pt x="16" y="23"/>
                  </a:lnTo>
                  <a:lnTo>
                    <a:pt x="16" y="13"/>
                  </a:lnTo>
                  <a:lnTo>
                    <a:pt x="16" y="2"/>
                  </a:lnTo>
                  <a:lnTo>
                    <a:pt x="2" y="0"/>
                  </a:lnTo>
                  <a:lnTo>
                    <a:pt x="0" y="13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1563" y="2433"/>
              <a:ext cx="36" cy="26"/>
            </a:xfrm>
            <a:custGeom>
              <a:avLst/>
              <a:gdLst>
                <a:gd name="T0" fmla="*/ 36 w 36"/>
                <a:gd name="T1" fmla="*/ 9 h 26"/>
                <a:gd name="T2" fmla="*/ 36 w 36"/>
                <a:gd name="T3" fmla="*/ 9 h 26"/>
                <a:gd name="T4" fmla="*/ 28 w 36"/>
                <a:gd name="T5" fmla="*/ 9 h 26"/>
                <a:gd name="T6" fmla="*/ 22 w 36"/>
                <a:gd name="T7" fmla="*/ 7 h 26"/>
                <a:gd name="T8" fmla="*/ 17 w 36"/>
                <a:gd name="T9" fmla="*/ 3 h 26"/>
                <a:gd name="T10" fmla="*/ 14 w 36"/>
                <a:gd name="T11" fmla="*/ 0 h 26"/>
                <a:gd name="T12" fmla="*/ 0 w 36"/>
                <a:gd name="T13" fmla="*/ 2 h 26"/>
                <a:gd name="T14" fmla="*/ 5 w 36"/>
                <a:gd name="T15" fmla="*/ 13 h 26"/>
                <a:gd name="T16" fmla="*/ 14 w 36"/>
                <a:gd name="T17" fmla="*/ 22 h 26"/>
                <a:gd name="T18" fmla="*/ 25 w 36"/>
                <a:gd name="T19" fmla="*/ 24 h 26"/>
                <a:gd name="T20" fmla="*/ 36 w 36"/>
                <a:gd name="T21" fmla="*/ 26 h 26"/>
                <a:gd name="T22" fmla="*/ 36 w 36"/>
                <a:gd name="T23" fmla="*/ 26 h 26"/>
                <a:gd name="T24" fmla="*/ 36 w 36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6">
                  <a:moveTo>
                    <a:pt x="36" y="9"/>
                  </a:moveTo>
                  <a:lnTo>
                    <a:pt x="36" y="9"/>
                  </a:lnTo>
                  <a:lnTo>
                    <a:pt x="28" y="9"/>
                  </a:lnTo>
                  <a:lnTo>
                    <a:pt x="22" y="7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0" y="2"/>
                  </a:lnTo>
                  <a:lnTo>
                    <a:pt x="5" y="13"/>
                  </a:lnTo>
                  <a:lnTo>
                    <a:pt x="14" y="22"/>
                  </a:lnTo>
                  <a:lnTo>
                    <a:pt x="25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1599" y="2430"/>
              <a:ext cx="62" cy="29"/>
            </a:xfrm>
            <a:custGeom>
              <a:avLst/>
              <a:gdLst>
                <a:gd name="T0" fmla="*/ 54 w 62"/>
                <a:gd name="T1" fmla="*/ 2 h 29"/>
                <a:gd name="T2" fmla="*/ 54 w 62"/>
                <a:gd name="T3" fmla="*/ 0 h 29"/>
                <a:gd name="T4" fmla="*/ 50 w 62"/>
                <a:gd name="T5" fmla="*/ 4 h 29"/>
                <a:gd name="T6" fmla="*/ 42 w 62"/>
                <a:gd name="T7" fmla="*/ 6 h 29"/>
                <a:gd name="T8" fmla="*/ 36 w 62"/>
                <a:gd name="T9" fmla="*/ 9 h 29"/>
                <a:gd name="T10" fmla="*/ 30 w 62"/>
                <a:gd name="T11" fmla="*/ 10 h 29"/>
                <a:gd name="T12" fmla="*/ 22 w 62"/>
                <a:gd name="T13" fmla="*/ 12 h 29"/>
                <a:gd name="T14" fmla="*/ 16 w 62"/>
                <a:gd name="T15" fmla="*/ 12 h 29"/>
                <a:gd name="T16" fmla="*/ 9 w 62"/>
                <a:gd name="T17" fmla="*/ 14 h 29"/>
                <a:gd name="T18" fmla="*/ 0 w 62"/>
                <a:gd name="T19" fmla="*/ 12 h 29"/>
                <a:gd name="T20" fmla="*/ 0 w 62"/>
                <a:gd name="T21" fmla="*/ 29 h 29"/>
                <a:gd name="T22" fmla="*/ 9 w 62"/>
                <a:gd name="T23" fmla="*/ 28 h 29"/>
                <a:gd name="T24" fmla="*/ 16 w 62"/>
                <a:gd name="T25" fmla="*/ 27 h 29"/>
                <a:gd name="T26" fmla="*/ 24 w 62"/>
                <a:gd name="T27" fmla="*/ 27 h 29"/>
                <a:gd name="T28" fmla="*/ 33 w 62"/>
                <a:gd name="T29" fmla="*/ 25 h 29"/>
                <a:gd name="T30" fmla="*/ 39 w 62"/>
                <a:gd name="T31" fmla="*/ 23 h 29"/>
                <a:gd name="T32" fmla="*/ 47 w 62"/>
                <a:gd name="T33" fmla="*/ 21 h 29"/>
                <a:gd name="T34" fmla="*/ 54 w 62"/>
                <a:gd name="T35" fmla="*/ 18 h 29"/>
                <a:gd name="T36" fmla="*/ 62 w 62"/>
                <a:gd name="T37" fmla="*/ 15 h 29"/>
                <a:gd name="T38" fmla="*/ 62 w 62"/>
                <a:gd name="T39" fmla="*/ 14 h 29"/>
                <a:gd name="T40" fmla="*/ 54 w 62"/>
                <a:gd name="T4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29">
                  <a:moveTo>
                    <a:pt x="54" y="2"/>
                  </a:moveTo>
                  <a:lnTo>
                    <a:pt x="54" y="0"/>
                  </a:lnTo>
                  <a:lnTo>
                    <a:pt x="50" y="4"/>
                  </a:lnTo>
                  <a:lnTo>
                    <a:pt x="42" y="6"/>
                  </a:lnTo>
                  <a:lnTo>
                    <a:pt x="36" y="9"/>
                  </a:lnTo>
                  <a:lnTo>
                    <a:pt x="30" y="10"/>
                  </a:lnTo>
                  <a:lnTo>
                    <a:pt x="22" y="12"/>
                  </a:lnTo>
                  <a:lnTo>
                    <a:pt x="16" y="12"/>
                  </a:lnTo>
                  <a:lnTo>
                    <a:pt x="9" y="14"/>
                  </a:lnTo>
                  <a:lnTo>
                    <a:pt x="0" y="12"/>
                  </a:lnTo>
                  <a:lnTo>
                    <a:pt x="0" y="29"/>
                  </a:lnTo>
                  <a:lnTo>
                    <a:pt x="9" y="28"/>
                  </a:lnTo>
                  <a:lnTo>
                    <a:pt x="16" y="27"/>
                  </a:lnTo>
                  <a:lnTo>
                    <a:pt x="24" y="27"/>
                  </a:lnTo>
                  <a:lnTo>
                    <a:pt x="33" y="25"/>
                  </a:lnTo>
                  <a:lnTo>
                    <a:pt x="39" y="23"/>
                  </a:lnTo>
                  <a:lnTo>
                    <a:pt x="47" y="21"/>
                  </a:lnTo>
                  <a:lnTo>
                    <a:pt x="54" y="18"/>
                  </a:lnTo>
                  <a:lnTo>
                    <a:pt x="62" y="15"/>
                  </a:lnTo>
                  <a:lnTo>
                    <a:pt x="62" y="14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1653" y="2372"/>
              <a:ext cx="69" cy="72"/>
            </a:xfrm>
            <a:custGeom>
              <a:avLst/>
              <a:gdLst>
                <a:gd name="T0" fmla="*/ 59 w 69"/>
                <a:gd name="T1" fmla="*/ 0 h 72"/>
                <a:gd name="T2" fmla="*/ 57 w 69"/>
                <a:gd name="T3" fmla="*/ 2 h 72"/>
                <a:gd name="T4" fmla="*/ 50 w 69"/>
                <a:gd name="T5" fmla="*/ 10 h 72"/>
                <a:gd name="T6" fmla="*/ 44 w 69"/>
                <a:gd name="T7" fmla="*/ 18 h 72"/>
                <a:gd name="T8" fmla="*/ 37 w 69"/>
                <a:gd name="T9" fmla="*/ 27 h 72"/>
                <a:gd name="T10" fmla="*/ 31 w 69"/>
                <a:gd name="T11" fmla="*/ 34 h 72"/>
                <a:gd name="T12" fmla="*/ 23 w 69"/>
                <a:gd name="T13" fmla="*/ 41 h 72"/>
                <a:gd name="T14" fmla="*/ 16 w 69"/>
                <a:gd name="T15" fmla="*/ 47 h 72"/>
                <a:gd name="T16" fmla="*/ 8 w 69"/>
                <a:gd name="T17" fmla="*/ 54 h 72"/>
                <a:gd name="T18" fmla="*/ 0 w 69"/>
                <a:gd name="T19" fmla="*/ 60 h 72"/>
                <a:gd name="T20" fmla="*/ 8 w 69"/>
                <a:gd name="T21" fmla="*/ 72 h 72"/>
                <a:gd name="T22" fmla="*/ 17 w 69"/>
                <a:gd name="T23" fmla="*/ 66 h 72"/>
                <a:gd name="T24" fmla="*/ 26 w 69"/>
                <a:gd name="T25" fmla="*/ 60 h 72"/>
                <a:gd name="T26" fmla="*/ 33 w 69"/>
                <a:gd name="T27" fmla="*/ 51 h 72"/>
                <a:gd name="T28" fmla="*/ 40 w 69"/>
                <a:gd name="T29" fmla="*/ 44 h 72"/>
                <a:gd name="T30" fmla="*/ 49 w 69"/>
                <a:gd name="T31" fmla="*/ 37 h 72"/>
                <a:gd name="T32" fmla="*/ 56 w 69"/>
                <a:gd name="T33" fmla="*/ 28 h 72"/>
                <a:gd name="T34" fmla="*/ 62 w 69"/>
                <a:gd name="T35" fmla="*/ 20 h 72"/>
                <a:gd name="T36" fmla="*/ 69 w 69"/>
                <a:gd name="T37" fmla="*/ 11 h 72"/>
                <a:gd name="T38" fmla="*/ 68 w 69"/>
                <a:gd name="T39" fmla="*/ 12 h 72"/>
                <a:gd name="T40" fmla="*/ 59 w 69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2">
                  <a:moveTo>
                    <a:pt x="59" y="0"/>
                  </a:moveTo>
                  <a:lnTo>
                    <a:pt x="57" y="2"/>
                  </a:lnTo>
                  <a:lnTo>
                    <a:pt x="50" y="10"/>
                  </a:lnTo>
                  <a:lnTo>
                    <a:pt x="44" y="18"/>
                  </a:lnTo>
                  <a:lnTo>
                    <a:pt x="37" y="27"/>
                  </a:lnTo>
                  <a:lnTo>
                    <a:pt x="31" y="34"/>
                  </a:lnTo>
                  <a:lnTo>
                    <a:pt x="23" y="41"/>
                  </a:lnTo>
                  <a:lnTo>
                    <a:pt x="16" y="47"/>
                  </a:lnTo>
                  <a:lnTo>
                    <a:pt x="8" y="54"/>
                  </a:lnTo>
                  <a:lnTo>
                    <a:pt x="0" y="60"/>
                  </a:lnTo>
                  <a:lnTo>
                    <a:pt x="8" y="72"/>
                  </a:lnTo>
                  <a:lnTo>
                    <a:pt x="17" y="66"/>
                  </a:lnTo>
                  <a:lnTo>
                    <a:pt x="26" y="60"/>
                  </a:lnTo>
                  <a:lnTo>
                    <a:pt x="33" y="51"/>
                  </a:lnTo>
                  <a:lnTo>
                    <a:pt x="40" y="44"/>
                  </a:lnTo>
                  <a:lnTo>
                    <a:pt x="49" y="37"/>
                  </a:lnTo>
                  <a:lnTo>
                    <a:pt x="56" y="28"/>
                  </a:lnTo>
                  <a:lnTo>
                    <a:pt x="62" y="20"/>
                  </a:lnTo>
                  <a:lnTo>
                    <a:pt x="69" y="11"/>
                  </a:lnTo>
                  <a:lnTo>
                    <a:pt x="68" y="1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1712" y="2274"/>
              <a:ext cx="96" cy="110"/>
            </a:xfrm>
            <a:custGeom>
              <a:avLst/>
              <a:gdLst>
                <a:gd name="T0" fmla="*/ 90 w 96"/>
                <a:gd name="T1" fmla="*/ 0 h 110"/>
                <a:gd name="T2" fmla="*/ 84 w 96"/>
                <a:gd name="T3" fmla="*/ 5 h 110"/>
                <a:gd name="T4" fmla="*/ 76 w 96"/>
                <a:gd name="T5" fmla="*/ 16 h 110"/>
                <a:gd name="T6" fmla="*/ 66 w 96"/>
                <a:gd name="T7" fmla="*/ 28 h 110"/>
                <a:gd name="T8" fmla="*/ 55 w 96"/>
                <a:gd name="T9" fmla="*/ 41 h 110"/>
                <a:gd name="T10" fmla="*/ 43 w 96"/>
                <a:gd name="T11" fmla="*/ 55 h 110"/>
                <a:gd name="T12" fmla="*/ 32 w 96"/>
                <a:gd name="T13" fmla="*/ 67 h 110"/>
                <a:gd name="T14" fmla="*/ 20 w 96"/>
                <a:gd name="T15" fmla="*/ 79 h 110"/>
                <a:gd name="T16" fmla="*/ 9 w 96"/>
                <a:gd name="T17" fmla="*/ 90 h 110"/>
                <a:gd name="T18" fmla="*/ 0 w 96"/>
                <a:gd name="T19" fmla="*/ 98 h 110"/>
                <a:gd name="T20" fmla="*/ 9 w 96"/>
                <a:gd name="T21" fmla="*/ 110 h 110"/>
                <a:gd name="T22" fmla="*/ 19 w 96"/>
                <a:gd name="T23" fmla="*/ 100 h 110"/>
                <a:gd name="T24" fmla="*/ 30 w 96"/>
                <a:gd name="T25" fmla="*/ 89 h 110"/>
                <a:gd name="T26" fmla="*/ 42 w 96"/>
                <a:gd name="T27" fmla="*/ 77 h 110"/>
                <a:gd name="T28" fmla="*/ 55 w 96"/>
                <a:gd name="T29" fmla="*/ 64 h 110"/>
                <a:gd name="T30" fmla="*/ 67 w 96"/>
                <a:gd name="T31" fmla="*/ 51 h 110"/>
                <a:gd name="T32" fmla="*/ 78 w 96"/>
                <a:gd name="T33" fmla="*/ 38 h 110"/>
                <a:gd name="T34" fmla="*/ 88 w 96"/>
                <a:gd name="T35" fmla="*/ 26 h 110"/>
                <a:gd name="T36" fmla="*/ 96 w 96"/>
                <a:gd name="T37" fmla="*/ 12 h 110"/>
                <a:gd name="T38" fmla="*/ 90 w 96"/>
                <a:gd name="T39" fmla="*/ 17 h 110"/>
                <a:gd name="T40" fmla="*/ 90 w 96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10">
                  <a:moveTo>
                    <a:pt x="90" y="0"/>
                  </a:moveTo>
                  <a:lnTo>
                    <a:pt x="84" y="5"/>
                  </a:lnTo>
                  <a:lnTo>
                    <a:pt x="76" y="16"/>
                  </a:lnTo>
                  <a:lnTo>
                    <a:pt x="66" y="28"/>
                  </a:lnTo>
                  <a:lnTo>
                    <a:pt x="55" y="41"/>
                  </a:lnTo>
                  <a:lnTo>
                    <a:pt x="43" y="55"/>
                  </a:lnTo>
                  <a:lnTo>
                    <a:pt x="32" y="67"/>
                  </a:lnTo>
                  <a:lnTo>
                    <a:pt x="20" y="79"/>
                  </a:lnTo>
                  <a:lnTo>
                    <a:pt x="9" y="90"/>
                  </a:lnTo>
                  <a:lnTo>
                    <a:pt x="0" y="98"/>
                  </a:lnTo>
                  <a:lnTo>
                    <a:pt x="9" y="110"/>
                  </a:lnTo>
                  <a:lnTo>
                    <a:pt x="19" y="100"/>
                  </a:lnTo>
                  <a:lnTo>
                    <a:pt x="30" y="89"/>
                  </a:lnTo>
                  <a:lnTo>
                    <a:pt x="42" y="77"/>
                  </a:lnTo>
                  <a:lnTo>
                    <a:pt x="55" y="64"/>
                  </a:lnTo>
                  <a:lnTo>
                    <a:pt x="67" y="51"/>
                  </a:lnTo>
                  <a:lnTo>
                    <a:pt x="78" y="38"/>
                  </a:lnTo>
                  <a:lnTo>
                    <a:pt x="88" y="26"/>
                  </a:lnTo>
                  <a:lnTo>
                    <a:pt x="96" y="12"/>
                  </a:lnTo>
                  <a:lnTo>
                    <a:pt x="90" y="17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1785" y="2274"/>
              <a:ext cx="22" cy="31"/>
            </a:xfrm>
            <a:custGeom>
              <a:avLst/>
              <a:gdLst>
                <a:gd name="T0" fmla="*/ 8 w 22"/>
                <a:gd name="T1" fmla="*/ 16 h 31"/>
                <a:gd name="T2" fmla="*/ 15 w 22"/>
                <a:gd name="T3" fmla="*/ 26 h 31"/>
                <a:gd name="T4" fmla="*/ 18 w 22"/>
                <a:gd name="T5" fmla="*/ 21 h 31"/>
                <a:gd name="T6" fmla="*/ 22 w 22"/>
                <a:gd name="T7" fmla="*/ 15 h 31"/>
                <a:gd name="T8" fmla="*/ 17 w 22"/>
                <a:gd name="T9" fmla="*/ 0 h 31"/>
                <a:gd name="T10" fmla="*/ 17 w 22"/>
                <a:gd name="T11" fmla="*/ 17 h 31"/>
                <a:gd name="T12" fmla="*/ 10 w 22"/>
                <a:gd name="T13" fmla="*/ 8 h 31"/>
                <a:gd name="T14" fmla="*/ 6 w 22"/>
                <a:gd name="T15" fmla="*/ 11 h 31"/>
                <a:gd name="T16" fmla="*/ 0 w 22"/>
                <a:gd name="T17" fmla="*/ 19 h 31"/>
                <a:gd name="T18" fmla="*/ 10 w 22"/>
                <a:gd name="T19" fmla="*/ 31 h 31"/>
                <a:gd name="T20" fmla="*/ 8 w 22"/>
                <a:gd name="T2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1">
                  <a:moveTo>
                    <a:pt x="8" y="16"/>
                  </a:moveTo>
                  <a:lnTo>
                    <a:pt x="15" y="26"/>
                  </a:lnTo>
                  <a:lnTo>
                    <a:pt x="18" y="21"/>
                  </a:lnTo>
                  <a:lnTo>
                    <a:pt x="22" y="15"/>
                  </a:lnTo>
                  <a:lnTo>
                    <a:pt x="17" y="0"/>
                  </a:lnTo>
                  <a:lnTo>
                    <a:pt x="17" y="17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0" y="19"/>
                  </a:lnTo>
                  <a:lnTo>
                    <a:pt x="10" y="3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1793" y="2290"/>
              <a:ext cx="8" cy="15"/>
            </a:xfrm>
            <a:custGeom>
              <a:avLst/>
              <a:gdLst>
                <a:gd name="T0" fmla="*/ 2 w 8"/>
                <a:gd name="T1" fmla="*/ 15 h 15"/>
                <a:gd name="T2" fmla="*/ 7 w 8"/>
                <a:gd name="T3" fmla="*/ 12 h 15"/>
                <a:gd name="T4" fmla="*/ 8 w 8"/>
                <a:gd name="T5" fmla="*/ 6 h 15"/>
                <a:gd name="T6" fmla="*/ 6 w 8"/>
                <a:gd name="T7" fmla="*/ 1 h 15"/>
                <a:gd name="T8" fmla="*/ 0 w 8"/>
                <a:gd name="T9" fmla="*/ 0 h 15"/>
                <a:gd name="T10" fmla="*/ 2 w 8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2" y="15"/>
                  </a:moveTo>
                  <a:lnTo>
                    <a:pt x="7" y="12"/>
                  </a:lnTo>
                  <a:lnTo>
                    <a:pt x="8" y="6"/>
                  </a:lnTo>
                  <a:lnTo>
                    <a:pt x="6" y="1"/>
                  </a:lnTo>
                  <a:lnTo>
                    <a:pt x="0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1490" y="2283"/>
              <a:ext cx="9" cy="14"/>
            </a:xfrm>
            <a:custGeom>
              <a:avLst/>
              <a:gdLst>
                <a:gd name="T0" fmla="*/ 6 w 9"/>
                <a:gd name="T1" fmla="*/ 0 h 14"/>
                <a:gd name="T2" fmla="*/ 1 w 9"/>
                <a:gd name="T3" fmla="*/ 2 h 14"/>
                <a:gd name="T4" fmla="*/ 0 w 9"/>
                <a:gd name="T5" fmla="*/ 8 h 14"/>
                <a:gd name="T6" fmla="*/ 3 w 9"/>
                <a:gd name="T7" fmla="*/ 13 h 14"/>
                <a:gd name="T8" fmla="*/ 9 w 9"/>
                <a:gd name="T9" fmla="*/ 14 h 14"/>
                <a:gd name="T10" fmla="*/ 6 w 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lnTo>
                    <a:pt x="1" y="2"/>
                  </a:lnTo>
                  <a:lnTo>
                    <a:pt x="0" y="8"/>
                  </a:lnTo>
                  <a:lnTo>
                    <a:pt x="3" y="13"/>
                  </a:lnTo>
                  <a:lnTo>
                    <a:pt x="9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1496" y="2270"/>
              <a:ext cx="18" cy="27"/>
            </a:xfrm>
            <a:custGeom>
              <a:avLst/>
              <a:gdLst>
                <a:gd name="T0" fmla="*/ 4 w 18"/>
                <a:gd name="T1" fmla="*/ 1 h 27"/>
                <a:gd name="T2" fmla="*/ 4 w 18"/>
                <a:gd name="T3" fmla="*/ 2 h 27"/>
                <a:gd name="T4" fmla="*/ 4 w 18"/>
                <a:gd name="T5" fmla="*/ 7 h 27"/>
                <a:gd name="T6" fmla="*/ 3 w 18"/>
                <a:gd name="T7" fmla="*/ 10 h 27"/>
                <a:gd name="T8" fmla="*/ 1 w 18"/>
                <a:gd name="T9" fmla="*/ 12 h 27"/>
                <a:gd name="T10" fmla="*/ 0 w 18"/>
                <a:gd name="T11" fmla="*/ 13 h 27"/>
                <a:gd name="T12" fmla="*/ 3 w 18"/>
                <a:gd name="T13" fmla="*/ 27 h 27"/>
                <a:gd name="T14" fmla="*/ 11 w 18"/>
                <a:gd name="T15" fmla="*/ 24 h 27"/>
                <a:gd name="T16" fmla="*/ 17 w 18"/>
                <a:gd name="T17" fmla="*/ 15 h 27"/>
                <a:gd name="T18" fmla="*/ 18 w 18"/>
                <a:gd name="T19" fmla="*/ 7 h 27"/>
                <a:gd name="T20" fmla="*/ 18 w 18"/>
                <a:gd name="T21" fmla="*/ 0 h 27"/>
                <a:gd name="T22" fmla="*/ 18 w 18"/>
                <a:gd name="T23" fmla="*/ 1 h 27"/>
                <a:gd name="T24" fmla="*/ 4 w 18"/>
                <a:gd name="T2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7">
                  <a:moveTo>
                    <a:pt x="4" y="1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3" y="27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473" y="2239"/>
              <a:ext cx="41" cy="32"/>
            </a:xfrm>
            <a:custGeom>
              <a:avLst/>
              <a:gdLst>
                <a:gd name="T0" fmla="*/ 0 w 41"/>
                <a:gd name="T1" fmla="*/ 15 h 32"/>
                <a:gd name="T2" fmla="*/ 0 w 41"/>
                <a:gd name="T3" fmla="*/ 15 h 32"/>
                <a:gd name="T4" fmla="*/ 16 w 41"/>
                <a:gd name="T5" fmla="*/ 16 h 32"/>
                <a:gd name="T6" fmla="*/ 22 w 41"/>
                <a:gd name="T7" fmla="*/ 18 h 32"/>
                <a:gd name="T8" fmla="*/ 24 w 41"/>
                <a:gd name="T9" fmla="*/ 26 h 32"/>
                <a:gd name="T10" fmla="*/ 27 w 41"/>
                <a:gd name="T11" fmla="*/ 32 h 32"/>
                <a:gd name="T12" fmla="*/ 41 w 41"/>
                <a:gd name="T13" fmla="*/ 32 h 32"/>
                <a:gd name="T14" fmla="*/ 39 w 41"/>
                <a:gd name="T15" fmla="*/ 21 h 32"/>
                <a:gd name="T16" fmla="*/ 32 w 41"/>
                <a:gd name="T17" fmla="*/ 9 h 32"/>
                <a:gd name="T18" fmla="*/ 18 w 41"/>
                <a:gd name="T19" fmla="*/ 2 h 32"/>
                <a:gd name="T20" fmla="*/ 0 w 41"/>
                <a:gd name="T21" fmla="*/ 0 h 32"/>
                <a:gd name="T22" fmla="*/ 0 w 41"/>
                <a:gd name="T23" fmla="*/ 0 h 32"/>
                <a:gd name="T24" fmla="*/ 0 w 41"/>
                <a:gd name="T2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32">
                  <a:moveTo>
                    <a:pt x="0" y="15"/>
                  </a:moveTo>
                  <a:lnTo>
                    <a:pt x="0" y="15"/>
                  </a:lnTo>
                  <a:lnTo>
                    <a:pt x="16" y="16"/>
                  </a:lnTo>
                  <a:lnTo>
                    <a:pt x="22" y="18"/>
                  </a:lnTo>
                  <a:lnTo>
                    <a:pt x="24" y="26"/>
                  </a:lnTo>
                  <a:lnTo>
                    <a:pt x="27" y="32"/>
                  </a:lnTo>
                  <a:lnTo>
                    <a:pt x="41" y="32"/>
                  </a:lnTo>
                  <a:lnTo>
                    <a:pt x="39" y="21"/>
                  </a:lnTo>
                  <a:lnTo>
                    <a:pt x="32" y="9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1444" y="2239"/>
              <a:ext cx="29" cy="43"/>
            </a:xfrm>
            <a:custGeom>
              <a:avLst/>
              <a:gdLst>
                <a:gd name="T0" fmla="*/ 15 w 29"/>
                <a:gd name="T1" fmla="*/ 40 h 43"/>
                <a:gd name="T2" fmla="*/ 15 w 29"/>
                <a:gd name="T3" fmla="*/ 43 h 43"/>
                <a:gd name="T4" fmla="*/ 18 w 29"/>
                <a:gd name="T5" fmla="*/ 34 h 43"/>
                <a:gd name="T6" fmla="*/ 24 w 29"/>
                <a:gd name="T7" fmla="*/ 23 h 43"/>
                <a:gd name="T8" fmla="*/ 27 w 29"/>
                <a:gd name="T9" fmla="*/ 16 h 43"/>
                <a:gd name="T10" fmla="*/ 29 w 29"/>
                <a:gd name="T11" fmla="*/ 15 h 43"/>
                <a:gd name="T12" fmla="*/ 29 w 29"/>
                <a:gd name="T13" fmla="*/ 0 h 43"/>
                <a:gd name="T14" fmla="*/ 17 w 29"/>
                <a:gd name="T15" fmla="*/ 6 h 43"/>
                <a:gd name="T16" fmla="*/ 10 w 29"/>
                <a:gd name="T17" fmla="*/ 16 h 43"/>
                <a:gd name="T18" fmla="*/ 4 w 29"/>
                <a:gd name="T19" fmla="*/ 27 h 43"/>
                <a:gd name="T20" fmla="*/ 0 w 29"/>
                <a:gd name="T21" fmla="*/ 35 h 43"/>
                <a:gd name="T22" fmla="*/ 0 w 29"/>
                <a:gd name="T23" fmla="*/ 38 h 43"/>
                <a:gd name="T24" fmla="*/ 15 w 29"/>
                <a:gd name="T2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43">
                  <a:moveTo>
                    <a:pt x="15" y="40"/>
                  </a:moveTo>
                  <a:lnTo>
                    <a:pt x="15" y="43"/>
                  </a:lnTo>
                  <a:lnTo>
                    <a:pt x="18" y="34"/>
                  </a:lnTo>
                  <a:lnTo>
                    <a:pt x="24" y="23"/>
                  </a:lnTo>
                  <a:lnTo>
                    <a:pt x="27" y="16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17" y="6"/>
                  </a:lnTo>
                  <a:lnTo>
                    <a:pt x="10" y="16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444" y="2277"/>
              <a:ext cx="20" cy="35"/>
            </a:xfrm>
            <a:custGeom>
              <a:avLst/>
              <a:gdLst>
                <a:gd name="T0" fmla="*/ 20 w 20"/>
                <a:gd name="T1" fmla="*/ 34 h 35"/>
                <a:gd name="T2" fmla="*/ 20 w 20"/>
                <a:gd name="T3" fmla="*/ 32 h 35"/>
                <a:gd name="T4" fmla="*/ 17 w 20"/>
                <a:gd name="T5" fmla="*/ 24 h 35"/>
                <a:gd name="T6" fmla="*/ 16 w 20"/>
                <a:gd name="T7" fmla="*/ 16 h 35"/>
                <a:gd name="T8" fmla="*/ 15 w 20"/>
                <a:gd name="T9" fmla="*/ 9 h 35"/>
                <a:gd name="T10" fmla="*/ 15 w 20"/>
                <a:gd name="T11" fmla="*/ 2 h 35"/>
                <a:gd name="T12" fmla="*/ 0 w 20"/>
                <a:gd name="T13" fmla="*/ 0 h 35"/>
                <a:gd name="T14" fmla="*/ 0 w 20"/>
                <a:gd name="T15" fmla="*/ 9 h 35"/>
                <a:gd name="T16" fmla="*/ 1 w 20"/>
                <a:gd name="T17" fmla="*/ 18 h 35"/>
                <a:gd name="T18" fmla="*/ 3 w 20"/>
                <a:gd name="T19" fmla="*/ 26 h 35"/>
                <a:gd name="T20" fmla="*/ 5 w 20"/>
                <a:gd name="T21" fmla="*/ 35 h 35"/>
                <a:gd name="T22" fmla="*/ 5 w 20"/>
                <a:gd name="T23" fmla="*/ 34 h 35"/>
                <a:gd name="T24" fmla="*/ 20 w 20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20" y="34"/>
                  </a:moveTo>
                  <a:lnTo>
                    <a:pt x="20" y="32"/>
                  </a:lnTo>
                  <a:lnTo>
                    <a:pt x="17" y="24"/>
                  </a:lnTo>
                  <a:lnTo>
                    <a:pt x="16" y="16"/>
                  </a:lnTo>
                  <a:lnTo>
                    <a:pt x="15" y="9"/>
                  </a:lnTo>
                  <a:lnTo>
                    <a:pt x="15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18"/>
                  </a:lnTo>
                  <a:lnTo>
                    <a:pt x="3" y="2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1449" y="2311"/>
              <a:ext cx="27" cy="19"/>
            </a:xfrm>
            <a:custGeom>
              <a:avLst/>
              <a:gdLst>
                <a:gd name="T0" fmla="*/ 27 w 27"/>
                <a:gd name="T1" fmla="*/ 4 h 19"/>
                <a:gd name="T2" fmla="*/ 27 w 27"/>
                <a:gd name="T3" fmla="*/ 4 h 19"/>
                <a:gd name="T4" fmla="*/ 22 w 27"/>
                <a:gd name="T5" fmla="*/ 3 h 19"/>
                <a:gd name="T6" fmla="*/ 18 w 27"/>
                <a:gd name="T7" fmla="*/ 1 h 19"/>
                <a:gd name="T8" fmla="*/ 16 w 27"/>
                <a:gd name="T9" fmla="*/ 0 h 19"/>
                <a:gd name="T10" fmla="*/ 15 w 27"/>
                <a:gd name="T11" fmla="*/ 0 h 19"/>
                <a:gd name="T12" fmla="*/ 0 w 27"/>
                <a:gd name="T13" fmla="*/ 0 h 19"/>
                <a:gd name="T14" fmla="*/ 4 w 27"/>
                <a:gd name="T15" fmla="*/ 9 h 19"/>
                <a:gd name="T16" fmla="*/ 11 w 27"/>
                <a:gd name="T17" fmla="*/ 15 h 19"/>
                <a:gd name="T18" fmla="*/ 19 w 27"/>
                <a:gd name="T19" fmla="*/ 18 h 19"/>
                <a:gd name="T20" fmla="*/ 27 w 27"/>
                <a:gd name="T21" fmla="*/ 19 h 19"/>
                <a:gd name="T22" fmla="*/ 27 w 27"/>
                <a:gd name="T23" fmla="*/ 19 h 19"/>
                <a:gd name="T24" fmla="*/ 27 w 27"/>
                <a:gd name="T2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9">
                  <a:moveTo>
                    <a:pt x="27" y="4"/>
                  </a:moveTo>
                  <a:lnTo>
                    <a:pt x="27" y="4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4" y="9"/>
                  </a:lnTo>
                  <a:lnTo>
                    <a:pt x="11" y="15"/>
                  </a:lnTo>
                  <a:lnTo>
                    <a:pt x="19" y="18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" name="Freeform 120"/>
            <p:cNvSpPr>
              <a:spLocks/>
            </p:cNvSpPr>
            <p:nvPr/>
          </p:nvSpPr>
          <p:spPr bwMode="auto">
            <a:xfrm>
              <a:off x="1476" y="2306"/>
              <a:ext cx="44" cy="24"/>
            </a:xfrm>
            <a:custGeom>
              <a:avLst/>
              <a:gdLst>
                <a:gd name="T0" fmla="*/ 37 w 44"/>
                <a:gd name="T1" fmla="*/ 1 h 24"/>
                <a:gd name="T2" fmla="*/ 37 w 44"/>
                <a:gd name="T3" fmla="*/ 0 h 24"/>
                <a:gd name="T4" fmla="*/ 34 w 44"/>
                <a:gd name="T5" fmla="*/ 2 h 24"/>
                <a:gd name="T6" fmla="*/ 30 w 44"/>
                <a:gd name="T7" fmla="*/ 3 h 24"/>
                <a:gd name="T8" fmla="*/ 25 w 44"/>
                <a:gd name="T9" fmla="*/ 5 h 24"/>
                <a:gd name="T10" fmla="*/ 20 w 44"/>
                <a:gd name="T11" fmla="*/ 6 h 24"/>
                <a:gd name="T12" fmla="*/ 15 w 44"/>
                <a:gd name="T13" fmla="*/ 7 h 24"/>
                <a:gd name="T14" fmla="*/ 9 w 44"/>
                <a:gd name="T15" fmla="*/ 8 h 24"/>
                <a:gd name="T16" fmla="*/ 6 w 44"/>
                <a:gd name="T17" fmla="*/ 9 h 24"/>
                <a:gd name="T18" fmla="*/ 0 w 44"/>
                <a:gd name="T19" fmla="*/ 9 h 24"/>
                <a:gd name="T20" fmla="*/ 0 w 44"/>
                <a:gd name="T21" fmla="*/ 24 h 24"/>
                <a:gd name="T22" fmla="*/ 6 w 44"/>
                <a:gd name="T23" fmla="*/ 24 h 24"/>
                <a:gd name="T24" fmla="*/ 12 w 44"/>
                <a:gd name="T25" fmla="*/ 23 h 24"/>
                <a:gd name="T26" fmla="*/ 18 w 44"/>
                <a:gd name="T27" fmla="*/ 22 h 24"/>
                <a:gd name="T28" fmla="*/ 23 w 44"/>
                <a:gd name="T29" fmla="*/ 20 h 24"/>
                <a:gd name="T30" fmla="*/ 28 w 44"/>
                <a:gd name="T31" fmla="*/ 19 h 24"/>
                <a:gd name="T32" fmla="*/ 32 w 44"/>
                <a:gd name="T33" fmla="*/ 18 h 24"/>
                <a:gd name="T34" fmla="*/ 38 w 44"/>
                <a:gd name="T35" fmla="*/ 17 h 24"/>
                <a:gd name="T36" fmla="*/ 44 w 44"/>
                <a:gd name="T37" fmla="*/ 14 h 24"/>
                <a:gd name="T38" fmla="*/ 44 w 44"/>
                <a:gd name="T39" fmla="*/ 13 h 24"/>
                <a:gd name="T40" fmla="*/ 37 w 44"/>
                <a:gd name="T4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24">
                  <a:moveTo>
                    <a:pt x="37" y="1"/>
                  </a:moveTo>
                  <a:lnTo>
                    <a:pt x="37" y="0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20" y="6"/>
                  </a:lnTo>
                  <a:lnTo>
                    <a:pt x="15" y="7"/>
                  </a:lnTo>
                  <a:lnTo>
                    <a:pt x="9" y="8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3"/>
                  </a:lnTo>
                  <a:lnTo>
                    <a:pt x="18" y="22"/>
                  </a:lnTo>
                  <a:lnTo>
                    <a:pt x="23" y="20"/>
                  </a:lnTo>
                  <a:lnTo>
                    <a:pt x="28" y="19"/>
                  </a:lnTo>
                  <a:lnTo>
                    <a:pt x="32" y="18"/>
                  </a:lnTo>
                  <a:lnTo>
                    <a:pt x="38" y="17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1513" y="2265"/>
              <a:ext cx="51" cy="54"/>
            </a:xfrm>
            <a:custGeom>
              <a:avLst/>
              <a:gdLst>
                <a:gd name="T0" fmla="*/ 40 w 51"/>
                <a:gd name="T1" fmla="*/ 0 h 54"/>
                <a:gd name="T2" fmla="*/ 39 w 51"/>
                <a:gd name="T3" fmla="*/ 1 h 54"/>
                <a:gd name="T4" fmla="*/ 34 w 51"/>
                <a:gd name="T5" fmla="*/ 7 h 54"/>
                <a:gd name="T6" fmla="*/ 29 w 51"/>
                <a:gd name="T7" fmla="*/ 13 h 54"/>
                <a:gd name="T8" fmla="*/ 24 w 51"/>
                <a:gd name="T9" fmla="*/ 19 h 54"/>
                <a:gd name="T10" fmla="*/ 20 w 51"/>
                <a:gd name="T11" fmla="*/ 25 h 54"/>
                <a:gd name="T12" fmla="*/ 16 w 51"/>
                <a:gd name="T13" fmla="*/ 29 h 54"/>
                <a:gd name="T14" fmla="*/ 10 w 51"/>
                <a:gd name="T15" fmla="*/ 34 h 54"/>
                <a:gd name="T16" fmla="*/ 5 w 51"/>
                <a:gd name="T17" fmla="*/ 38 h 54"/>
                <a:gd name="T18" fmla="*/ 0 w 51"/>
                <a:gd name="T19" fmla="*/ 42 h 54"/>
                <a:gd name="T20" fmla="*/ 7 w 51"/>
                <a:gd name="T21" fmla="*/ 54 h 54"/>
                <a:gd name="T22" fmla="*/ 15 w 51"/>
                <a:gd name="T23" fmla="*/ 50 h 54"/>
                <a:gd name="T24" fmla="*/ 20 w 51"/>
                <a:gd name="T25" fmla="*/ 46 h 54"/>
                <a:gd name="T26" fmla="*/ 26 w 51"/>
                <a:gd name="T27" fmla="*/ 41 h 54"/>
                <a:gd name="T28" fmla="*/ 32 w 51"/>
                <a:gd name="T29" fmla="*/ 35 h 54"/>
                <a:gd name="T30" fmla="*/ 36 w 51"/>
                <a:gd name="T31" fmla="*/ 29 h 54"/>
                <a:gd name="T32" fmla="*/ 41 w 51"/>
                <a:gd name="T33" fmla="*/ 23 h 54"/>
                <a:gd name="T34" fmla="*/ 46 w 51"/>
                <a:gd name="T35" fmla="*/ 17 h 54"/>
                <a:gd name="T36" fmla="*/ 51 w 51"/>
                <a:gd name="T37" fmla="*/ 11 h 54"/>
                <a:gd name="T38" fmla="*/ 50 w 51"/>
                <a:gd name="T39" fmla="*/ 12 h 54"/>
                <a:gd name="T40" fmla="*/ 40 w 51"/>
                <a:gd name="T4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4">
                  <a:moveTo>
                    <a:pt x="40" y="0"/>
                  </a:moveTo>
                  <a:lnTo>
                    <a:pt x="39" y="1"/>
                  </a:lnTo>
                  <a:lnTo>
                    <a:pt x="34" y="7"/>
                  </a:lnTo>
                  <a:lnTo>
                    <a:pt x="29" y="13"/>
                  </a:lnTo>
                  <a:lnTo>
                    <a:pt x="24" y="19"/>
                  </a:lnTo>
                  <a:lnTo>
                    <a:pt x="20" y="25"/>
                  </a:lnTo>
                  <a:lnTo>
                    <a:pt x="16" y="29"/>
                  </a:lnTo>
                  <a:lnTo>
                    <a:pt x="10" y="34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7" y="54"/>
                  </a:lnTo>
                  <a:lnTo>
                    <a:pt x="15" y="50"/>
                  </a:lnTo>
                  <a:lnTo>
                    <a:pt x="20" y="46"/>
                  </a:lnTo>
                  <a:lnTo>
                    <a:pt x="26" y="41"/>
                  </a:lnTo>
                  <a:lnTo>
                    <a:pt x="32" y="35"/>
                  </a:lnTo>
                  <a:lnTo>
                    <a:pt x="36" y="29"/>
                  </a:lnTo>
                  <a:lnTo>
                    <a:pt x="41" y="23"/>
                  </a:lnTo>
                  <a:lnTo>
                    <a:pt x="46" y="17"/>
                  </a:lnTo>
                  <a:lnTo>
                    <a:pt x="51" y="11"/>
                  </a:lnTo>
                  <a:lnTo>
                    <a:pt x="50" y="1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1553" y="2193"/>
              <a:ext cx="107" cy="84"/>
            </a:xfrm>
            <a:custGeom>
              <a:avLst/>
              <a:gdLst>
                <a:gd name="T0" fmla="*/ 102 w 107"/>
                <a:gd name="T1" fmla="*/ 6 h 84"/>
                <a:gd name="T2" fmla="*/ 97 w 107"/>
                <a:gd name="T3" fmla="*/ 0 h 84"/>
                <a:gd name="T4" fmla="*/ 0 w 107"/>
                <a:gd name="T5" fmla="*/ 72 h 84"/>
                <a:gd name="T6" fmla="*/ 10 w 107"/>
                <a:gd name="T7" fmla="*/ 84 h 84"/>
                <a:gd name="T8" fmla="*/ 107 w 107"/>
                <a:gd name="T9" fmla="*/ 12 h 84"/>
                <a:gd name="T10" fmla="*/ 102 w 107"/>
                <a:gd name="T11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84">
                  <a:moveTo>
                    <a:pt x="102" y="6"/>
                  </a:moveTo>
                  <a:lnTo>
                    <a:pt x="97" y="0"/>
                  </a:lnTo>
                  <a:lnTo>
                    <a:pt x="0" y="72"/>
                  </a:lnTo>
                  <a:lnTo>
                    <a:pt x="10" y="84"/>
                  </a:lnTo>
                  <a:lnTo>
                    <a:pt x="107" y="12"/>
                  </a:lnTo>
                  <a:lnTo>
                    <a:pt x="102" y="6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1650" y="2192"/>
              <a:ext cx="12" cy="13"/>
            </a:xfrm>
            <a:custGeom>
              <a:avLst/>
              <a:gdLst>
                <a:gd name="T0" fmla="*/ 10 w 12"/>
                <a:gd name="T1" fmla="*/ 13 h 13"/>
                <a:gd name="T2" fmla="*/ 12 w 12"/>
                <a:gd name="T3" fmla="*/ 9 h 13"/>
                <a:gd name="T4" fmla="*/ 11 w 12"/>
                <a:gd name="T5" fmla="*/ 3 h 13"/>
                <a:gd name="T6" fmla="*/ 6 w 12"/>
                <a:gd name="T7" fmla="*/ 0 h 13"/>
                <a:gd name="T8" fmla="*/ 0 w 12"/>
                <a:gd name="T9" fmla="*/ 1 h 13"/>
                <a:gd name="T10" fmla="*/ 10 w 1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0" y="13"/>
                  </a:moveTo>
                  <a:lnTo>
                    <a:pt x="12" y="9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1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668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4464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178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151" name="Rectangle 7"/>
          <p:cNvSpPr>
            <a:spLocks noChangeArrowheads="1"/>
          </p:cNvSpPr>
          <p:nvPr/>
        </p:nvSpPr>
        <p:spPr bwMode="auto">
          <a:xfrm>
            <a:off x="914400" y="914400"/>
            <a:ext cx="61722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The current “State” of computation is determined by values of all variables.</a:t>
            </a:r>
          </a:p>
        </p:txBody>
      </p:sp>
      <p:sp>
        <p:nvSpPr>
          <p:cNvPr id="6165" name="Text Box 21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6185" name="Group 41"/>
          <p:cNvGrpSpPr>
            <a:grpSpLocks/>
          </p:cNvGrpSpPr>
          <p:nvPr/>
        </p:nvGrpSpPr>
        <p:grpSpPr bwMode="auto">
          <a:xfrm>
            <a:off x="4876800" y="3505200"/>
            <a:ext cx="727075" cy="1397000"/>
            <a:chOff x="2432" y="1328"/>
            <a:chExt cx="906" cy="2075"/>
          </a:xfrm>
        </p:grpSpPr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86" name="Group 42"/>
          <p:cNvGrpSpPr>
            <a:grpSpLocks/>
          </p:cNvGrpSpPr>
          <p:nvPr/>
        </p:nvGrpSpPr>
        <p:grpSpPr bwMode="auto">
          <a:xfrm>
            <a:off x="6553200" y="2286000"/>
            <a:ext cx="727075" cy="1397000"/>
            <a:chOff x="2432" y="1328"/>
            <a:chExt cx="906" cy="2075"/>
          </a:xfrm>
        </p:grpSpPr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Freeform 4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93" name="Group 49"/>
          <p:cNvGrpSpPr>
            <a:grpSpLocks/>
          </p:cNvGrpSpPr>
          <p:nvPr/>
        </p:nvGrpSpPr>
        <p:grpSpPr bwMode="auto">
          <a:xfrm>
            <a:off x="7848600" y="1600200"/>
            <a:ext cx="727075" cy="1397000"/>
            <a:chOff x="2432" y="1328"/>
            <a:chExt cx="906" cy="2075"/>
          </a:xfrm>
        </p:grpSpPr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Freeform 5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00" name="Group 56"/>
          <p:cNvGrpSpPr>
            <a:grpSpLocks/>
          </p:cNvGrpSpPr>
          <p:nvPr/>
        </p:nvGrpSpPr>
        <p:grpSpPr bwMode="auto">
          <a:xfrm>
            <a:off x="3505200" y="4419600"/>
            <a:ext cx="727075" cy="1397000"/>
            <a:chOff x="2432" y="1328"/>
            <a:chExt cx="906" cy="2075"/>
          </a:xfrm>
        </p:grpSpPr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Freeform 5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Freeform 6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07" name="Group 63"/>
          <p:cNvGrpSpPr>
            <a:grpSpLocks/>
          </p:cNvGrpSpPr>
          <p:nvPr/>
        </p:nvGrpSpPr>
        <p:grpSpPr bwMode="auto">
          <a:xfrm>
            <a:off x="4800600" y="5257800"/>
            <a:ext cx="727075" cy="1397000"/>
            <a:chOff x="2432" y="1328"/>
            <a:chExt cx="906" cy="2075"/>
          </a:xfrm>
        </p:grpSpPr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14" name="Group 70"/>
          <p:cNvGrpSpPr>
            <a:grpSpLocks/>
          </p:cNvGrpSpPr>
          <p:nvPr/>
        </p:nvGrpSpPr>
        <p:grpSpPr bwMode="auto">
          <a:xfrm>
            <a:off x="6172200" y="4800600"/>
            <a:ext cx="727075" cy="1397000"/>
            <a:chOff x="2432" y="1328"/>
            <a:chExt cx="906" cy="2075"/>
          </a:xfrm>
        </p:grpSpPr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21" name="Group 77"/>
          <p:cNvGrpSpPr>
            <a:grpSpLocks/>
          </p:cNvGrpSpPr>
          <p:nvPr/>
        </p:nvGrpSpPr>
        <p:grpSpPr bwMode="auto">
          <a:xfrm>
            <a:off x="7848600" y="5181600"/>
            <a:ext cx="727075" cy="1397000"/>
            <a:chOff x="2432" y="1328"/>
            <a:chExt cx="906" cy="2075"/>
          </a:xfrm>
        </p:grpSpPr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4" name="Freeform 8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" name="Freeform 8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" name="Freeform 8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7" name="Freeform 8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28" name="Group 84"/>
          <p:cNvGrpSpPr>
            <a:grpSpLocks/>
          </p:cNvGrpSpPr>
          <p:nvPr/>
        </p:nvGrpSpPr>
        <p:grpSpPr bwMode="auto">
          <a:xfrm>
            <a:off x="1905000" y="3886200"/>
            <a:ext cx="727075" cy="1397000"/>
            <a:chOff x="2432" y="1328"/>
            <a:chExt cx="906" cy="2075"/>
          </a:xfrm>
        </p:grpSpPr>
        <p:sp>
          <p:nvSpPr>
            <p:cNvPr id="6229" name="Freeform 8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1" name="Freeform 8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2" name="Freeform 8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8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9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35" name="Group 91"/>
          <p:cNvGrpSpPr>
            <a:grpSpLocks/>
          </p:cNvGrpSpPr>
          <p:nvPr/>
        </p:nvGrpSpPr>
        <p:grpSpPr bwMode="auto">
          <a:xfrm>
            <a:off x="1828800" y="2133600"/>
            <a:ext cx="727075" cy="1397000"/>
            <a:chOff x="2432" y="1328"/>
            <a:chExt cx="906" cy="2075"/>
          </a:xfrm>
        </p:grpSpPr>
        <p:sp>
          <p:nvSpPr>
            <p:cNvPr id="6236" name="Freeform 9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9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9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9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9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Freeform 9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2" name="Group 98"/>
          <p:cNvGrpSpPr>
            <a:grpSpLocks/>
          </p:cNvGrpSpPr>
          <p:nvPr/>
        </p:nvGrpSpPr>
        <p:grpSpPr bwMode="auto">
          <a:xfrm>
            <a:off x="762000" y="5105400"/>
            <a:ext cx="727075" cy="1397000"/>
            <a:chOff x="2432" y="1328"/>
            <a:chExt cx="906" cy="2075"/>
          </a:xfrm>
        </p:grpSpPr>
        <p:sp>
          <p:nvSpPr>
            <p:cNvPr id="6243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9" name="Group 105"/>
          <p:cNvGrpSpPr>
            <a:grpSpLocks/>
          </p:cNvGrpSpPr>
          <p:nvPr/>
        </p:nvGrpSpPr>
        <p:grpSpPr bwMode="auto">
          <a:xfrm>
            <a:off x="4953000" y="1828800"/>
            <a:ext cx="727075" cy="1397000"/>
            <a:chOff x="2432" y="1328"/>
            <a:chExt cx="906" cy="2075"/>
          </a:xfrm>
        </p:grpSpPr>
        <p:sp>
          <p:nvSpPr>
            <p:cNvPr id="6250" name="Freeform 10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Freeform 10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10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10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1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1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56" name="Group 112"/>
          <p:cNvGrpSpPr>
            <a:grpSpLocks/>
          </p:cNvGrpSpPr>
          <p:nvPr/>
        </p:nvGrpSpPr>
        <p:grpSpPr bwMode="auto">
          <a:xfrm>
            <a:off x="3276600" y="2590800"/>
            <a:ext cx="727075" cy="1397000"/>
            <a:chOff x="2432" y="1328"/>
            <a:chExt cx="906" cy="2075"/>
          </a:xfrm>
        </p:grpSpPr>
        <p:sp>
          <p:nvSpPr>
            <p:cNvPr id="6257" name="Freeform 1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1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Freeform 1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Freeform 1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Freeform 1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Freeform 1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4464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178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1749" name="Rectangle 5"/>
          <p:cNvSpPr>
            <a:spLocks noChangeArrowheads="1"/>
          </p:cNvSpPr>
          <p:nvPr/>
        </p:nvSpPr>
        <p:spPr bwMode="auto">
          <a:xfrm>
            <a:off x="838200" y="931863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Suppose the computation ends up here?</a:t>
            </a:r>
          </a:p>
        </p:txBody>
      </p:sp>
      <p:grpSp>
        <p:nvGrpSpPr>
          <p:cNvPr id="31762" name="Group 18"/>
          <p:cNvGrpSpPr>
            <a:grpSpLocks/>
          </p:cNvGrpSpPr>
          <p:nvPr/>
        </p:nvGrpSpPr>
        <p:grpSpPr bwMode="auto">
          <a:xfrm>
            <a:off x="2668588" y="4802188"/>
            <a:ext cx="812800" cy="1751012"/>
            <a:chOff x="1681" y="3025"/>
            <a:chExt cx="512" cy="1103"/>
          </a:xfrm>
        </p:grpSpPr>
        <p:grpSp>
          <p:nvGrpSpPr>
            <p:cNvPr id="31758" name="Group 14"/>
            <p:cNvGrpSpPr>
              <a:grpSpLocks/>
            </p:cNvGrpSpPr>
            <p:nvPr/>
          </p:nvGrpSpPr>
          <p:grpSpPr bwMode="auto">
            <a:xfrm>
              <a:off x="1681" y="3110"/>
              <a:ext cx="512" cy="1018"/>
              <a:chOff x="1681" y="3110"/>
              <a:chExt cx="512" cy="1018"/>
            </a:xfrm>
          </p:grpSpPr>
          <p:sp>
            <p:nvSpPr>
              <p:cNvPr id="31752" name="Freeform 8"/>
              <p:cNvSpPr>
                <a:spLocks/>
              </p:cNvSpPr>
              <p:nvPr/>
            </p:nvSpPr>
            <p:spPr bwMode="auto">
              <a:xfrm>
                <a:off x="1844" y="3167"/>
                <a:ext cx="200" cy="22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3" name="Freeform 9"/>
              <p:cNvSpPr>
                <a:spLocks/>
              </p:cNvSpPr>
              <p:nvPr/>
            </p:nvSpPr>
            <p:spPr bwMode="auto">
              <a:xfrm>
                <a:off x="1681" y="3110"/>
                <a:ext cx="231" cy="356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4" name="Freeform 10"/>
              <p:cNvSpPr>
                <a:spLocks/>
              </p:cNvSpPr>
              <p:nvPr/>
            </p:nvSpPr>
            <p:spPr bwMode="auto">
              <a:xfrm>
                <a:off x="1898" y="3405"/>
                <a:ext cx="121" cy="33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5" name="Freeform 11"/>
              <p:cNvSpPr>
                <a:spLocks/>
              </p:cNvSpPr>
              <p:nvPr/>
            </p:nvSpPr>
            <p:spPr bwMode="auto">
              <a:xfrm>
                <a:off x="1954" y="3414"/>
                <a:ext cx="184" cy="257"/>
              </a:xfrm>
              <a:custGeom>
                <a:avLst/>
                <a:gdLst>
                  <a:gd name="T0" fmla="*/ 30 w 553"/>
                  <a:gd name="T1" fmla="*/ 0 h 771"/>
                  <a:gd name="T2" fmla="*/ 143 w 553"/>
                  <a:gd name="T3" fmla="*/ 13 h 771"/>
                  <a:gd name="T4" fmla="*/ 261 w 553"/>
                  <a:gd name="T5" fmla="*/ 34 h 771"/>
                  <a:gd name="T6" fmla="*/ 383 w 553"/>
                  <a:gd name="T7" fmla="*/ 103 h 771"/>
                  <a:gd name="T8" fmla="*/ 470 w 553"/>
                  <a:gd name="T9" fmla="*/ 154 h 771"/>
                  <a:gd name="T10" fmla="*/ 526 w 553"/>
                  <a:gd name="T11" fmla="*/ 228 h 771"/>
                  <a:gd name="T12" fmla="*/ 553 w 553"/>
                  <a:gd name="T13" fmla="*/ 270 h 771"/>
                  <a:gd name="T14" fmla="*/ 500 w 553"/>
                  <a:gd name="T15" fmla="*/ 395 h 771"/>
                  <a:gd name="T16" fmla="*/ 417 w 553"/>
                  <a:gd name="T17" fmla="*/ 471 h 771"/>
                  <a:gd name="T18" fmla="*/ 317 w 553"/>
                  <a:gd name="T19" fmla="*/ 526 h 771"/>
                  <a:gd name="T20" fmla="*/ 265 w 553"/>
                  <a:gd name="T21" fmla="*/ 561 h 771"/>
                  <a:gd name="T22" fmla="*/ 174 w 553"/>
                  <a:gd name="T23" fmla="*/ 578 h 771"/>
                  <a:gd name="T24" fmla="*/ 170 w 553"/>
                  <a:gd name="T25" fmla="*/ 612 h 771"/>
                  <a:gd name="T26" fmla="*/ 240 w 553"/>
                  <a:gd name="T27" fmla="*/ 642 h 771"/>
                  <a:gd name="T28" fmla="*/ 339 w 553"/>
                  <a:gd name="T29" fmla="*/ 669 h 771"/>
                  <a:gd name="T30" fmla="*/ 434 w 553"/>
                  <a:gd name="T31" fmla="*/ 720 h 771"/>
                  <a:gd name="T32" fmla="*/ 396 w 553"/>
                  <a:gd name="T33" fmla="*/ 758 h 771"/>
                  <a:gd name="T34" fmla="*/ 357 w 553"/>
                  <a:gd name="T35" fmla="*/ 771 h 771"/>
                  <a:gd name="T36" fmla="*/ 300 w 553"/>
                  <a:gd name="T37" fmla="*/ 715 h 771"/>
                  <a:gd name="T38" fmla="*/ 213 w 553"/>
                  <a:gd name="T39" fmla="*/ 680 h 771"/>
                  <a:gd name="T40" fmla="*/ 143 w 553"/>
                  <a:gd name="T41" fmla="*/ 655 h 771"/>
                  <a:gd name="T42" fmla="*/ 143 w 553"/>
                  <a:gd name="T43" fmla="*/ 604 h 771"/>
                  <a:gd name="T44" fmla="*/ 157 w 553"/>
                  <a:gd name="T45" fmla="*/ 549 h 771"/>
                  <a:gd name="T46" fmla="*/ 200 w 553"/>
                  <a:gd name="T47" fmla="*/ 526 h 771"/>
                  <a:gd name="T48" fmla="*/ 339 w 553"/>
                  <a:gd name="T49" fmla="*/ 471 h 771"/>
                  <a:gd name="T50" fmla="*/ 417 w 553"/>
                  <a:gd name="T51" fmla="*/ 386 h 771"/>
                  <a:gd name="T52" fmla="*/ 474 w 553"/>
                  <a:gd name="T53" fmla="*/ 296 h 771"/>
                  <a:gd name="T54" fmla="*/ 461 w 553"/>
                  <a:gd name="T55" fmla="*/ 253 h 771"/>
                  <a:gd name="T56" fmla="*/ 417 w 553"/>
                  <a:gd name="T57" fmla="*/ 201 h 771"/>
                  <a:gd name="T58" fmla="*/ 313 w 553"/>
                  <a:gd name="T59" fmla="*/ 129 h 771"/>
                  <a:gd name="T60" fmla="*/ 187 w 553"/>
                  <a:gd name="T61" fmla="*/ 103 h 771"/>
                  <a:gd name="T62" fmla="*/ 104 w 553"/>
                  <a:gd name="T63" fmla="*/ 99 h 771"/>
                  <a:gd name="T64" fmla="*/ 30 w 553"/>
                  <a:gd name="T65" fmla="*/ 99 h 771"/>
                  <a:gd name="T66" fmla="*/ 0 w 553"/>
                  <a:gd name="T67" fmla="*/ 51 h 771"/>
                  <a:gd name="T68" fmla="*/ 30 w 553"/>
                  <a:gd name="T69" fmla="*/ 0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6" name="Freeform 12"/>
              <p:cNvSpPr>
                <a:spLocks/>
              </p:cNvSpPr>
              <p:nvPr/>
            </p:nvSpPr>
            <p:spPr bwMode="auto">
              <a:xfrm>
                <a:off x="1969" y="3706"/>
                <a:ext cx="224" cy="415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13"/>
              <p:cNvSpPr>
                <a:spLocks/>
              </p:cNvSpPr>
              <p:nvPr/>
            </p:nvSpPr>
            <p:spPr bwMode="auto">
              <a:xfrm>
                <a:off x="1828" y="3705"/>
                <a:ext cx="151" cy="423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61" name="Group 17"/>
            <p:cNvGrpSpPr>
              <a:grpSpLocks/>
            </p:cNvGrpSpPr>
            <p:nvPr/>
          </p:nvGrpSpPr>
          <p:grpSpPr bwMode="auto">
            <a:xfrm>
              <a:off x="1989" y="3025"/>
              <a:ext cx="93" cy="125"/>
              <a:chOff x="1989" y="3025"/>
              <a:chExt cx="93" cy="125"/>
            </a:xfrm>
          </p:grpSpPr>
          <p:sp>
            <p:nvSpPr>
              <p:cNvPr id="31759" name="Freeform 15"/>
              <p:cNvSpPr>
                <a:spLocks/>
              </p:cNvSpPr>
              <p:nvPr/>
            </p:nvSpPr>
            <p:spPr bwMode="auto">
              <a:xfrm>
                <a:off x="2007" y="3025"/>
                <a:ext cx="75" cy="87"/>
              </a:xfrm>
              <a:custGeom>
                <a:avLst/>
                <a:gdLst>
                  <a:gd name="T0" fmla="*/ 27 w 224"/>
                  <a:gd name="T1" fmla="*/ 11 h 260"/>
                  <a:gd name="T2" fmla="*/ 87 w 224"/>
                  <a:gd name="T3" fmla="*/ 0 h 260"/>
                  <a:gd name="T4" fmla="*/ 145 w 224"/>
                  <a:gd name="T5" fmla="*/ 4 h 260"/>
                  <a:gd name="T6" fmla="*/ 198 w 224"/>
                  <a:gd name="T7" fmla="*/ 29 h 260"/>
                  <a:gd name="T8" fmla="*/ 224 w 224"/>
                  <a:gd name="T9" fmla="*/ 76 h 260"/>
                  <a:gd name="T10" fmla="*/ 224 w 224"/>
                  <a:gd name="T11" fmla="*/ 114 h 260"/>
                  <a:gd name="T12" fmla="*/ 198 w 224"/>
                  <a:gd name="T13" fmla="*/ 165 h 260"/>
                  <a:gd name="T14" fmla="*/ 153 w 224"/>
                  <a:gd name="T15" fmla="*/ 196 h 260"/>
                  <a:gd name="T16" fmla="*/ 87 w 224"/>
                  <a:gd name="T17" fmla="*/ 196 h 260"/>
                  <a:gd name="T18" fmla="*/ 48 w 224"/>
                  <a:gd name="T19" fmla="*/ 221 h 260"/>
                  <a:gd name="T20" fmla="*/ 34 w 224"/>
                  <a:gd name="T21" fmla="*/ 260 h 260"/>
                  <a:gd name="T22" fmla="*/ 0 w 224"/>
                  <a:gd name="T23" fmla="*/ 247 h 260"/>
                  <a:gd name="T24" fmla="*/ 13 w 224"/>
                  <a:gd name="T25" fmla="*/ 196 h 260"/>
                  <a:gd name="T26" fmla="*/ 61 w 224"/>
                  <a:gd name="T27" fmla="*/ 165 h 260"/>
                  <a:gd name="T28" fmla="*/ 140 w 224"/>
                  <a:gd name="T29" fmla="*/ 158 h 260"/>
                  <a:gd name="T30" fmla="*/ 171 w 224"/>
                  <a:gd name="T31" fmla="*/ 127 h 260"/>
                  <a:gd name="T32" fmla="*/ 179 w 224"/>
                  <a:gd name="T33" fmla="*/ 80 h 260"/>
                  <a:gd name="T34" fmla="*/ 145 w 224"/>
                  <a:gd name="T35" fmla="*/ 38 h 260"/>
                  <a:gd name="T36" fmla="*/ 92 w 224"/>
                  <a:gd name="T37" fmla="*/ 38 h 260"/>
                  <a:gd name="T38" fmla="*/ 34 w 224"/>
                  <a:gd name="T39" fmla="*/ 51 h 260"/>
                  <a:gd name="T40" fmla="*/ 13 w 224"/>
                  <a:gd name="T41" fmla="*/ 38 h 260"/>
                  <a:gd name="T42" fmla="*/ 27 w 224"/>
                  <a:gd name="T43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16"/>
              <p:cNvSpPr>
                <a:spLocks/>
              </p:cNvSpPr>
              <p:nvPr/>
            </p:nvSpPr>
            <p:spPr bwMode="auto">
              <a:xfrm>
                <a:off x="1989" y="3126"/>
                <a:ext cx="23" cy="24"/>
              </a:xfrm>
              <a:custGeom>
                <a:avLst/>
                <a:gdLst>
                  <a:gd name="T0" fmla="*/ 70 w 70"/>
                  <a:gd name="T1" fmla="*/ 4 h 71"/>
                  <a:gd name="T2" fmla="*/ 35 w 70"/>
                  <a:gd name="T3" fmla="*/ 0 h 71"/>
                  <a:gd name="T4" fmla="*/ 11 w 70"/>
                  <a:gd name="T5" fmla="*/ 26 h 71"/>
                  <a:gd name="T6" fmla="*/ 0 w 70"/>
                  <a:gd name="T7" fmla="*/ 67 h 71"/>
                  <a:gd name="T8" fmla="*/ 35 w 70"/>
                  <a:gd name="T9" fmla="*/ 71 h 71"/>
                  <a:gd name="T10" fmla="*/ 63 w 70"/>
                  <a:gd name="T11" fmla="*/ 52 h 71"/>
                  <a:gd name="T12" fmla="*/ 70 w 70"/>
                  <a:gd name="T13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1751" name="Text Box 7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Location of Computation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819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8202" name="Group 10"/>
          <p:cNvGrpSpPr>
            <a:grpSpLocks/>
          </p:cNvGrpSpPr>
          <p:nvPr/>
        </p:nvGrpSpPr>
        <p:grpSpPr bwMode="auto">
          <a:xfrm rot="-1717408">
            <a:off x="2514600" y="4876800"/>
            <a:ext cx="1181100" cy="1447800"/>
            <a:chOff x="2448" y="2064"/>
            <a:chExt cx="744" cy="912"/>
          </a:xfrm>
        </p:grpSpPr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2810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2712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2726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2448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2605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2887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09" name="Line 17"/>
          <p:cNvSpPr>
            <a:spLocks noChangeShapeType="1"/>
          </p:cNvSpPr>
          <p:nvPr/>
        </p:nvSpPr>
        <p:spPr bwMode="auto">
          <a:xfrm flipV="1">
            <a:off x="2895600" y="6096000"/>
            <a:ext cx="914400" cy="306388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0" name="Rectangle 18"/>
          <p:cNvSpPr>
            <a:spLocks noChangeArrowheads="1"/>
          </p:cNvSpPr>
          <p:nvPr/>
        </p:nvSpPr>
        <p:spPr bwMode="auto">
          <a:xfrm>
            <a:off x="3011488" y="152400"/>
            <a:ext cx="31480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Don’t  Panic </a:t>
            </a:r>
          </a:p>
        </p:txBody>
      </p:sp>
      <p:sp>
        <p:nvSpPr>
          <p:cNvPr id="8211" name="Rectangle 19"/>
          <p:cNvSpPr>
            <a:spLocks noChangeArrowheads="1"/>
          </p:cNvSpPr>
          <p:nvPr/>
        </p:nvSpPr>
        <p:spPr bwMode="auto">
          <a:xfrm>
            <a:off x="838200" y="838200"/>
            <a:ext cx="6477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Where ever the computation might be, take best step towards school.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22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9222" name="Text Box 6"/>
          <p:cNvSpPr txBox="1">
            <a:spLocks noChangeArrowheads="1"/>
          </p:cNvSpPr>
          <p:nvPr/>
        </p:nvSpPr>
        <p:spPr bwMode="auto">
          <a:xfrm>
            <a:off x="2773363" y="58738"/>
            <a:ext cx="42481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General Principle </a:t>
            </a:r>
          </a:p>
        </p:txBody>
      </p:sp>
      <p:sp>
        <p:nvSpPr>
          <p:cNvPr id="9223" name="Rectangle 7"/>
          <p:cNvSpPr>
            <a:spLocks noChangeArrowheads="1"/>
          </p:cNvSpPr>
          <p:nvPr/>
        </p:nvSpPr>
        <p:spPr bwMode="auto">
          <a:xfrm>
            <a:off x="838200" y="838200"/>
            <a:ext cx="75438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Do not worry about the entire computation.</a:t>
            </a:r>
          </a:p>
          <a:p>
            <a:pPr>
              <a:buFontTx/>
              <a:buChar char="•"/>
            </a:pPr>
            <a:r>
              <a:rPr lang="en-US" altLang="x-none" i="0"/>
              <a:t> Take one step at a time!</a:t>
            </a:r>
          </a:p>
        </p:txBody>
      </p:sp>
      <p:grpSp>
        <p:nvGrpSpPr>
          <p:cNvPr id="9231" name="Group 15"/>
          <p:cNvGrpSpPr>
            <a:grpSpLocks/>
          </p:cNvGrpSpPr>
          <p:nvPr/>
        </p:nvGrpSpPr>
        <p:grpSpPr bwMode="auto">
          <a:xfrm>
            <a:off x="2832100" y="4648200"/>
            <a:ext cx="339725" cy="330200"/>
            <a:chOff x="1784" y="2928"/>
            <a:chExt cx="214" cy="208"/>
          </a:xfrm>
        </p:grpSpPr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1861" y="3009"/>
              <a:ext cx="72" cy="127"/>
            </a:xfrm>
            <a:custGeom>
              <a:avLst/>
              <a:gdLst>
                <a:gd name="T0" fmla="*/ 69 w 215"/>
                <a:gd name="T1" fmla="*/ 346 h 382"/>
                <a:gd name="T2" fmla="*/ 72 w 215"/>
                <a:gd name="T3" fmla="*/ 284 h 382"/>
                <a:gd name="T4" fmla="*/ 57 w 215"/>
                <a:gd name="T5" fmla="*/ 236 h 382"/>
                <a:gd name="T6" fmla="*/ 31 w 215"/>
                <a:gd name="T7" fmla="*/ 196 h 382"/>
                <a:gd name="T8" fmla="*/ 0 w 215"/>
                <a:gd name="T9" fmla="*/ 134 h 382"/>
                <a:gd name="T10" fmla="*/ 3 w 215"/>
                <a:gd name="T11" fmla="*/ 94 h 382"/>
                <a:gd name="T12" fmla="*/ 24 w 215"/>
                <a:gd name="T13" fmla="*/ 43 h 382"/>
                <a:gd name="T14" fmla="*/ 65 w 215"/>
                <a:gd name="T15" fmla="*/ 10 h 382"/>
                <a:gd name="T16" fmla="*/ 101 w 215"/>
                <a:gd name="T17" fmla="*/ 0 h 382"/>
                <a:gd name="T18" fmla="*/ 138 w 215"/>
                <a:gd name="T19" fmla="*/ 7 h 382"/>
                <a:gd name="T20" fmla="*/ 163 w 215"/>
                <a:gd name="T21" fmla="*/ 21 h 382"/>
                <a:gd name="T22" fmla="*/ 196 w 215"/>
                <a:gd name="T23" fmla="*/ 50 h 382"/>
                <a:gd name="T24" fmla="*/ 215 w 215"/>
                <a:gd name="T25" fmla="*/ 94 h 382"/>
                <a:gd name="T26" fmla="*/ 207 w 215"/>
                <a:gd name="T27" fmla="*/ 138 h 382"/>
                <a:gd name="T28" fmla="*/ 182 w 215"/>
                <a:gd name="T29" fmla="*/ 177 h 382"/>
                <a:gd name="T30" fmla="*/ 145 w 215"/>
                <a:gd name="T31" fmla="*/ 239 h 382"/>
                <a:gd name="T32" fmla="*/ 138 w 215"/>
                <a:gd name="T33" fmla="*/ 284 h 382"/>
                <a:gd name="T34" fmla="*/ 141 w 215"/>
                <a:gd name="T35" fmla="*/ 320 h 382"/>
                <a:gd name="T36" fmla="*/ 124 w 215"/>
                <a:gd name="T37" fmla="*/ 356 h 382"/>
                <a:gd name="T38" fmla="*/ 105 w 215"/>
                <a:gd name="T39" fmla="*/ 382 h 382"/>
                <a:gd name="T40" fmla="*/ 69 w 215"/>
                <a:gd name="T41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5" h="382">
                  <a:moveTo>
                    <a:pt x="69" y="346"/>
                  </a:moveTo>
                  <a:lnTo>
                    <a:pt x="72" y="284"/>
                  </a:lnTo>
                  <a:lnTo>
                    <a:pt x="57" y="236"/>
                  </a:lnTo>
                  <a:lnTo>
                    <a:pt x="31" y="196"/>
                  </a:lnTo>
                  <a:lnTo>
                    <a:pt x="0" y="134"/>
                  </a:lnTo>
                  <a:lnTo>
                    <a:pt x="3" y="94"/>
                  </a:lnTo>
                  <a:lnTo>
                    <a:pt x="24" y="43"/>
                  </a:lnTo>
                  <a:lnTo>
                    <a:pt x="65" y="10"/>
                  </a:lnTo>
                  <a:lnTo>
                    <a:pt x="101" y="0"/>
                  </a:lnTo>
                  <a:lnTo>
                    <a:pt x="138" y="7"/>
                  </a:lnTo>
                  <a:lnTo>
                    <a:pt x="163" y="21"/>
                  </a:lnTo>
                  <a:lnTo>
                    <a:pt x="196" y="50"/>
                  </a:lnTo>
                  <a:lnTo>
                    <a:pt x="215" y="94"/>
                  </a:lnTo>
                  <a:lnTo>
                    <a:pt x="207" y="138"/>
                  </a:lnTo>
                  <a:lnTo>
                    <a:pt x="182" y="177"/>
                  </a:lnTo>
                  <a:lnTo>
                    <a:pt x="145" y="239"/>
                  </a:lnTo>
                  <a:lnTo>
                    <a:pt x="138" y="284"/>
                  </a:lnTo>
                  <a:lnTo>
                    <a:pt x="141" y="320"/>
                  </a:lnTo>
                  <a:lnTo>
                    <a:pt x="124" y="356"/>
                  </a:lnTo>
                  <a:lnTo>
                    <a:pt x="105" y="382"/>
                  </a:lnTo>
                  <a:lnTo>
                    <a:pt x="69" y="34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1784" y="3002"/>
              <a:ext cx="53" cy="25"/>
            </a:xfrm>
            <a:custGeom>
              <a:avLst/>
              <a:gdLst>
                <a:gd name="T0" fmla="*/ 157 w 157"/>
                <a:gd name="T1" fmla="*/ 74 h 74"/>
                <a:gd name="T2" fmla="*/ 26 w 157"/>
                <a:gd name="T3" fmla="*/ 51 h 74"/>
                <a:gd name="T4" fmla="*/ 0 w 157"/>
                <a:gd name="T5" fmla="*/ 25 h 74"/>
                <a:gd name="T6" fmla="*/ 10 w 157"/>
                <a:gd name="T7" fmla="*/ 3 h 74"/>
                <a:gd name="T8" fmla="*/ 40 w 157"/>
                <a:gd name="T9" fmla="*/ 0 h 74"/>
                <a:gd name="T10" fmla="*/ 157 w 157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74">
                  <a:moveTo>
                    <a:pt x="157" y="74"/>
                  </a:moveTo>
                  <a:lnTo>
                    <a:pt x="26" y="51"/>
                  </a:lnTo>
                  <a:lnTo>
                    <a:pt x="0" y="25"/>
                  </a:lnTo>
                  <a:lnTo>
                    <a:pt x="10" y="3"/>
                  </a:lnTo>
                  <a:lnTo>
                    <a:pt x="40" y="0"/>
                  </a:lnTo>
                  <a:lnTo>
                    <a:pt x="157" y="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1837" y="2938"/>
              <a:ext cx="23" cy="41"/>
            </a:xfrm>
            <a:custGeom>
              <a:avLst/>
              <a:gdLst>
                <a:gd name="T0" fmla="*/ 69 w 69"/>
                <a:gd name="T1" fmla="*/ 122 h 122"/>
                <a:gd name="T2" fmla="*/ 0 w 69"/>
                <a:gd name="T3" fmla="*/ 45 h 122"/>
                <a:gd name="T4" fmla="*/ 7 w 69"/>
                <a:gd name="T5" fmla="*/ 12 h 122"/>
                <a:gd name="T6" fmla="*/ 41 w 69"/>
                <a:gd name="T7" fmla="*/ 0 h 122"/>
                <a:gd name="T8" fmla="*/ 59 w 69"/>
                <a:gd name="T9" fmla="*/ 23 h 122"/>
                <a:gd name="T10" fmla="*/ 69 w 69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2">
                  <a:moveTo>
                    <a:pt x="69" y="122"/>
                  </a:moveTo>
                  <a:lnTo>
                    <a:pt x="0" y="45"/>
                  </a:lnTo>
                  <a:lnTo>
                    <a:pt x="7" y="12"/>
                  </a:lnTo>
                  <a:lnTo>
                    <a:pt x="41" y="0"/>
                  </a:lnTo>
                  <a:lnTo>
                    <a:pt x="59" y="23"/>
                  </a:lnTo>
                  <a:lnTo>
                    <a:pt x="6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1911" y="2928"/>
              <a:ext cx="19" cy="48"/>
            </a:xfrm>
            <a:custGeom>
              <a:avLst/>
              <a:gdLst>
                <a:gd name="T0" fmla="*/ 9 w 59"/>
                <a:gd name="T1" fmla="*/ 145 h 145"/>
                <a:gd name="T2" fmla="*/ 0 w 59"/>
                <a:gd name="T3" fmla="*/ 37 h 145"/>
                <a:gd name="T4" fmla="*/ 32 w 59"/>
                <a:gd name="T5" fmla="*/ 0 h 145"/>
                <a:gd name="T6" fmla="*/ 59 w 59"/>
                <a:gd name="T7" fmla="*/ 15 h 145"/>
                <a:gd name="T8" fmla="*/ 55 w 59"/>
                <a:gd name="T9" fmla="*/ 44 h 145"/>
                <a:gd name="T10" fmla="*/ 9 w 59"/>
                <a:gd name="T11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5">
                  <a:moveTo>
                    <a:pt x="9" y="145"/>
                  </a:moveTo>
                  <a:lnTo>
                    <a:pt x="0" y="37"/>
                  </a:lnTo>
                  <a:lnTo>
                    <a:pt x="32" y="0"/>
                  </a:lnTo>
                  <a:lnTo>
                    <a:pt x="59" y="15"/>
                  </a:lnTo>
                  <a:lnTo>
                    <a:pt x="55" y="44"/>
                  </a:lnTo>
                  <a:lnTo>
                    <a:pt x="9" y="14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1951" y="2965"/>
              <a:ext cx="47" cy="30"/>
            </a:xfrm>
            <a:custGeom>
              <a:avLst/>
              <a:gdLst>
                <a:gd name="T0" fmla="*/ 0 w 141"/>
                <a:gd name="T1" fmla="*/ 91 h 91"/>
                <a:gd name="T2" fmla="*/ 105 w 141"/>
                <a:gd name="T3" fmla="*/ 0 h 91"/>
                <a:gd name="T4" fmla="*/ 141 w 141"/>
                <a:gd name="T5" fmla="*/ 18 h 91"/>
                <a:gd name="T6" fmla="*/ 138 w 141"/>
                <a:gd name="T7" fmla="*/ 48 h 91"/>
                <a:gd name="T8" fmla="*/ 119 w 141"/>
                <a:gd name="T9" fmla="*/ 62 h 91"/>
                <a:gd name="T10" fmla="*/ 0 w 141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91">
                  <a:moveTo>
                    <a:pt x="0" y="91"/>
                  </a:moveTo>
                  <a:lnTo>
                    <a:pt x="105" y="0"/>
                  </a:lnTo>
                  <a:lnTo>
                    <a:pt x="141" y="18"/>
                  </a:lnTo>
                  <a:lnTo>
                    <a:pt x="138" y="48"/>
                  </a:lnTo>
                  <a:lnTo>
                    <a:pt x="119" y="62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38" name="Group 22"/>
          <p:cNvGrpSpPr>
            <a:grpSpLocks/>
          </p:cNvGrpSpPr>
          <p:nvPr/>
        </p:nvGrpSpPr>
        <p:grpSpPr bwMode="auto">
          <a:xfrm>
            <a:off x="2743200" y="4759325"/>
            <a:ext cx="622300" cy="1779588"/>
            <a:chOff x="1728" y="2998"/>
            <a:chExt cx="392" cy="1121"/>
          </a:xfrm>
        </p:grpSpPr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1799" y="3183"/>
              <a:ext cx="196" cy="195"/>
            </a:xfrm>
            <a:custGeom>
              <a:avLst/>
              <a:gdLst>
                <a:gd name="T0" fmla="*/ 385 w 590"/>
                <a:gd name="T1" fmla="*/ 169 h 585"/>
                <a:gd name="T2" fmla="*/ 313 w 590"/>
                <a:gd name="T3" fmla="*/ 60 h 585"/>
                <a:gd name="T4" fmla="*/ 240 w 590"/>
                <a:gd name="T5" fmla="*/ 0 h 585"/>
                <a:gd name="T6" fmla="*/ 153 w 590"/>
                <a:gd name="T7" fmla="*/ 0 h 585"/>
                <a:gd name="T8" fmla="*/ 58 w 590"/>
                <a:gd name="T9" fmla="*/ 38 h 585"/>
                <a:gd name="T10" fmla="*/ 15 w 590"/>
                <a:gd name="T11" fmla="*/ 103 h 585"/>
                <a:gd name="T12" fmla="*/ 0 w 590"/>
                <a:gd name="T13" fmla="*/ 191 h 585"/>
                <a:gd name="T14" fmla="*/ 15 w 590"/>
                <a:gd name="T15" fmla="*/ 308 h 585"/>
                <a:gd name="T16" fmla="*/ 72 w 590"/>
                <a:gd name="T17" fmla="*/ 439 h 585"/>
                <a:gd name="T18" fmla="*/ 175 w 590"/>
                <a:gd name="T19" fmla="*/ 528 h 585"/>
                <a:gd name="T20" fmla="*/ 254 w 590"/>
                <a:gd name="T21" fmla="*/ 571 h 585"/>
                <a:gd name="T22" fmla="*/ 335 w 590"/>
                <a:gd name="T23" fmla="*/ 585 h 585"/>
                <a:gd name="T24" fmla="*/ 400 w 590"/>
                <a:gd name="T25" fmla="*/ 564 h 585"/>
                <a:gd name="T26" fmla="*/ 436 w 590"/>
                <a:gd name="T27" fmla="*/ 528 h 585"/>
                <a:gd name="T28" fmla="*/ 459 w 590"/>
                <a:gd name="T29" fmla="*/ 439 h 585"/>
                <a:gd name="T30" fmla="*/ 452 w 590"/>
                <a:gd name="T31" fmla="*/ 337 h 585"/>
                <a:gd name="T32" fmla="*/ 429 w 590"/>
                <a:gd name="T33" fmla="*/ 250 h 585"/>
                <a:gd name="T34" fmla="*/ 574 w 590"/>
                <a:gd name="T35" fmla="*/ 169 h 585"/>
                <a:gd name="T36" fmla="*/ 590 w 590"/>
                <a:gd name="T37" fmla="*/ 133 h 585"/>
                <a:gd name="T38" fmla="*/ 574 w 590"/>
                <a:gd name="T39" fmla="*/ 117 h 585"/>
                <a:gd name="T40" fmla="*/ 414 w 590"/>
                <a:gd name="T41" fmla="*/ 213 h 585"/>
                <a:gd name="T42" fmla="*/ 385 w 590"/>
                <a:gd name="T43" fmla="*/ 16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0" h="585">
                  <a:moveTo>
                    <a:pt x="385" y="169"/>
                  </a:moveTo>
                  <a:lnTo>
                    <a:pt x="313" y="60"/>
                  </a:lnTo>
                  <a:lnTo>
                    <a:pt x="240" y="0"/>
                  </a:lnTo>
                  <a:lnTo>
                    <a:pt x="153" y="0"/>
                  </a:lnTo>
                  <a:lnTo>
                    <a:pt x="58" y="38"/>
                  </a:lnTo>
                  <a:lnTo>
                    <a:pt x="15" y="103"/>
                  </a:lnTo>
                  <a:lnTo>
                    <a:pt x="0" y="191"/>
                  </a:lnTo>
                  <a:lnTo>
                    <a:pt x="15" y="308"/>
                  </a:lnTo>
                  <a:lnTo>
                    <a:pt x="72" y="439"/>
                  </a:lnTo>
                  <a:lnTo>
                    <a:pt x="175" y="528"/>
                  </a:lnTo>
                  <a:lnTo>
                    <a:pt x="254" y="571"/>
                  </a:lnTo>
                  <a:lnTo>
                    <a:pt x="335" y="585"/>
                  </a:lnTo>
                  <a:lnTo>
                    <a:pt x="400" y="564"/>
                  </a:lnTo>
                  <a:lnTo>
                    <a:pt x="436" y="528"/>
                  </a:lnTo>
                  <a:lnTo>
                    <a:pt x="459" y="439"/>
                  </a:lnTo>
                  <a:lnTo>
                    <a:pt x="452" y="337"/>
                  </a:lnTo>
                  <a:lnTo>
                    <a:pt x="429" y="250"/>
                  </a:lnTo>
                  <a:lnTo>
                    <a:pt x="574" y="169"/>
                  </a:lnTo>
                  <a:lnTo>
                    <a:pt x="590" y="133"/>
                  </a:lnTo>
                  <a:lnTo>
                    <a:pt x="574" y="117"/>
                  </a:lnTo>
                  <a:lnTo>
                    <a:pt x="414" y="213"/>
                  </a:lnTo>
                  <a:lnTo>
                    <a:pt x="385" y="16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1940" y="2998"/>
              <a:ext cx="175" cy="436"/>
            </a:xfrm>
            <a:custGeom>
              <a:avLst/>
              <a:gdLst>
                <a:gd name="T0" fmla="*/ 146 w 525"/>
                <a:gd name="T1" fmla="*/ 1103 h 1307"/>
                <a:gd name="T2" fmla="*/ 50 w 525"/>
                <a:gd name="T3" fmla="*/ 1175 h 1307"/>
                <a:gd name="T4" fmla="*/ 22 w 525"/>
                <a:gd name="T5" fmla="*/ 1199 h 1307"/>
                <a:gd name="T6" fmla="*/ 0 w 525"/>
                <a:gd name="T7" fmla="*/ 1249 h 1307"/>
                <a:gd name="T8" fmla="*/ 29 w 525"/>
                <a:gd name="T9" fmla="*/ 1300 h 1307"/>
                <a:gd name="T10" fmla="*/ 58 w 525"/>
                <a:gd name="T11" fmla="*/ 1307 h 1307"/>
                <a:gd name="T12" fmla="*/ 146 w 525"/>
                <a:gd name="T13" fmla="*/ 1278 h 1307"/>
                <a:gd name="T14" fmla="*/ 277 w 525"/>
                <a:gd name="T15" fmla="*/ 1175 h 1307"/>
                <a:gd name="T16" fmla="*/ 394 w 525"/>
                <a:gd name="T17" fmla="*/ 1053 h 1307"/>
                <a:gd name="T18" fmla="*/ 518 w 525"/>
                <a:gd name="T19" fmla="*/ 913 h 1307"/>
                <a:gd name="T20" fmla="*/ 525 w 525"/>
                <a:gd name="T21" fmla="*/ 855 h 1307"/>
                <a:gd name="T22" fmla="*/ 525 w 525"/>
                <a:gd name="T23" fmla="*/ 695 h 1307"/>
                <a:gd name="T24" fmla="*/ 489 w 525"/>
                <a:gd name="T25" fmla="*/ 446 h 1307"/>
                <a:gd name="T26" fmla="*/ 511 w 525"/>
                <a:gd name="T27" fmla="*/ 300 h 1307"/>
                <a:gd name="T28" fmla="*/ 525 w 525"/>
                <a:gd name="T29" fmla="*/ 241 h 1307"/>
                <a:gd name="T30" fmla="*/ 503 w 525"/>
                <a:gd name="T31" fmla="*/ 212 h 1307"/>
                <a:gd name="T32" fmla="*/ 452 w 525"/>
                <a:gd name="T33" fmla="*/ 183 h 1307"/>
                <a:gd name="T34" fmla="*/ 415 w 525"/>
                <a:gd name="T35" fmla="*/ 162 h 1307"/>
                <a:gd name="T36" fmla="*/ 437 w 525"/>
                <a:gd name="T37" fmla="*/ 30 h 1307"/>
                <a:gd name="T38" fmla="*/ 423 w 525"/>
                <a:gd name="T39" fmla="*/ 0 h 1307"/>
                <a:gd name="T40" fmla="*/ 394 w 525"/>
                <a:gd name="T41" fmla="*/ 9 h 1307"/>
                <a:gd name="T42" fmla="*/ 379 w 525"/>
                <a:gd name="T43" fmla="*/ 176 h 1307"/>
                <a:gd name="T44" fmla="*/ 365 w 525"/>
                <a:gd name="T45" fmla="*/ 219 h 1307"/>
                <a:gd name="T46" fmla="*/ 358 w 525"/>
                <a:gd name="T47" fmla="*/ 248 h 1307"/>
                <a:gd name="T48" fmla="*/ 299 w 525"/>
                <a:gd name="T49" fmla="*/ 227 h 1307"/>
                <a:gd name="T50" fmla="*/ 255 w 525"/>
                <a:gd name="T51" fmla="*/ 227 h 1307"/>
                <a:gd name="T52" fmla="*/ 255 w 525"/>
                <a:gd name="T53" fmla="*/ 255 h 1307"/>
                <a:gd name="T54" fmla="*/ 284 w 525"/>
                <a:gd name="T55" fmla="*/ 279 h 1307"/>
                <a:gd name="T56" fmla="*/ 336 w 525"/>
                <a:gd name="T57" fmla="*/ 279 h 1307"/>
                <a:gd name="T58" fmla="*/ 372 w 525"/>
                <a:gd name="T59" fmla="*/ 307 h 1307"/>
                <a:gd name="T60" fmla="*/ 401 w 525"/>
                <a:gd name="T61" fmla="*/ 358 h 1307"/>
                <a:gd name="T62" fmla="*/ 430 w 525"/>
                <a:gd name="T63" fmla="*/ 439 h 1307"/>
                <a:gd name="T64" fmla="*/ 452 w 525"/>
                <a:gd name="T65" fmla="*/ 599 h 1307"/>
                <a:gd name="T66" fmla="*/ 452 w 525"/>
                <a:gd name="T67" fmla="*/ 745 h 1307"/>
                <a:gd name="T68" fmla="*/ 437 w 525"/>
                <a:gd name="T69" fmla="*/ 862 h 1307"/>
                <a:gd name="T70" fmla="*/ 408 w 525"/>
                <a:gd name="T71" fmla="*/ 913 h 1307"/>
                <a:gd name="T72" fmla="*/ 306 w 525"/>
                <a:gd name="T73" fmla="*/ 986 h 1307"/>
                <a:gd name="T74" fmla="*/ 196 w 525"/>
                <a:gd name="T75" fmla="*/ 1053 h 1307"/>
                <a:gd name="T76" fmla="*/ 146 w 525"/>
                <a:gd name="T77" fmla="*/ 1103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1728" y="3400"/>
              <a:ext cx="158" cy="263"/>
            </a:xfrm>
            <a:custGeom>
              <a:avLst/>
              <a:gdLst>
                <a:gd name="T0" fmla="*/ 475 w 475"/>
                <a:gd name="T1" fmla="*/ 21 h 788"/>
                <a:gd name="T2" fmla="*/ 423 w 475"/>
                <a:gd name="T3" fmla="*/ 0 h 788"/>
                <a:gd name="T4" fmla="*/ 313 w 475"/>
                <a:gd name="T5" fmla="*/ 7 h 788"/>
                <a:gd name="T6" fmla="*/ 218 w 475"/>
                <a:gd name="T7" fmla="*/ 81 h 788"/>
                <a:gd name="T8" fmla="*/ 79 w 475"/>
                <a:gd name="T9" fmla="*/ 234 h 788"/>
                <a:gd name="T10" fmla="*/ 7 w 475"/>
                <a:gd name="T11" fmla="*/ 358 h 788"/>
                <a:gd name="T12" fmla="*/ 0 w 475"/>
                <a:gd name="T13" fmla="*/ 401 h 788"/>
                <a:gd name="T14" fmla="*/ 36 w 475"/>
                <a:gd name="T15" fmla="*/ 482 h 788"/>
                <a:gd name="T16" fmla="*/ 115 w 475"/>
                <a:gd name="T17" fmla="*/ 518 h 788"/>
                <a:gd name="T18" fmla="*/ 218 w 475"/>
                <a:gd name="T19" fmla="*/ 562 h 788"/>
                <a:gd name="T20" fmla="*/ 299 w 475"/>
                <a:gd name="T21" fmla="*/ 583 h 788"/>
                <a:gd name="T22" fmla="*/ 335 w 475"/>
                <a:gd name="T23" fmla="*/ 621 h 788"/>
                <a:gd name="T24" fmla="*/ 313 w 475"/>
                <a:gd name="T25" fmla="*/ 671 h 788"/>
                <a:gd name="T26" fmla="*/ 255 w 475"/>
                <a:gd name="T27" fmla="*/ 731 h 788"/>
                <a:gd name="T28" fmla="*/ 182 w 475"/>
                <a:gd name="T29" fmla="*/ 738 h 788"/>
                <a:gd name="T30" fmla="*/ 131 w 475"/>
                <a:gd name="T31" fmla="*/ 715 h 788"/>
                <a:gd name="T32" fmla="*/ 101 w 475"/>
                <a:gd name="T33" fmla="*/ 738 h 788"/>
                <a:gd name="T34" fmla="*/ 108 w 475"/>
                <a:gd name="T35" fmla="*/ 767 h 788"/>
                <a:gd name="T36" fmla="*/ 167 w 475"/>
                <a:gd name="T37" fmla="*/ 788 h 788"/>
                <a:gd name="T38" fmla="*/ 255 w 475"/>
                <a:gd name="T39" fmla="*/ 788 h 788"/>
                <a:gd name="T40" fmla="*/ 335 w 475"/>
                <a:gd name="T41" fmla="*/ 767 h 788"/>
                <a:gd name="T42" fmla="*/ 379 w 475"/>
                <a:gd name="T43" fmla="*/ 738 h 788"/>
                <a:gd name="T44" fmla="*/ 408 w 475"/>
                <a:gd name="T45" fmla="*/ 686 h 788"/>
                <a:gd name="T46" fmla="*/ 423 w 475"/>
                <a:gd name="T47" fmla="*/ 628 h 788"/>
                <a:gd name="T48" fmla="*/ 387 w 475"/>
                <a:gd name="T49" fmla="*/ 576 h 788"/>
                <a:gd name="T50" fmla="*/ 299 w 475"/>
                <a:gd name="T51" fmla="*/ 540 h 788"/>
                <a:gd name="T52" fmla="*/ 196 w 475"/>
                <a:gd name="T53" fmla="*/ 511 h 788"/>
                <a:gd name="T54" fmla="*/ 108 w 475"/>
                <a:gd name="T55" fmla="*/ 460 h 788"/>
                <a:gd name="T56" fmla="*/ 87 w 475"/>
                <a:gd name="T57" fmla="*/ 416 h 788"/>
                <a:gd name="T58" fmla="*/ 101 w 475"/>
                <a:gd name="T59" fmla="*/ 336 h 788"/>
                <a:gd name="T60" fmla="*/ 167 w 475"/>
                <a:gd name="T61" fmla="*/ 234 h 788"/>
                <a:gd name="T62" fmla="*/ 248 w 475"/>
                <a:gd name="T63" fmla="*/ 175 h 788"/>
                <a:gd name="T64" fmla="*/ 372 w 475"/>
                <a:gd name="T65" fmla="*/ 131 h 788"/>
                <a:gd name="T66" fmla="*/ 475 w 475"/>
                <a:gd name="T67" fmla="*/ 110 h 788"/>
                <a:gd name="T68" fmla="*/ 475 w 475"/>
                <a:gd name="T69" fmla="*/ 50 h 788"/>
                <a:gd name="T70" fmla="*/ 475 w 475"/>
                <a:gd name="T71" fmla="*/ 2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5" h="788">
                  <a:moveTo>
                    <a:pt x="475" y="21"/>
                  </a:moveTo>
                  <a:lnTo>
                    <a:pt x="423" y="0"/>
                  </a:lnTo>
                  <a:lnTo>
                    <a:pt x="313" y="7"/>
                  </a:lnTo>
                  <a:lnTo>
                    <a:pt x="218" y="81"/>
                  </a:lnTo>
                  <a:lnTo>
                    <a:pt x="79" y="234"/>
                  </a:lnTo>
                  <a:lnTo>
                    <a:pt x="7" y="358"/>
                  </a:lnTo>
                  <a:lnTo>
                    <a:pt x="0" y="401"/>
                  </a:lnTo>
                  <a:lnTo>
                    <a:pt x="36" y="482"/>
                  </a:lnTo>
                  <a:lnTo>
                    <a:pt x="115" y="518"/>
                  </a:lnTo>
                  <a:lnTo>
                    <a:pt x="218" y="562"/>
                  </a:lnTo>
                  <a:lnTo>
                    <a:pt x="299" y="583"/>
                  </a:lnTo>
                  <a:lnTo>
                    <a:pt x="335" y="621"/>
                  </a:lnTo>
                  <a:lnTo>
                    <a:pt x="313" y="671"/>
                  </a:lnTo>
                  <a:lnTo>
                    <a:pt x="255" y="731"/>
                  </a:lnTo>
                  <a:lnTo>
                    <a:pt x="182" y="738"/>
                  </a:lnTo>
                  <a:lnTo>
                    <a:pt x="131" y="715"/>
                  </a:lnTo>
                  <a:lnTo>
                    <a:pt x="101" y="738"/>
                  </a:lnTo>
                  <a:lnTo>
                    <a:pt x="108" y="767"/>
                  </a:lnTo>
                  <a:lnTo>
                    <a:pt x="167" y="788"/>
                  </a:lnTo>
                  <a:lnTo>
                    <a:pt x="255" y="788"/>
                  </a:lnTo>
                  <a:lnTo>
                    <a:pt x="335" y="767"/>
                  </a:lnTo>
                  <a:lnTo>
                    <a:pt x="379" y="738"/>
                  </a:lnTo>
                  <a:lnTo>
                    <a:pt x="408" y="686"/>
                  </a:lnTo>
                  <a:lnTo>
                    <a:pt x="423" y="628"/>
                  </a:lnTo>
                  <a:lnTo>
                    <a:pt x="387" y="576"/>
                  </a:lnTo>
                  <a:lnTo>
                    <a:pt x="299" y="540"/>
                  </a:lnTo>
                  <a:lnTo>
                    <a:pt x="196" y="511"/>
                  </a:lnTo>
                  <a:lnTo>
                    <a:pt x="108" y="460"/>
                  </a:lnTo>
                  <a:lnTo>
                    <a:pt x="87" y="416"/>
                  </a:lnTo>
                  <a:lnTo>
                    <a:pt x="101" y="336"/>
                  </a:lnTo>
                  <a:lnTo>
                    <a:pt x="167" y="234"/>
                  </a:lnTo>
                  <a:lnTo>
                    <a:pt x="248" y="175"/>
                  </a:lnTo>
                  <a:lnTo>
                    <a:pt x="372" y="131"/>
                  </a:lnTo>
                  <a:lnTo>
                    <a:pt x="475" y="110"/>
                  </a:lnTo>
                  <a:lnTo>
                    <a:pt x="475" y="50"/>
                  </a:lnTo>
                  <a:lnTo>
                    <a:pt x="475" y="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857" y="3388"/>
              <a:ext cx="148" cy="324"/>
            </a:xfrm>
            <a:custGeom>
              <a:avLst/>
              <a:gdLst>
                <a:gd name="T0" fmla="*/ 386 w 444"/>
                <a:gd name="T1" fmla="*/ 306 h 970"/>
                <a:gd name="T2" fmla="*/ 342 w 444"/>
                <a:gd name="T3" fmla="*/ 124 h 970"/>
                <a:gd name="T4" fmla="*/ 291 w 444"/>
                <a:gd name="T5" fmla="*/ 36 h 970"/>
                <a:gd name="T6" fmla="*/ 182 w 444"/>
                <a:gd name="T7" fmla="*/ 0 h 970"/>
                <a:gd name="T8" fmla="*/ 72 w 444"/>
                <a:gd name="T9" fmla="*/ 14 h 970"/>
                <a:gd name="T10" fmla="*/ 21 w 444"/>
                <a:gd name="T11" fmla="*/ 109 h 970"/>
                <a:gd name="T12" fmla="*/ 29 w 444"/>
                <a:gd name="T13" fmla="*/ 226 h 970"/>
                <a:gd name="T14" fmla="*/ 57 w 444"/>
                <a:gd name="T15" fmla="*/ 416 h 970"/>
                <a:gd name="T16" fmla="*/ 57 w 444"/>
                <a:gd name="T17" fmla="*/ 583 h 970"/>
                <a:gd name="T18" fmla="*/ 21 w 444"/>
                <a:gd name="T19" fmla="*/ 729 h 970"/>
                <a:gd name="T20" fmla="*/ 0 w 444"/>
                <a:gd name="T21" fmla="*/ 810 h 970"/>
                <a:gd name="T22" fmla="*/ 14 w 444"/>
                <a:gd name="T23" fmla="*/ 882 h 970"/>
                <a:gd name="T24" fmla="*/ 65 w 444"/>
                <a:gd name="T25" fmla="*/ 920 h 970"/>
                <a:gd name="T26" fmla="*/ 131 w 444"/>
                <a:gd name="T27" fmla="*/ 956 h 970"/>
                <a:gd name="T28" fmla="*/ 196 w 444"/>
                <a:gd name="T29" fmla="*/ 970 h 970"/>
                <a:gd name="T30" fmla="*/ 277 w 444"/>
                <a:gd name="T31" fmla="*/ 970 h 970"/>
                <a:gd name="T32" fmla="*/ 372 w 444"/>
                <a:gd name="T33" fmla="*/ 897 h 970"/>
                <a:gd name="T34" fmla="*/ 444 w 444"/>
                <a:gd name="T35" fmla="*/ 743 h 970"/>
                <a:gd name="T36" fmla="*/ 437 w 444"/>
                <a:gd name="T37" fmla="*/ 605 h 970"/>
                <a:gd name="T38" fmla="*/ 394 w 444"/>
                <a:gd name="T39" fmla="*/ 444 h 970"/>
                <a:gd name="T40" fmla="*/ 386 w 444"/>
                <a:gd name="T41" fmla="*/ 306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970">
                  <a:moveTo>
                    <a:pt x="386" y="306"/>
                  </a:moveTo>
                  <a:lnTo>
                    <a:pt x="342" y="124"/>
                  </a:lnTo>
                  <a:lnTo>
                    <a:pt x="291" y="36"/>
                  </a:lnTo>
                  <a:lnTo>
                    <a:pt x="182" y="0"/>
                  </a:lnTo>
                  <a:lnTo>
                    <a:pt x="72" y="14"/>
                  </a:lnTo>
                  <a:lnTo>
                    <a:pt x="21" y="109"/>
                  </a:lnTo>
                  <a:lnTo>
                    <a:pt x="29" y="226"/>
                  </a:lnTo>
                  <a:lnTo>
                    <a:pt x="57" y="416"/>
                  </a:lnTo>
                  <a:lnTo>
                    <a:pt x="57" y="583"/>
                  </a:lnTo>
                  <a:lnTo>
                    <a:pt x="21" y="729"/>
                  </a:lnTo>
                  <a:lnTo>
                    <a:pt x="0" y="810"/>
                  </a:lnTo>
                  <a:lnTo>
                    <a:pt x="14" y="882"/>
                  </a:lnTo>
                  <a:lnTo>
                    <a:pt x="65" y="920"/>
                  </a:lnTo>
                  <a:lnTo>
                    <a:pt x="131" y="956"/>
                  </a:lnTo>
                  <a:lnTo>
                    <a:pt x="196" y="970"/>
                  </a:lnTo>
                  <a:lnTo>
                    <a:pt x="277" y="970"/>
                  </a:lnTo>
                  <a:lnTo>
                    <a:pt x="372" y="897"/>
                  </a:lnTo>
                  <a:lnTo>
                    <a:pt x="444" y="743"/>
                  </a:lnTo>
                  <a:lnTo>
                    <a:pt x="437" y="605"/>
                  </a:lnTo>
                  <a:lnTo>
                    <a:pt x="394" y="444"/>
                  </a:lnTo>
                  <a:lnTo>
                    <a:pt x="386" y="3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1813" y="3651"/>
              <a:ext cx="112" cy="468"/>
            </a:xfrm>
            <a:custGeom>
              <a:avLst/>
              <a:gdLst>
                <a:gd name="T0" fmla="*/ 322 w 338"/>
                <a:gd name="T1" fmla="*/ 22 h 1403"/>
                <a:gd name="T2" fmla="*/ 235 w 338"/>
                <a:gd name="T3" fmla="*/ 0 h 1403"/>
                <a:gd name="T4" fmla="*/ 183 w 338"/>
                <a:gd name="T5" fmla="*/ 22 h 1403"/>
                <a:gd name="T6" fmla="*/ 162 w 338"/>
                <a:gd name="T7" fmla="*/ 94 h 1403"/>
                <a:gd name="T8" fmla="*/ 183 w 338"/>
                <a:gd name="T9" fmla="*/ 496 h 1403"/>
                <a:gd name="T10" fmla="*/ 183 w 338"/>
                <a:gd name="T11" fmla="*/ 591 h 1403"/>
                <a:gd name="T12" fmla="*/ 154 w 338"/>
                <a:gd name="T13" fmla="*/ 767 h 1403"/>
                <a:gd name="T14" fmla="*/ 147 w 338"/>
                <a:gd name="T15" fmla="*/ 971 h 1403"/>
                <a:gd name="T16" fmla="*/ 162 w 338"/>
                <a:gd name="T17" fmla="*/ 1073 h 1403"/>
                <a:gd name="T18" fmla="*/ 147 w 338"/>
                <a:gd name="T19" fmla="*/ 1131 h 1403"/>
                <a:gd name="T20" fmla="*/ 45 w 338"/>
                <a:gd name="T21" fmla="*/ 1219 h 1403"/>
                <a:gd name="T22" fmla="*/ 0 w 338"/>
                <a:gd name="T23" fmla="*/ 1329 h 1403"/>
                <a:gd name="T24" fmla="*/ 9 w 338"/>
                <a:gd name="T25" fmla="*/ 1365 h 1403"/>
                <a:gd name="T26" fmla="*/ 88 w 338"/>
                <a:gd name="T27" fmla="*/ 1403 h 1403"/>
                <a:gd name="T28" fmla="*/ 110 w 338"/>
                <a:gd name="T29" fmla="*/ 1387 h 1403"/>
                <a:gd name="T30" fmla="*/ 118 w 338"/>
                <a:gd name="T31" fmla="*/ 1322 h 1403"/>
                <a:gd name="T32" fmla="*/ 140 w 338"/>
                <a:gd name="T33" fmla="*/ 1226 h 1403"/>
                <a:gd name="T34" fmla="*/ 176 w 338"/>
                <a:gd name="T35" fmla="*/ 1183 h 1403"/>
                <a:gd name="T36" fmla="*/ 219 w 338"/>
                <a:gd name="T37" fmla="*/ 1154 h 1403"/>
                <a:gd name="T38" fmla="*/ 257 w 338"/>
                <a:gd name="T39" fmla="*/ 1117 h 1403"/>
                <a:gd name="T40" fmla="*/ 264 w 338"/>
                <a:gd name="T41" fmla="*/ 1088 h 1403"/>
                <a:gd name="T42" fmla="*/ 242 w 338"/>
                <a:gd name="T43" fmla="*/ 1052 h 1403"/>
                <a:gd name="T44" fmla="*/ 219 w 338"/>
                <a:gd name="T45" fmla="*/ 1030 h 1403"/>
                <a:gd name="T46" fmla="*/ 205 w 338"/>
                <a:gd name="T47" fmla="*/ 942 h 1403"/>
                <a:gd name="T48" fmla="*/ 219 w 338"/>
                <a:gd name="T49" fmla="*/ 758 h 1403"/>
                <a:gd name="T50" fmla="*/ 271 w 338"/>
                <a:gd name="T51" fmla="*/ 548 h 1403"/>
                <a:gd name="T52" fmla="*/ 322 w 338"/>
                <a:gd name="T53" fmla="*/ 379 h 1403"/>
                <a:gd name="T54" fmla="*/ 338 w 338"/>
                <a:gd name="T55" fmla="*/ 175 h 1403"/>
                <a:gd name="T56" fmla="*/ 322 w 338"/>
                <a:gd name="T57" fmla="*/ 2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1403">
                  <a:moveTo>
                    <a:pt x="322" y="22"/>
                  </a:moveTo>
                  <a:lnTo>
                    <a:pt x="235" y="0"/>
                  </a:lnTo>
                  <a:lnTo>
                    <a:pt x="183" y="22"/>
                  </a:lnTo>
                  <a:lnTo>
                    <a:pt x="162" y="94"/>
                  </a:lnTo>
                  <a:lnTo>
                    <a:pt x="183" y="496"/>
                  </a:lnTo>
                  <a:lnTo>
                    <a:pt x="183" y="591"/>
                  </a:lnTo>
                  <a:lnTo>
                    <a:pt x="154" y="767"/>
                  </a:lnTo>
                  <a:lnTo>
                    <a:pt x="147" y="971"/>
                  </a:lnTo>
                  <a:lnTo>
                    <a:pt x="162" y="1073"/>
                  </a:lnTo>
                  <a:lnTo>
                    <a:pt x="147" y="1131"/>
                  </a:lnTo>
                  <a:lnTo>
                    <a:pt x="45" y="1219"/>
                  </a:lnTo>
                  <a:lnTo>
                    <a:pt x="0" y="1329"/>
                  </a:lnTo>
                  <a:lnTo>
                    <a:pt x="9" y="1365"/>
                  </a:lnTo>
                  <a:lnTo>
                    <a:pt x="88" y="1403"/>
                  </a:lnTo>
                  <a:lnTo>
                    <a:pt x="110" y="1387"/>
                  </a:lnTo>
                  <a:lnTo>
                    <a:pt x="118" y="1322"/>
                  </a:lnTo>
                  <a:lnTo>
                    <a:pt x="140" y="1226"/>
                  </a:lnTo>
                  <a:lnTo>
                    <a:pt x="176" y="1183"/>
                  </a:lnTo>
                  <a:lnTo>
                    <a:pt x="219" y="1154"/>
                  </a:lnTo>
                  <a:lnTo>
                    <a:pt x="257" y="1117"/>
                  </a:lnTo>
                  <a:lnTo>
                    <a:pt x="264" y="1088"/>
                  </a:lnTo>
                  <a:lnTo>
                    <a:pt x="242" y="1052"/>
                  </a:lnTo>
                  <a:lnTo>
                    <a:pt x="219" y="1030"/>
                  </a:lnTo>
                  <a:lnTo>
                    <a:pt x="205" y="942"/>
                  </a:lnTo>
                  <a:lnTo>
                    <a:pt x="219" y="758"/>
                  </a:lnTo>
                  <a:lnTo>
                    <a:pt x="271" y="548"/>
                  </a:lnTo>
                  <a:lnTo>
                    <a:pt x="322" y="379"/>
                  </a:lnTo>
                  <a:lnTo>
                    <a:pt x="338" y="175"/>
                  </a:lnTo>
                  <a:lnTo>
                    <a:pt x="322" y="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1935" y="3651"/>
              <a:ext cx="185" cy="394"/>
            </a:xfrm>
            <a:custGeom>
              <a:avLst/>
              <a:gdLst>
                <a:gd name="T0" fmla="*/ 182 w 555"/>
                <a:gd name="T1" fmla="*/ 175 h 1183"/>
                <a:gd name="T2" fmla="*/ 168 w 555"/>
                <a:gd name="T3" fmla="*/ 58 h 1183"/>
                <a:gd name="T4" fmla="*/ 103 w 555"/>
                <a:gd name="T5" fmla="*/ 0 h 1183"/>
                <a:gd name="T6" fmla="*/ 8 w 555"/>
                <a:gd name="T7" fmla="*/ 7 h 1183"/>
                <a:gd name="T8" fmla="*/ 0 w 555"/>
                <a:gd name="T9" fmla="*/ 58 h 1183"/>
                <a:gd name="T10" fmla="*/ 8 w 555"/>
                <a:gd name="T11" fmla="*/ 168 h 1183"/>
                <a:gd name="T12" fmla="*/ 58 w 555"/>
                <a:gd name="T13" fmla="*/ 335 h 1183"/>
                <a:gd name="T14" fmla="*/ 96 w 555"/>
                <a:gd name="T15" fmla="*/ 459 h 1183"/>
                <a:gd name="T16" fmla="*/ 139 w 555"/>
                <a:gd name="T17" fmla="*/ 627 h 1183"/>
                <a:gd name="T18" fmla="*/ 153 w 555"/>
                <a:gd name="T19" fmla="*/ 773 h 1183"/>
                <a:gd name="T20" fmla="*/ 153 w 555"/>
                <a:gd name="T21" fmla="*/ 890 h 1183"/>
                <a:gd name="T22" fmla="*/ 132 w 555"/>
                <a:gd name="T23" fmla="*/ 978 h 1183"/>
                <a:gd name="T24" fmla="*/ 110 w 555"/>
                <a:gd name="T25" fmla="*/ 1007 h 1183"/>
                <a:gd name="T26" fmla="*/ 110 w 555"/>
                <a:gd name="T27" fmla="*/ 1036 h 1183"/>
                <a:gd name="T28" fmla="*/ 139 w 555"/>
                <a:gd name="T29" fmla="*/ 1080 h 1183"/>
                <a:gd name="T30" fmla="*/ 189 w 555"/>
                <a:gd name="T31" fmla="*/ 1095 h 1183"/>
                <a:gd name="T32" fmla="*/ 270 w 555"/>
                <a:gd name="T33" fmla="*/ 1095 h 1183"/>
                <a:gd name="T34" fmla="*/ 416 w 555"/>
                <a:gd name="T35" fmla="*/ 1131 h 1183"/>
                <a:gd name="T36" fmla="*/ 459 w 555"/>
                <a:gd name="T37" fmla="*/ 1183 h 1183"/>
                <a:gd name="T38" fmla="*/ 526 w 555"/>
                <a:gd name="T39" fmla="*/ 1153 h 1183"/>
                <a:gd name="T40" fmla="*/ 555 w 555"/>
                <a:gd name="T41" fmla="*/ 1080 h 1183"/>
                <a:gd name="T42" fmla="*/ 526 w 555"/>
                <a:gd name="T43" fmla="*/ 1052 h 1183"/>
                <a:gd name="T44" fmla="*/ 402 w 555"/>
                <a:gd name="T45" fmla="*/ 1036 h 1183"/>
                <a:gd name="T46" fmla="*/ 263 w 555"/>
                <a:gd name="T47" fmla="*/ 1036 h 1183"/>
                <a:gd name="T48" fmla="*/ 204 w 555"/>
                <a:gd name="T49" fmla="*/ 1029 h 1183"/>
                <a:gd name="T50" fmla="*/ 189 w 555"/>
                <a:gd name="T51" fmla="*/ 985 h 1183"/>
                <a:gd name="T52" fmla="*/ 204 w 555"/>
                <a:gd name="T53" fmla="*/ 904 h 1183"/>
                <a:gd name="T54" fmla="*/ 213 w 555"/>
                <a:gd name="T55" fmla="*/ 766 h 1183"/>
                <a:gd name="T56" fmla="*/ 197 w 555"/>
                <a:gd name="T57" fmla="*/ 613 h 1183"/>
                <a:gd name="T58" fmla="*/ 175 w 555"/>
                <a:gd name="T59" fmla="*/ 409 h 1183"/>
                <a:gd name="T60" fmla="*/ 182 w 555"/>
                <a:gd name="T61" fmla="*/ 233 h 1183"/>
                <a:gd name="T62" fmla="*/ 182 w 555"/>
                <a:gd name="T63" fmla="*/ 175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5" h="1183">
                  <a:moveTo>
                    <a:pt x="182" y="175"/>
                  </a:moveTo>
                  <a:lnTo>
                    <a:pt x="168" y="58"/>
                  </a:lnTo>
                  <a:lnTo>
                    <a:pt x="103" y="0"/>
                  </a:lnTo>
                  <a:lnTo>
                    <a:pt x="8" y="7"/>
                  </a:lnTo>
                  <a:lnTo>
                    <a:pt x="0" y="58"/>
                  </a:lnTo>
                  <a:lnTo>
                    <a:pt x="8" y="168"/>
                  </a:lnTo>
                  <a:lnTo>
                    <a:pt x="58" y="335"/>
                  </a:lnTo>
                  <a:lnTo>
                    <a:pt x="96" y="459"/>
                  </a:lnTo>
                  <a:lnTo>
                    <a:pt x="139" y="627"/>
                  </a:lnTo>
                  <a:lnTo>
                    <a:pt x="153" y="773"/>
                  </a:lnTo>
                  <a:lnTo>
                    <a:pt x="153" y="890"/>
                  </a:lnTo>
                  <a:lnTo>
                    <a:pt x="132" y="978"/>
                  </a:lnTo>
                  <a:lnTo>
                    <a:pt x="110" y="1007"/>
                  </a:lnTo>
                  <a:lnTo>
                    <a:pt x="110" y="1036"/>
                  </a:lnTo>
                  <a:lnTo>
                    <a:pt x="139" y="1080"/>
                  </a:lnTo>
                  <a:lnTo>
                    <a:pt x="189" y="1095"/>
                  </a:lnTo>
                  <a:lnTo>
                    <a:pt x="270" y="1095"/>
                  </a:lnTo>
                  <a:lnTo>
                    <a:pt x="416" y="1131"/>
                  </a:lnTo>
                  <a:lnTo>
                    <a:pt x="459" y="1183"/>
                  </a:lnTo>
                  <a:lnTo>
                    <a:pt x="526" y="1153"/>
                  </a:lnTo>
                  <a:lnTo>
                    <a:pt x="555" y="1080"/>
                  </a:lnTo>
                  <a:lnTo>
                    <a:pt x="526" y="1052"/>
                  </a:lnTo>
                  <a:lnTo>
                    <a:pt x="402" y="1036"/>
                  </a:lnTo>
                  <a:lnTo>
                    <a:pt x="263" y="1036"/>
                  </a:lnTo>
                  <a:lnTo>
                    <a:pt x="204" y="1029"/>
                  </a:lnTo>
                  <a:lnTo>
                    <a:pt x="189" y="985"/>
                  </a:lnTo>
                  <a:lnTo>
                    <a:pt x="204" y="904"/>
                  </a:lnTo>
                  <a:lnTo>
                    <a:pt x="213" y="766"/>
                  </a:lnTo>
                  <a:lnTo>
                    <a:pt x="197" y="613"/>
                  </a:lnTo>
                  <a:lnTo>
                    <a:pt x="175" y="409"/>
                  </a:lnTo>
                  <a:lnTo>
                    <a:pt x="182" y="233"/>
                  </a:lnTo>
                  <a:lnTo>
                    <a:pt x="182" y="17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024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245" name="Text Box 5"/>
          <p:cNvSpPr txBox="1">
            <a:spLocks noChangeArrowheads="1"/>
          </p:cNvSpPr>
          <p:nvPr/>
        </p:nvSpPr>
        <p:spPr bwMode="auto">
          <a:xfrm>
            <a:off x="2578100" y="58738"/>
            <a:ext cx="46386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Defining Algorithm</a:t>
            </a:r>
          </a:p>
        </p:txBody>
      </p:sp>
      <p:grpSp>
        <p:nvGrpSpPr>
          <p:cNvPr id="10255" name="Group 15"/>
          <p:cNvGrpSpPr>
            <a:grpSpLocks/>
          </p:cNvGrpSpPr>
          <p:nvPr/>
        </p:nvGrpSpPr>
        <p:grpSpPr bwMode="auto">
          <a:xfrm>
            <a:off x="2667000" y="4419600"/>
            <a:ext cx="685800" cy="762000"/>
            <a:chOff x="1584" y="3072"/>
            <a:chExt cx="816" cy="961"/>
          </a:xfrm>
        </p:grpSpPr>
        <p:grpSp>
          <p:nvGrpSpPr>
            <p:cNvPr id="10247" name="Group 7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48" name="Freeform 8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9" name="Freeform 9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0" name="Freeform 10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1" name="Freeform 11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2" name="Freeform 12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3" name="Freeform 13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54" name="Line 14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56" name="Group 16"/>
          <p:cNvGrpSpPr>
            <a:grpSpLocks/>
          </p:cNvGrpSpPr>
          <p:nvPr/>
        </p:nvGrpSpPr>
        <p:grpSpPr bwMode="auto">
          <a:xfrm rot="1710829">
            <a:off x="3581400" y="3505200"/>
            <a:ext cx="685800" cy="762000"/>
            <a:chOff x="1584" y="3072"/>
            <a:chExt cx="816" cy="961"/>
          </a:xfrm>
        </p:grpSpPr>
        <p:grpSp>
          <p:nvGrpSpPr>
            <p:cNvPr id="10257" name="Group 17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58" name="Freeform 18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9" name="Freeform 19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0" name="Freeform 20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1" name="Freeform 21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2" name="Freeform 22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3" name="Freeform 23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64" name="Line 24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65" name="Group 25"/>
          <p:cNvGrpSpPr>
            <a:grpSpLocks/>
          </p:cNvGrpSpPr>
          <p:nvPr/>
        </p:nvGrpSpPr>
        <p:grpSpPr bwMode="auto">
          <a:xfrm rot="1370166">
            <a:off x="1981200" y="2667000"/>
            <a:ext cx="685800" cy="762000"/>
            <a:chOff x="1584" y="3072"/>
            <a:chExt cx="816" cy="961"/>
          </a:xfrm>
        </p:grpSpPr>
        <p:grpSp>
          <p:nvGrpSpPr>
            <p:cNvPr id="10266" name="Group 26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67" name="Freeform 27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8" name="Freeform 28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9" name="Freeform 29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0" name="Freeform 30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1" name="Freeform 31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32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73" name="Line 33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74" name="Group 34"/>
          <p:cNvGrpSpPr>
            <a:grpSpLocks/>
          </p:cNvGrpSpPr>
          <p:nvPr/>
        </p:nvGrpSpPr>
        <p:grpSpPr bwMode="auto">
          <a:xfrm rot="-1209651">
            <a:off x="2514600" y="5867400"/>
            <a:ext cx="685800" cy="762000"/>
            <a:chOff x="1584" y="3072"/>
            <a:chExt cx="816" cy="961"/>
          </a:xfrm>
        </p:grpSpPr>
        <p:grpSp>
          <p:nvGrpSpPr>
            <p:cNvPr id="10275" name="Group 35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76" name="Freeform 36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37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38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39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40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41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82" name="Line 42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83" name="Group 43"/>
          <p:cNvGrpSpPr>
            <a:grpSpLocks/>
          </p:cNvGrpSpPr>
          <p:nvPr/>
        </p:nvGrpSpPr>
        <p:grpSpPr bwMode="auto">
          <a:xfrm rot="423503">
            <a:off x="533400" y="5715000"/>
            <a:ext cx="685800" cy="762000"/>
            <a:chOff x="1584" y="3072"/>
            <a:chExt cx="816" cy="961"/>
          </a:xfrm>
        </p:grpSpPr>
        <p:grpSp>
          <p:nvGrpSpPr>
            <p:cNvPr id="10284" name="Group 44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85" name="Freeform 45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46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47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48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49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50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91" name="Line 51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92" name="Group 52"/>
          <p:cNvGrpSpPr>
            <a:grpSpLocks/>
          </p:cNvGrpSpPr>
          <p:nvPr/>
        </p:nvGrpSpPr>
        <p:grpSpPr bwMode="auto">
          <a:xfrm rot="4130845" flipH="1">
            <a:off x="8229600" y="5715000"/>
            <a:ext cx="685800" cy="762000"/>
            <a:chOff x="1584" y="3072"/>
            <a:chExt cx="816" cy="961"/>
          </a:xfrm>
        </p:grpSpPr>
        <p:grpSp>
          <p:nvGrpSpPr>
            <p:cNvPr id="10293" name="Group 53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294" name="Freeform 54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55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56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57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58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59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00" name="Line 60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01" name="Group 61"/>
          <p:cNvGrpSpPr>
            <a:grpSpLocks/>
          </p:cNvGrpSpPr>
          <p:nvPr/>
        </p:nvGrpSpPr>
        <p:grpSpPr bwMode="auto">
          <a:xfrm rot="-15246314">
            <a:off x="7772400" y="838200"/>
            <a:ext cx="685800" cy="762000"/>
            <a:chOff x="1584" y="3072"/>
            <a:chExt cx="816" cy="961"/>
          </a:xfrm>
        </p:grpSpPr>
        <p:grpSp>
          <p:nvGrpSpPr>
            <p:cNvPr id="10302" name="Group 62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03" name="Freeform 63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4" name="Freeform 64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65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66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67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68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09" name="Line 69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10" name="Group 70"/>
          <p:cNvGrpSpPr>
            <a:grpSpLocks/>
          </p:cNvGrpSpPr>
          <p:nvPr/>
        </p:nvGrpSpPr>
        <p:grpSpPr bwMode="auto">
          <a:xfrm rot="2054066">
            <a:off x="914400" y="2057400"/>
            <a:ext cx="685800" cy="762000"/>
            <a:chOff x="1584" y="3072"/>
            <a:chExt cx="816" cy="961"/>
          </a:xfrm>
        </p:grpSpPr>
        <p:grpSp>
          <p:nvGrpSpPr>
            <p:cNvPr id="10311" name="Group 71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12" name="Freeform 72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73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74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75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76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77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18" name="Line 78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19" name="Group 79"/>
          <p:cNvGrpSpPr>
            <a:grpSpLocks/>
          </p:cNvGrpSpPr>
          <p:nvPr/>
        </p:nvGrpSpPr>
        <p:grpSpPr bwMode="auto">
          <a:xfrm rot="-1335947">
            <a:off x="5334000" y="5638800"/>
            <a:ext cx="685800" cy="762000"/>
            <a:chOff x="1584" y="3072"/>
            <a:chExt cx="816" cy="961"/>
          </a:xfrm>
        </p:grpSpPr>
        <p:grpSp>
          <p:nvGrpSpPr>
            <p:cNvPr id="10320" name="Group 80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21" name="Freeform 81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82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83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84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85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86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27" name="Line 87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28" name="Group 88"/>
          <p:cNvGrpSpPr>
            <a:grpSpLocks/>
          </p:cNvGrpSpPr>
          <p:nvPr/>
        </p:nvGrpSpPr>
        <p:grpSpPr bwMode="auto">
          <a:xfrm rot="-1139909">
            <a:off x="3810000" y="5410200"/>
            <a:ext cx="685800" cy="762000"/>
            <a:chOff x="1584" y="3072"/>
            <a:chExt cx="816" cy="961"/>
          </a:xfrm>
        </p:grpSpPr>
        <p:grpSp>
          <p:nvGrpSpPr>
            <p:cNvPr id="10329" name="Group 89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30" name="Freeform 90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91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92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93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94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95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36" name="Line 96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37" name="Group 97"/>
          <p:cNvGrpSpPr>
            <a:grpSpLocks/>
          </p:cNvGrpSpPr>
          <p:nvPr/>
        </p:nvGrpSpPr>
        <p:grpSpPr bwMode="auto">
          <a:xfrm rot="-1480534">
            <a:off x="6705600" y="4953000"/>
            <a:ext cx="685800" cy="762000"/>
            <a:chOff x="1584" y="3072"/>
            <a:chExt cx="816" cy="961"/>
          </a:xfrm>
        </p:grpSpPr>
        <p:grpSp>
          <p:nvGrpSpPr>
            <p:cNvPr id="10338" name="Group 98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39" name="Freeform 99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100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101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102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103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104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45" name="Line 105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46" name="Group 106"/>
          <p:cNvGrpSpPr>
            <a:grpSpLocks/>
          </p:cNvGrpSpPr>
          <p:nvPr/>
        </p:nvGrpSpPr>
        <p:grpSpPr bwMode="auto">
          <a:xfrm rot="19336688" flipH="1">
            <a:off x="8458200" y="2971800"/>
            <a:ext cx="685800" cy="762000"/>
            <a:chOff x="1584" y="3072"/>
            <a:chExt cx="816" cy="961"/>
          </a:xfrm>
        </p:grpSpPr>
        <p:grpSp>
          <p:nvGrpSpPr>
            <p:cNvPr id="10347" name="Group 107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48" name="Freeform 108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109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110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111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112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113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54" name="Line 114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55" name="Group 115"/>
          <p:cNvGrpSpPr>
            <a:grpSpLocks/>
          </p:cNvGrpSpPr>
          <p:nvPr/>
        </p:nvGrpSpPr>
        <p:grpSpPr bwMode="auto">
          <a:xfrm rot="2850186">
            <a:off x="4038600" y="2209800"/>
            <a:ext cx="685800" cy="762000"/>
            <a:chOff x="1584" y="3072"/>
            <a:chExt cx="816" cy="961"/>
          </a:xfrm>
        </p:grpSpPr>
        <p:grpSp>
          <p:nvGrpSpPr>
            <p:cNvPr id="10356" name="Group 116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57" name="Freeform 117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118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119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120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121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122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63" name="Line 123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64" name="Group 124"/>
          <p:cNvGrpSpPr>
            <a:grpSpLocks/>
          </p:cNvGrpSpPr>
          <p:nvPr/>
        </p:nvGrpSpPr>
        <p:grpSpPr bwMode="auto">
          <a:xfrm rot="-16441141">
            <a:off x="7620000" y="2362200"/>
            <a:ext cx="685800" cy="762000"/>
            <a:chOff x="1584" y="3072"/>
            <a:chExt cx="816" cy="961"/>
          </a:xfrm>
        </p:grpSpPr>
        <p:grpSp>
          <p:nvGrpSpPr>
            <p:cNvPr id="10365" name="Group 125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66" name="Freeform 126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27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28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29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0" name="Freeform 130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131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72" name="Line 132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73" name="Group 133"/>
          <p:cNvGrpSpPr>
            <a:grpSpLocks/>
          </p:cNvGrpSpPr>
          <p:nvPr/>
        </p:nvGrpSpPr>
        <p:grpSpPr bwMode="auto">
          <a:xfrm rot="1981365">
            <a:off x="5867400" y="2895600"/>
            <a:ext cx="685800" cy="762000"/>
            <a:chOff x="1584" y="3072"/>
            <a:chExt cx="816" cy="961"/>
          </a:xfrm>
        </p:grpSpPr>
        <p:grpSp>
          <p:nvGrpSpPr>
            <p:cNvPr id="10374" name="Group 134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75" name="Freeform 135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136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137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138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139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140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81" name="Line 141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83" name="Group 143"/>
          <p:cNvGrpSpPr>
            <a:grpSpLocks/>
          </p:cNvGrpSpPr>
          <p:nvPr/>
        </p:nvGrpSpPr>
        <p:grpSpPr bwMode="auto">
          <a:xfrm>
            <a:off x="1676400" y="5105400"/>
            <a:ext cx="685800" cy="762000"/>
            <a:chOff x="1584" y="3072"/>
            <a:chExt cx="816" cy="961"/>
          </a:xfrm>
        </p:grpSpPr>
        <p:grpSp>
          <p:nvGrpSpPr>
            <p:cNvPr id="10384" name="Group 144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385" name="Freeform 145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146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147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148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149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150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91" name="Line 151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01" name="Group 161"/>
          <p:cNvGrpSpPr>
            <a:grpSpLocks/>
          </p:cNvGrpSpPr>
          <p:nvPr/>
        </p:nvGrpSpPr>
        <p:grpSpPr bwMode="auto">
          <a:xfrm>
            <a:off x="4953000" y="4419600"/>
            <a:ext cx="685800" cy="762000"/>
            <a:chOff x="1584" y="3072"/>
            <a:chExt cx="816" cy="961"/>
          </a:xfrm>
        </p:grpSpPr>
        <p:grpSp>
          <p:nvGrpSpPr>
            <p:cNvPr id="10402" name="Group 162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0403" name="Freeform 163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4" name="Freeform 164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5" name="Freeform 165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6" name="Freeform 166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7" name="Freeform 167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8" name="Freeform 168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409" name="Line 169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410" name="Rectangle 170"/>
          <p:cNvSpPr>
            <a:spLocks noChangeArrowheads="1"/>
          </p:cNvSpPr>
          <p:nvPr/>
        </p:nvSpPr>
        <p:spPr bwMode="auto">
          <a:xfrm>
            <a:off x="838200" y="838200"/>
            <a:ext cx="6477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Wherever the computation might be, take best step towards school.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229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293" name="Text Box 5"/>
          <p:cNvSpPr txBox="1">
            <a:spLocks noChangeArrowheads="1"/>
          </p:cNvSpPr>
          <p:nvPr/>
        </p:nvSpPr>
        <p:spPr bwMode="auto">
          <a:xfrm>
            <a:off x="3463925" y="58738"/>
            <a:ext cx="28670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Take a step </a:t>
            </a:r>
          </a:p>
        </p:txBody>
      </p:sp>
      <p:sp>
        <p:nvSpPr>
          <p:cNvPr id="12294" name="Rectangle 6"/>
          <p:cNvSpPr>
            <a:spLocks noChangeArrowheads="1"/>
          </p:cNvSpPr>
          <p:nvPr/>
        </p:nvSpPr>
        <p:spPr bwMode="auto">
          <a:xfrm>
            <a:off x="838200" y="838200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What is required of this step?</a:t>
            </a:r>
          </a:p>
        </p:txBody>
      </p:sp>
      <p:sp>
        <p:nvSpPr>
          <p:cNvPr id="12297" name="Freeform 9"/>
          <p:cNvSpPr>
            <a:spLocks/>
          </p:cNvSpPr>
          <p:nvPr/>
        </p:nvSpPr>
        <p:spPr bwMode="auto">
          <a:xfrm>
            <a:off x="2819400" y="6248400"/>
            <a:ext cx="1066800" cy="317500"/>
          </a:xfrm>
          <a:custGeom>
            <a:avLst/>
            <a:gdLst>
              <a:gd name="T0" fmla="*/ 0 w 672"/>
              <a:gd name="T1" fmla="*/ 192 h 200"/>
              <a:gd name="T2" fmla="*/ 432 w 672"/>
              <a:gd name="T3" fmla="*/ 0 h 200"/>
              <a:gd name="T4" fmla="*/ 384 w 672"/>
              <a:gd name="T5" fmla="*/ 192 h 200"/>
              <a:gd name="T6" fmla="*/ 672 w 672"/>
              <a:gd name="T7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200">
                <a:moveTo>
                  <a:pt x="0" y="192"/>
                </a:moveTo>
                <a:cubicBezTo>
                  <a:pt x="184" y="96"/>
                  <a:pt x="368" y="0"/>
                  <a:pt x="432" y="0"/>
                </a:cubicBezTo>
                <a:cubicBezTo>
                  <a:pt x="496" y="0"/>
                  <a:pt x="344" y="184"/>
                  <a:pt x="384" y="192"/>
                </a:cubicBezTo>
                <a:cubicBezTo>
                  <a:pt x="424" y="200"/>
                  <a:pt x="548" y="124"/>
                  <a:pt x="672" y="4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298" name="Picture 10" descr="na01476_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3733800"/>
            <a:ext cx="1881188" cy="13636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317" name="Group 29"/>
          <p:cNvGrpSpPr>
            <a:grpSpLocks/>
          </p:cNvGrpSpPr>
          <p:nvPr/>
        </p:nvGrpSpPr>
        <p:grpSpPr bwMode="auto">
          <a:xfrm>
            <a:off x="2667000" y="4724400"/>
            <a:ext cx="1016000" cy="1690688"/>
            <a:chOff x="1681" y="2977"/>
            <a:chExt cx="640" cy="1065"/>
          </a:xfrm>
        </p:grpSpPr>
        <p:sp>
          <p:nvSpPr>
            <p:cNvPr id="12299" name="Freeform 11"/>
            <p:cNvSpPr>
              <a:spLocks/>
            </p:cNvSpPr>
            <p:nvPr/>
          </p:nvSpPr>
          <p:spPr bwMode="auto">
            <a:xfrm>
              <a:off x="1844" y="3119"/>
              <a:ext cx="224" cy="202"/>
            </a:xfrm>
            <a:custGeom>
              <a:avLst/>
              <a:gdLst>
                <a:gd name="T0" fmla="*/ 313 w 601"/>
                <a:gd name="T1" fmla="*/ 154 h 667"/>
                <a:gd name="T2" fmla="*/ 260 w 601"/>
                <a:gd name="T3" fmla="*/ 85 h 667"/>
                <a:gd name="T4" fmla="*/ 187 w 601"/>
                <a:gd name="T5" fmla="*/ 34 h 667"/>
                <a:gd name="T6" fmla="*/ 121 w 601"/>
                <a:gd name="T7" fmla="*/ 0 h 667"/>
                <a:gd name="T8" fmla="*/ 68 w 601"/>
                <a:gd name="T9" fmla="*/ 9 h 667"/>
                <a:gd name="T10" fmla="*/ 30 w 601"/>
                <a:gd name="T11" fmla="*/ 47 h 667"/>
                <a:gd name="T12" fmla="*/ 0 w 601"/>
                <a:gd name="T13" fmla="*/ 163 h 667"/>
                <a:gd name="T14" fmla="*/ 12 w 601"/>
                <a:gd name="T15" fmla="*/ 296 h 667"/>
                <a:gd name="T16" fmla="*/ 43 w 601"/>
                <a:gd name="T17" fmla="*/ 423 h 667"/>
                <a:gd name="T18" fmla="*/ 78 w 601"/>
                <a:gd name="T19" fmla="*/ 522 h 667"/>
                <a:gd name="T20" fmla="*/ 143 w 601"/>
                <a:gd name="T21" fmla="*/ 625 h 667"/>
                <a:gd name="T22" fmla="*/ 200 w 601"/>
                <a:gd name="T23" fmla="*/ 667 h 667"/>
                <a:gd name="T24" fmla="*/ 278 w 601"/>
                <a:gd name="T25" fmla="*/ 667 h 667"/>
                <a:gd name="T26" fmla="*/ 356 w 601"/>
                <a:gd name="T27" fmla="*/ 638 h 667"/>
                <a:gd name="T28" fmla="*/ 396 w 601"/>
                <a:gd name="T29" fmla="*/ 564 h 667"/>
                <a:gd name="T30" fmla="*/ 417 w 601"/>
                <a:gd name="T31" fmla="*/ 471 h 667"/>
                <a:gd name="T32" fmla="*/ 409 w 601"/>
                <a:gd name="T33" fmla="*/ 355 h 667"/>
                <a:gd name="T34" fmla="*/ 592 w 601"/>
                <a:gd name="T35" fmla="*/ 368 h 667"/>
                <a:gd name="T36" fmla="*/ 601 w 601"/>
                <a:gd name="T37" fmla="*/ 317 h 667"/>
                <a:gd name="T38" fmla="*/ 392 w 601"/>
                <a:gd name="T39" fmla="*/ 296 h 667"/>
                <a:gd name="T40" fmla="*/ 339 w 601"/>
                <a:gd name="T41" fmla="*/ 176 h 667"/>
                <a:gd name="T42" fmla="*/ 313 w 601"/>
                <a:gd name="T43" fmla="*/ 154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1681" y="3062"/>
              <a:ext cx="259" cy="324"/>
            </a:xfrm>
            <a:custGeom>
              <a:avLst/>
              <a:gdLst>
                <a:gd name="T0" fmla="*/ 403 w 692"/>
                <a:gd name="T1" fmla="*/ 25 h 1069"/>
                <a:gd name="T2" fmla="*/ 490 w 692"/>
                <a:gd name="T3" fmla="*/ 0 h 1069"/>
                <a:gd name="T4" fmla="*/ 560 w 692"/>
                <a:gd name="T5" fmla="*/ 4 h 1069"/>
                <a:gd name="T6" fmla="*/ 613 w 692"/>
                <a:gd name="T7" fmla="*/ 42 h 1069"/>
                <a:gd name="T8" fmla="*/ 648 w 692"/>
                <a:gd name="T9" fmla="*/ 102 h 1069"/>
                <a:gd name="T10" fmla="*/ 635 w 692"/>
                <a:gd name="T11" fmla="*/ 165 h 1069"/>
                <a:gd name="T12" fmla="*/ 586 w 692"/>
                <a:gd name="T13" fmla="*/ 165 h 1069"/>
                <a:gd name="T14" fmla="*/ 599 w 692"/>
                <a:gd name="T15" fmla="*/ 114 h 1069"/>
                <a:gd name="T16" fmla="*/ 560 w 692"/>
                <a:gd name="T17" fmla="*/ 68 h 1069"/>
                <a:gd name="T18" fmla="*/ 522 w 692"/>
                <a:gd name="T19" fmla="*/ 51 h 1069"/>
                <a:gd name="T20" fmla="*/ 456 w 692"/>
                <a:gd name="T21" fmla="*/ 68 h 1069"/>
                <a:gd name="T22" fmla="*/ 482 w 692"/>
                <a:gd name="T23" fmla="*/ 119 h 1069"/>
                <a:gd name="T24" fmla="*/ 490 w 692"/>
                <a:gd name="T25" fmla="*/ 165 h 1069"/>
                <a:gd name="T26" fmla="*/ 482 w 692"/>
                <a:gd name="T27" fmla="*/ 205 h 1069"/>
                <a:gd name="T28" fmla="*/ 417 w 692"/>
                <a:gd name="T29" fmla="*/ 222 h 1069"/>
                <a:gd name="T30" fmla="*/ 347 w 692"/>
                <a:gd name="T31" fmla="*/ 209 h 1069"/>
                <a:gd name="T32" fmla="*/ 334 w 692"/>
                <a:gd name="T33" fmla="*/ 179 h 1069"/>
                <a:gd name="T34" fmla="*/ 260 w 692"/>
                <a:gd name="T35" fmla="*/ 260 h 1069"/>
                <a:gd name="T36" fmla="*/ 217 w 692"/>
                <a:gd name="T37" fmla="*/ 350 h 1069"/>
                <a:gd name="T38" fmla="*/ 156 w 692"/>
                <a:gd name="T39" fmla="*/ 465 h 1069"/>
                <a:gd name="T40" fmla="*/ 117 w 692"/>
                <a:gd name="T41" fmla="*/ 568 h 1069"/>
                <a:gd name="T42" fmla="*/ 100 w 692"/>
                <a:gd name="T43" fmla="*/ 667 h 1069"/>
                <a:gd name="T44" fmla="*/ 113 w 692"/>
                <a:gd name="T45" fmla="*/ 718 h 1069"/>
                <a:gd name="T46" fmla="*/ 182 w 692"/>
                <a:gd name="T47" fmla="*/ 783 h 1069"/>
                <a:gd name="T48" fmla="*/ 326 w 692"/>
                <a:gd name="T49" fmla="*/ 838 h 1069"/>
                <a:gd name="T50" fmla="*/ 403 w 692"/>
                <a:gd name="T51" fmla="*/ 863 h 1069"/>
                <a:gd name="T52" fmla="*/ 482 w 692"/>
                <a:gd name="T53" fmla="*/ 876 h 1069"/>
                <a:gd name="T54" fmla="*/ 599 w 692"/>
                <a:gd name="T55" fmla="*/ 923 h 1069"/>
                <a:gd name="T56" fmla="*/ 686 w 692"/>
                <a:gd name="T57" fmla="*/ 954 h 1069"/>
                <a:gd name="T58" fmla="*/ 692 w 692"/>
                <a:gd name="T59" fmla="*/ 1013 h 1069"/>
                <a:gd name="T60" fmla="*/ 648 w 692"/>
                <a:gd name="T61" fmla="*/ 1056 h 1069"/>
                <a:gd name="T62" fmla="*/ 596 w 692"/>
                <a:gd name="T63" fmla="*/ 1069 h 1069"/>
                <a:gd name="T64" fmla="*/ 517 w 692"/>
                <a:gd name="T65" fmla="*/ 1030 h 1069"/>
                <a:gd name="T66" fmla="*/ 334 w 692"/>
                <a:gd name="T67" fmla="*/ 936 h 1069"/>
                <a:gd name="T68" fmla="*/ 182 w 692"/>
                <a:gd name="T69" fmla="*/ 872 h 1069"/>
                <a:gd name="T70" fmla="*/ 77 w 692"/>
                <a:gd name="T71" fmla="*/ 800 h 1069"/>
                <a:gd name="T72" fmla="*/ 8 w 692"/>
                <a:gd name="T73" fmla="*/ 735 h 1069"/>
                <a:gd name="T74" fmla="*/ 0 w 692"/>
                <a:gd name="T75" fmla="*/ 658 h 1069"/>
                <a:gd name="T76" fmla="*/ 38 w 692"/>
                <a:gd name="T77" fmla="*/ 555 h 1069"/>
                <a:gd name="T78" fmla="*/ 117 w 692"/>
                <a:gd name="T79" fmla="*/ 401 h 1069"/>
                <a:gd name="T80" fmla="*/ 190 w 692"/>
                <a:gd name="T81" fmla="*/ 273 h 1069"/>
                <a:gd name="T82" fmla="*/ 282 w 692"/>
                <a:gd name="T83" fmla="*/ 140 h 1069"/>
                <a:gd name="T84" fmla="*/ 352 w 692"/>
                <a:gd name="T85" fmla="*/ 63 h 1069"/>
                <a:gd name="T86" fmla="*/ 439 w 692"/>
                <a:gd name="T87" fmla="*/ 25 h 1069"/>
                <a:gd name="T88" fmla="*/ 403 w 692"/>
                <a:gd name="T89" fmla="*/ 25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1898" y="3357"/>
              <a:ext cx="135" cy="305"/>
            </a:xfrm>
            <a:custGeom>
              <a:avLst/>
              <a:gdLst>
                <a:gd name="T0" fmla="*/ 22 w 362"/>
                <a:gd name="T1" fmla="*/ 78 h 1004"/>
                <a:gd name="T2" fmla="*/ 36 w 362"/>
                <a:gd name="T3" fmla="*/ 27 h 1004"/>
                <a:gd name="T4" fmla="*/ 92 w 362"/>
                <a:gd name="T5" fmla="*/ 0 h 1004"/>
                <a:gd name="T6" fmla="*/ 143 w 362"/>
                <a:gd name="T7" fmla="*/ 0 h 1004"/>
                <a:gd name="T8" fmla="*/ 209 w 362"/>
                <a:gd name="T9" fmla="*/ 39 h 1004"/>
                <a:gd name="T10" fmla="*/ 271 w 362"/>
                <a:gd name="T11" fmla="*/ 129 h 1004"/>
                <a:gd name="T12" fmla="*/ 314 w 362"/>
                <a:gd name="T13" fmla="*/ 223 h 1004"/>
                <a:gd name="T14" fmla="*/ 335 w 362"/>
                <a:gd name="T15" fmla="*/ 350 h 1004"/>
                <a:gd name="T16" fmla="*/ 354 w 362"/>
                <a:gd name="T17" fmla="*/ 500 h 1004"/>
                <a:gd name="T18" fmla="*/ 362 w 362"/>
                <a:gd name="T19" fmla="*/ 645 h 1004"/>
                <a:gd name="T20" fmla="*/ 362 w 362"/>
                <a:gd name="T21" fmla="*/ 833 h 1004"/>
                <a:gd name="T22" fmla="*/ 335 w 362"/>
                <a:gd name="T23" fmla="*/ 949 h 1004"/>
                <a:gd name="T24" fmla="*/ 288 w 362"/>
                <a:gd name="T25" fmla="*/ 991 h 1004"/>
                <a:gd name="T26" fmla="*/ 205 w 362"/>
                <a:gd name="T27" fmla="*/ 1004 h 1004"/>
                <a:gd name="T28" fmla="*/ 118 w 362"/>
                <a:gd name="T29" fmla="*/ 1001 h 1004"/>
                <a:gd name="T30" fmla="*/ 74 w 362"/>
                <a:gd name="T31" fmla="*/ 949 h 1004"/>
                <a:gd name="T32" fmla="*/ 49 w 362"/>
                <a:gd name="T33" fmla="*/ 860 h 1004"/>
                <a:gd name="T34" fmla="*/ 26 w 362"/>
                <a:gd name="T35" fmla="*/ 770 h 1004"/>
                <a:gd name="T36" fmla="*/ 9 w 362"/>
                <a:gd name="T37" fmla="*/ 607 h 1004"/>
                <a:gd name="T38" fmla="*/ 0 w 362"/>
                <a:gd name="T39" fmla="*/ 424 h 1004"/>
                <a:gd name="T40" fmla="*/ 0 w 362"/>
                <a:gd name="T41" fmla="*/ 210 h 1004"/>
                <a:gd name="T42" fmla="*/ 22 w 362"/>
                <a:gd name="T43" fmla="*/ 116 h 1004"/>
                <a:gd name="T44" fmla="*/ 22 w 362"/>
                <a:gd name="T45" fmla="*/ 7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5"/>
            <p:cNvSpPr>
              <a:spLocks/>
            </p:cNvSpPr>
            <p:nvPr/>
          </p:nvSpPr>
          <p:spPr bwMode="auto">
            <a:xfrm>
              <a:off x="1969" y="3658"/>
              <a:ext cx="251" cy="378"/>
            </a:xfrm>
            <a:custGeom>
              <a:avLst/>
              <a:gdLst>
                <a:gd name="T0" fmla="*/ 77 w 672"/>
                <a:gd name="T1" fmla="*/ 0 h 1246"/>
                <a:gd name="T2" fmla="*/ 17 w 672"/>
                <a:gd name="T3" fmla="*/ 0 h 1246"/>
                <a:gd name="T4" fmla="*/ 0 w 672"/>
                <a:gd name="T5" fmla="*/ 89 h 1246"/>
                <a:gd name="T6" fmla="*/ 43 w 672"/>
                <a:gd name="T7" fmla="*/ 142 h 1246"/>
                <a:gd name="T8" fmla="*/ 182 w 672"/>
                <a:gd name="T9" fmla="*/ 266 h 1246"/>
                <a:gd name="T10" fmla="*/ 305 w 672"/>
                <a:gd name="T11" fmla="*/ 424 h 1246"/>
                <a:gd name="T12" fmla="*/ 384 w 672"/>
                <a:gd name="T13" fmla="*/ 587 h 1246"/>
                <a:gd name="T14" fmla="*/ 395 w 672"/>
                <a:gd name="T15" fmla="*/ 693 h 1246"/>
                <a:gd name="T16" fmla="*/ 392 w 672"/>
                <a:gd name="T17" fmla="*/ 771 h 1246"/>
                <a:gd name="T18" fmla="*/ 357 w 672"/>
                <a:gd name="T19" fmla="*/ 946 h 1246"/>
                <a:gd name="T20" fmla="*/ 313 w 672"/>
                <a:gd name="T21" fmla="*/ 1088 h 1246"/>
                <a:gd name="T22" fmla="*/ 274 w 672"/>
                <a:gd name="T23" fmla="*/ 1170 h 1246"/>
                <a:gd name="T24" fmla="*/ 265 w 672"/>
                <a:gd name="T25" fmla="*/ 1221 h 1246"/>
                <a:gd name="T26" fmla="*/ 305 w 672"/>
                <a:gd name="T27" fmla="*/ 1221 h 1246"/>
                <a:gd name="T28" fmla="*/ 365 w 672"/>
                <a:gd name="T29" fmla="*/ 1204 h 1246"/>
                <a:gd name="T30" fmla="*/ 384 w 672"/>
                <a:gd name="T31" fmla="*/ 1208 h 1246"/>
                <a:gd name="T32" fmla="*/ 510 w 672"/>
                <a:gd name="T33" fmla="*/ 1216 h 1246"/>
                <a:gd name="T34" fmla="*/ 606 w 672"/>
                <a:gd name="T35" fmla="*/ 1246 h 1246"/>
                <a:gd name="T36" fmla="*/ 640 w 672"/>
                <a:gd name="T37" fmla="*/ 1229 h 1246"/>
                <a:gd name="T38" fmla="*/ 672 w 672"/>
                <a:gd name="T39" fmla="*/ 1164 h 1246"/>
                <a:gd name="T40" fmla="*/ 640 w 672"/>
                <a:gd name="T41" fmla="*/ 1130 h 1246"/>
                <a:gd name="T42" fmla="*/ 497 w 672"/>
                <a:gd name="T43" fmla="*/ 1126 h 1246"/>
                <a:gd name="T44" fmla="*/ 395 w 672"/>
                <a:gd name="T45" fmla="*/ 1139 h 1246"/>
                <a:gd name="T46" fmla="*/ 344 w 672"/>
                <a:gd name="T47" fmla="*/ 1164 h 1246"/>
                <a:gd name="T48" fmla="*/ 352 w 672"/>
                <a:gd name="T49" fmla="*/ 1105 h 1246"/>
                <a:gd name="T50" fmla="*/ 405 w 672"/>
                <a:gd name="T51" fmla="*/ 1014 h 1246"/>
                <a:gd name="T52" fmla="*/ 448 w 672"/>
                <a:gd name="T53" fmla="*/ 874 h 1246"/>
                <a:gd name="T54" fmla="*/ 484 w 672"/>
                <a:gd name="T55" fmla="*/ 754 h 1246"/>
                <a:gd name="T56" fmla="*/ 457 w 672"/>
                <a:gd name="T57" fmla="*/ 617 h 1246"/>
                <a:gd name="T58" fmla="*/ 418 w 672"/>
                <a:gd name="T59" fmla="*/ 471 h 1246"/>
                <a:gd name="T60" fmla="*/ 339 w 672"/>
                <a:gd name="T61" fmla="*/ 304 h 1246"/>
                <a:gd name="T62" fmla="*/ 226 w 672"/>
                <a:gd name="T63" fmla="*/ 150 h 1246"/>
                <a:gd name="T64" fmla="*/ 130 w 672"/>
                <a:gd name="T65" fmla="*/ 38 h 1246"/>
                <a:gd name="T66" fmla="*/ 77 w 672"/>
                <a:gd name="T67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6"/>
            <p:cNvSpPr>
              <a:spLocks/>
            </p:cNvSpPr>
            <p:nvPr/>
          </p:nvSpPr>
          <p:spPr bwMode="auto">
            <a:xfrm>
              <a:off x="1828" y="3657"/>
              <a:ext cx="169" cy="385"/>
            </a:xfrm>
            <a:custGeom>
              <a:avLst/>
              <a:gdLst>
                <a:gd name="T0" fmla="*/ 313 w 453"/>
                <a:gd name="T1" fmla="*/ 0 h 1270"/>
                <a:gd name="T2" fmla="*/ 257 w 453"/>
                <a:gd name="T3" fmla="*/ 120 h 1270"/>
                <a:gd name="T4" fmla="*/ 217 w 453"/>
                <a:gd name="T5" fmla="*/ 295 h 1270"/>
                <a:gd name="T6" fmla="*/ 170 w 453"/>
                <a:gd name="T7" fmla="*/ 488 h 1270"/>
                <a:gd name="T8" fmla="*/ 127 w 453"/>
                <a:gd name="T9" fmla="*/ 684 h 1270"/>
                <a:gd name="T10" fmla="*/ 127 w 453"/>
                <a:gd name="T11" fmla="*/ 757 h 1270"/>
                <a:gd name="T12" fmla="*/ 170 w 453"/>
                <a:gd name="T13" fmla="*/ 886 h 1270"/>
                <a:gd name="T14" fmla="*/ 230 w 453"/>
                <a:gd name="T15" fmla="*/ 954 h 1270"/>
                <a:gd name="T16" fmla="*/ 287 w 453"/>
                <a:gd name="T17" fmla="*/ 1040 h 1270"/>
                <a:gd name="T18" fmla="*/ 327 w 453"/>
                <a:gd name="T19" fmla="*/ 1103 h 1270"/>
                <a:gd name="T20" fmla="*/ 309 w 453"/>
                <a:gd name="T21" fmla="*/ 1133 h 1270"/>
                <a:gd name="T22" fmla="*/ 209 w 453"/>
                <a:gd name="T23" fmla="*/ 1146 h 1270"/>
                <a:gd name="T24" fmla="*/ 48 w 453"/>
                <a:gd name="T25" fmla="*/ 1171 h 1270"/>
                <a:gd name="T26" fmla="*/ 0 w 453"/>
                <a:gd name="T27" fmla="*/ 1211 h 1270"/>
                <a:gd name="T28" fmla="*/ 40 w 453"/>
                <a:gd name="T29" fmla="*/ 1245 h 1270"/>
                <a:gd name="T30" fmla="*/ 131 w 453"/>
                <a:gd name="T31" fmla="*/ 1270 h 1270"/>
                <a:gd name="T32" fmla="*/ 236 w 453"/>
                <a:gd name="T33" fmla="*/ 1219 h 1270"/>
                <a:gd name="T34" fmla="*/ 313 w 453"/>
                <a:gd name="T35" fmla="*/ 1184 h 1270"/>
                <a:gd name="T36" fmla="*/ 413 w 453"/>
                <a:gd name="T37" fmla="*/ 1171 h 1270"/>
                <a:gd name="T38" fmla="*/ 453 w 453"/>
                <a:gd name="T39" fmla="*/ 1159 h 1270"/>
                <a:gd name="T40" fmla="*/ 440 w 453"/>
                <a:gd name="T41" fmla="*/ 1116 h 1270"/>
                <a:gd name="T42" fmla="*/ 327 w 453"/>
                <a:gd name="T43" fmla="*/ 1006 h 1270"/>
                <a:gd name="T44" fmla="*/ 261 w 453"/>
                <a:gd name="T45" fmla="*/ 890 h 1270"/>
                <a:gd name="T46" fmla="*/ 204 w 453"/>
                <a:gd name="T47" fmla="*/ 812 h 1270"/>
                <a:gd name="T48" fmla="*/ 196 w 453"/>
                <a:gd name="T49" fmla="*/ 736 h 1270"/>
                <a:gd name="T50" fmla="*/ 223 w 453"/>
                <a:gd name="T51" fmla="*/ 608 h 1270"/>
                <a:gd name="T52" fmla="*/ 283 w 453"/>
                <a:gd name="T53" fmla="*/ 475 h 1270"/>
                <a:gd name="T54" fmla="*/ 349 w 453"/>
                <a:gd name="T55" fmla="*/ 249 h 1270"/>
                <a:gd name="T56" fmla="*/ 405 w 453"/>
                <a:gd name="T57" fmla="*/ 116 h 1270"/>
                <a:gd name="T58" fmla="*/ 400 w 453"/>
                <a:gd name="T59" fmla="*/ 38 h 1270"/>
                <a:gd name="T60" fmla="*/ 349 w 453"/>
                <a:gd name="T61" fmla="*/ 0 h 1270"/>
                <a:gd name="T62" fmla="*/ 313 w 453"/>
                <a:gd name="T63" fmla="*/ 0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8" name="Group 20"/>
            <p:cNvGrpSpPr>
              <a:grpSpLocks/>
            </p:cNvGrpSpPr>
            <p:nvPr/>
          </p:nvGrpSpPr>
          <p:grpSpPr bwMode="auto">
            <a:xfrm>
              <a:off x="1989" y="2977"/>
              <a:ext cx="93" cy="125"/>
              <a:chOff x="1989" y="2977"/>
              <a:chExt cx="93" cy="125"/>
            </a:xfrm>
          </p:grpSpPr>
          <p:sp>
            <p:nvSpPr>
              <p:cNvPr id="12306" name="Freeform 18"/>
              <p:cNvSpPr>
                <a:spLocks/>
              </p:cNvSpPr>
              <p:nvPr/>
            </p:nvSpPr>
            <p:spPr bwMode="auto">
              <a:xfrm>
                <a:off x="2007" y="2977"/>
                <a:ext cx="75" cy="87"/>
              </a:xfrm>
              <a:custGeom>
                <a:avLst/>
                <a:gdLst>
                  <a:gd name="T0" fmla="*/ 27 w 224"/>
                  <a:gd name="T1" fmla="*/ 11 h 260"/>
                  <a:gd name="T2" fmla="*/ 87 w 224"/>
                  <a:gd name="T3" fmla="*/ 0 h 260"/>
                  <a:gd name="T4" fmla="*/ 145 w 224"/>
                  <a:gd name="T5" fmla="*/ 4 h 260"/>
                  <a:gd name="T6" fmla="*/ 198 w 224"/>
                  <a:gd name="T7" fmla="*/ 29 h 260"/>
                  <a:gd name="T8" fmla="*/ 224 w 224"/>
                  <a:gd name="T9" fmla="*/ 76 h 260"/>
                  <a:gd name="T10" fmla="*/ 224 w 224"/>
                  <a:gd name="T11" fmla="*/ 114 h 260"/>
                  <a:gd name="T12" fmla="*/ 198 w 224"/>
                  <a:gd name="T13" fmla="*/ 165 h 260"/>
                  <a:gd name="T14" fmla="*/ 153 w 224"/>
                  <a:gd name="T15" fmla="*/ 196 h 260"/>
                  <a:gd name="T16" fmla="*/ 87 w 224"/>
                  <a:gd name="T17" fmla="*/ 196 h 260"/>
                  <a:gd name="T18" fmla="*/ 48 w 224"/>
                  <a:gd name="T19" fmla="*/ 221 h 260"/>
                  <a:gd name="T20" fmla="*/ 34 w 224"/>
                  <a:gd name="T21" fmla="*/ 260 h 260"/>
                  <a:gd name="T22" fmla="*/ 0 w 224"/>
                  <a:gd name="T23" fmla="*/ 247 h 260"/>
                  <a:gd name="T24" fmla="*/ 13 w 224"/>
                  <a:gd name="T25" fmla="*/ 196 h 260"/>
                  <a:gd name="T26" fmla="*/ 61 w 224"/>
                  <a:gd name="T27" fmla="*/ 165 h 260"/>
                  <a:gd name="T28" fmla="*/ 140 w 224"/>
                  <a:gd name="T29" fmla="*/ 158 h 260"/>
                  <a:gd name="T30" fmla="*/ 171 w 224"/>
                  <a:gd name="T31" fmla="*/ 127 h 260"/>
                  <a:gd name="T32" fmla="*/ 179 w 224"/>
                  <a:gd name="T33" fmla="*/ 80 h 260"/>
                  <a:gd name="T34" fmla="*/ 145 w 224"/>
                  <a:gd name="T35" fmla="*/ 38 h 260"/>
                  <a:gd name="T36" fmla="*/ 92 w 224"/>
                  <a:gd name="T37" fmla="*/ 38 h 260"/>
                  <a:gd name="T38" fmla="*/ 34 w 224"/>
                  <a:gd name="T39" fmla="*/ 51 h 260"/>
                  <a:gd name="T40" fmla="*/ 13 w 224"/>
                  <a:gd name="T41" fmla="*/ 38 h 260"/>
                  <a:gd name="T42" fmla="*/ 27 w 224"/>
                  <a:gd name="T43" fmla="*/ 1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7" name="Freeform 19"/>
              <p:cNvSpPr>
                <a:spLocks/>
              </p:cNvSpPr>
              <p:nvPr/>
            </p:nvSpPr>
            <p:spPr bwMode="auto">
              <a:xfrm>
                <a:off x="1989" y="3078"/>
                <a:ext cx="23" cy="24"/>
              </a:xfrm>
              <a:custGeom>
                <a:avLst/>
                <a:gdLst>
                  <a:gd name="T0" fmla="*/ 70 w 70"/>
                  <a:gd name="T1" fmla="*/ 4 h 71"/>
                  <a:gd name="T2" fmla="*/ 35 w 70"/>
                  <a:gd name="T3" fmla="*/ 0 h 71"/>
                  <a:gd name="T4" fmla="*/ 11 w 70"/>
                  <a:gd name="T5" fmla="*/ 26 h 71"/>
                  <a:gd name="T6" fmla="*/ 0 w 70"/>
                  <a:gd name="T7" fmla="*/ 67 h 71"/>
                  <a:gd name="T8" fmla="*/ 35 w 70"/>
                  <a:gd name="T9" fmla="*/ 71 h 71"/>
                  <a:gd name="T10" fmla="*/ 63 w 70"/>
                  <a:gd name="T11" fmla="*/ 52 h 71"/>
                  <a:gd name="T12" fmla="*/ 70 w 70"/>
                  <a:gd name="T13" fmla="*/ 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15" name="Freeform 27"/>
            <p:cNvSpPr>
              <a:spLocks/>
            </p:cNvSpPr>
            <p:nvPr/>
          </p:nvSpPr>
          <p:spPr bwMode="auto">
            <a:xfrm>
              <a:off x="2016" y="3072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97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9701" name="Text Box 5"/>
          <p:cNvSpPr txBox="1">
            <a:spLocks noChangeArrowheads="1"/>
          </p:cNvSpPr>
          <p:nvPr/>
        </p:nvSpPr>
        <p:spPr bwMode="auto">
          <a:xfrm>
            <a:off x="2173288" y="58738"/>
            <a:ext cx="54578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A Measure of Progress </a:t>
            </a:r>
          </a:p>
        </p:txBody>
      </p:sp>
      <p:sp>
        <p:nvSpPr>
          <p:cNvPr id="29712" name="Freeform 16"/>
          <p:cNvSpPr>
            <a:spLocks/>
          </p:cNvSpPr>
          <p:nvPr/>
        </p:nvSpPr>
        <p:spPr bwMode="auto">
          <a:xfrm>
            <a:off x="3505200" y="5943600"/>
            <a:ext cx="1066800" cy="319088"/>
          </a:xfrm>
          <a:custGeom>
            <a:avLst/>
            <a:gdLst>
              <a:gd name="T0" fmla="*/ 0 w 672"/>
              <a:gd name="T1" fmla="*/ 192 h 200"/>
              <a:gd name="T2" fmla="*/ 432 w 672"/>
              <a:gd name="T3" fmla="*/ 0 h 200"/>
              <a:gd name="T4" fmla="*/ 384 w 672"/>
              <a:gd name="T5" fmla="*/ 192 h 200"/>
              <a:gd name="T6" fmla="*/ 672 w 672"/>
              <a:gd name="T7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2" h="200">
                <a:moveTo>
                  <a:pt x="0" y="192"/>
                </a:moveTo>
                <a:cubicBezTo>
                  <a:pt x="184" y="96"/>
                  <a:pt x="368" y="0"/>
                  <a:pt x="432" y="0"/>
                </a:cubicBezTo>
                <a:cubicBezTo>
                  <a:pt x="496" y="0"/>
                  <a:pt x="344" y="184"/>
                  <a:pt x="384" y="192"/>
                </a:cubicBezTo>
                <a:cubicBezTo>
                  <a:pt x="424" y="200"/>
                  <a:pt x="548" y="124"/>
                  <a:pt x="672" y="4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732" name="Group 36"/>
          <p:cNvGrpSpPr>
            <a:grpSpLocks/>
          </p:cNvGrpSpPr>
          <p:nvPr/>
        </p:nvGrpSpPr>
        <p:grpSpPr bwMode="auto">
          <a:xfrm rot="-1231082">
            <a:off x="3124200" y="4572000"/>
            <a:ext cx="1181100" cy="1447800"/>
            <a:chOff x="2400" y="2064"/>
            <a:chExt cx="744" cy="912"/>
          </a:xfrm>
        </p:grpSpPr>
        <p:sp>
          <p:nvSpPr>
            <p:cNvPr id="29726" name="Freeform 30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31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32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33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34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35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715" name="AutoShape 19"/>
          <p:cNvSpPr>
            <a:spLocks noChangeArrowheads="1"/>
          </p:cNvSpPr>
          <p:nvPr/>
        </p:nvSpPr>
        <p:spPr bwMode="auto">
          <a:xfrm>
            <a:off x="1828800" y="5410200"/>
            <a:ext cx="1219200" cy="914400"/>
          </a:xfrm>
          <a:prstGeom prst="horizontalScroll">
            <a:avLst>
              <a:gd name="adj" fmla="val 12500"/>
            </a:avLst>
          </a:prstGeom>
          <a:solidFill>
            <a:srgbClr val="FFFFFF"/>
          </a:solidFill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x-none" sz="2400" i="0" baseline="-8000">
                <a:solidFill>
                  <a:schemeClr val="bg2"/>
                </a:solidFill>
              </a:rPr>
              <a:t>79 km </a:t>
            </a:r>
          </a:p>
          <a:p>
            <a:pPr algn="ctr"/>
            <a:r>
              <a:rPr lang="en-US" altLang="x-none" sz="2400" i="0" baseline="-8000">
                <a:solidFill>
                  <a:schemeClr val="bg2"/>
                </a:solidFill>
              </a:rPr>
              <a:t>to school</a:t>
            </a:r>
            <a:endParaRPr lang="en-CA" altLang="x-none" sz="2400" i="0" baseline="-8000">
              <a:solidFill>
                <a:schemeClr val="bg2"/>
              </a:solidFill>
            </a:endParaRPr>
          </a:p>
        </p:txBody>
      </p:sp>
      <p:sp>
        <p:nvSpPr>
          <p:cNvPr id="29719" name="Line 23"/>
          <p:cNvSpPr>
            <a:spLocks noChangeShapeType="1"/>
          </p:cNvSpPr>
          <p:nvPr/>
        </p:nvSpPr>
        <p:spPr bwMode="auto">
          <a:xfrm>
            <a:off x="2438400" y="6248400"/>
            <a:ext cx="0" cy="2286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2" name="AutoShape 26"/>
          <p:cNvSpPr>
            <a:spLocks noChangeArrowheads="1"/>
          </p:cNvSpPr>
          <p:nvPr/>
        </p:nvSpPr>
        <p:spPr bwMode="auto">
          <a:xfrm>
            <a:off x="4419600" y="4419600"/>
            <a:ext cx="1219200" cy="914400"/>
          </a:xfrm>
          <a:prstGeom prst="horizontalScroll">
            <a:avLst>
              <a:gd name="adj" fmla="val 12500"/>
            </a:avLst>
          </a:prstGeom>
          <a:solidFill>
            <a:srgbClr val="FFFFFF"/>
          </a:solidFill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altLang="x-none" sz="2400" i="0" baseline="-8000">
                <a:solidFill>
                  <a:schemeClr val="bg2"/>
                </a:solidFill>
              </a:rPr>
              <a:t>75 km </a:t>
            </a:r>
          </a:p>
          <a:p>
            <a:pPr algn="ctr"/>
            <a:r>
              <a:rPr lang="en-US" altLang="x-none" sz="2400" i="0" baseline="-8000">
                <a:solidFill>
                  <a:schemeClr val="bg2"/>
                </a:solidFill>
              </a:rPr>
              <a:t>to school</a:t>
            </a:r>
            <a:endParaRPr lang="en-CA" altLang="x-none" sz="2400" i="0" baseline="-8000">
              <a:solidFill>
                <a:schemeClr val="bg2"/>
              </a:solidFill>
            </a:endParaRPr>
          </a:p>
        </p:txBody>
      </p:sp>
      <p:sp>
        <p:nvSpPr>
          <p:cNvPr id="29723" name="Line 27"/>
          <p:cNvSpPr>
            <a:spLocks noChangeShapeType="1"/>
          </p:cNvSpPr>
          <p:nvPr/>
        </p:nvSpPr>
        <p:spPr bwMode="auto">
          <a:xfrm>
            <a:off x="5029200" y="5257800"/>
            <a:ext cx="0" cy="2286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21" name="Group 209"/>
          <p:cNvGrpSpPr>
            <a:grpSpLocks/>
          </p:cNvGrpSpPr>
          <p:nvPr/>
        </p:nvGrpSpPr>
        <p:grpSpPr bwMode="auto">
          <a:xfrm>
            <a:off x="2819400" y="2989263"/>
            <a:ext cx="1439863" cy="1439862"/>
            <a:chOff x="1776" y="1872"/>
            <a:chExt cx="907" cy="907"/>
          </a:xfrm>
        </p:grpSpPr>
        <p:grpSp>
          <p:nvGrpSpPr>
            <p:cNvPr id="13346" name="Group 34"/>
            <p:cNvGrpSpPr>
              <a:grpSpLocks noChangeAspect="1"/>
            </p:cNvGrpSpPr>
            <p:nvPr/>
          </p:nvGrpSpPr>
          <p:grpSpPr bwMode="auto">
            <a:xfrm rot="-4017361">
              <a:off x="2122" y="2577"/>
              <a:ext cx="138" cy="156"/>
              <a:chOff x="1584" y="3072"/>
              <a:chExt cx="816" cy="961"/>
            </a:xfrm>
          </p:grpSpPr>
          <p:grpSp>
            <p:nvGrpSpPr>
              <p:cNvPr id="13347" name="Group 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348" name="Freeform 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9" name="Freeform 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0" name="Freeform 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1" name="Freeform 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2" name="Freeform 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3" name="Freeform 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54" name="Line 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82" name="Group 70"/>
            <p:cNvGrpSpPr>
              <a:grpSpLocks noChangeAspect="1"/>
            </p:cNvGrpSpPr>
            <p:nvPr/>
          </p:nvGrpSpPr>
          <p:grpSpPr bwMode="auto">
            <a:xfrm rot="325367" flipH="1">
              <a:off x="2527" y="2303"/>
              <a:ext cx="141" cy="153"/>
              <a:chOff x="1584" y="3072"/>
              <a:chExt cx="816" cy="961"/>
            </a:xfrm>
          </p:grpSpPr>
          <p:grpSp>
            <p:nvGrpSpPr>
              <p:cNvPr id="13383" name="Group 7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384" name="Freeform 7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5" name="Freeform 7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6" name="Freeform 7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7" name="Freeform 7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8" name="Freeform 7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9" name="Freeform 7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90" name="Line 7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31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2118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3328" name="Group 16"/>
            <p:cNvGrpSpPr>
              <a:grpSpLocks noChangeAspect="1"/>
            </p:cNvGrpSpPr>
            <p:nvPr/>
          </p:nvGrpSpPr>
          <p:grpSpPr bwMode="auto">
            <a:xfrm rot="1710829">
              <a:off x="1855" y="2133"/>
              <a:ext cx="141" cy="154"/>
              <a:chOff x="1584" y="3072"/>
              <a:chExt cx="816" cy="961"/>
            </a:xfrm>
          </p:grpSpPr>
          <p:grpSp>
            <p:nvGrpSpPr>
              <p:cNvPr id="13329" name="Group 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330" name="Freeform 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1" name="Freeform 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2" name="Freeform 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3" name="Freeform 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4" name="Freeform 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5" name="Freeform 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36" name="Line 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64" name="Group 52"/>
            <p:cNvGrpSpPr>
              <a:grpSpLocks noChangeAspect="1"/>
            </p:cNvGrpSpPr>
            <p:nvPr/>
          </p:nvGrpSpPr>
          <p:grpSpPr bwMode="auto">
            <a:xfrm rot="4130845" flipH="1">
              <a:off x="2317" y="2401"/>
              <a:ext cx="138" cy="156"/>
              <a:chOff x="1584" y="3072"/>
              <a:chExt cx="816" cy="961"/>
            </a:xfrm>
          </p:grpSpPr>
          <p:grpSp>
            <p:nvGrpSpPr>
              <p:cNvPr id="13365" name="Group 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366" name="Freeform 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7" name="Freeform 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8" name="Freeform 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9" name="Freeform 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0" name="Freeform 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1" name="Freeform 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72" name="Line 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91" name="Group 79"/>
            <p:cNvGrpSpPr>
              <a:grpSpLocks noChangeAspect="1"/>
            </p:cNvGrpSpPr>
            <p:nvPr/>
          </p:nvGrpSpPr>
          <p:grpSpPr bwMode="auto">
            <a:xfrm rot="-1335947">
              <a:off x="1933" y="2456"/>
              <a:ext cx="140" cy="154"/>
              <a:chOff x="1584" y="3072"/>
              <a:chExt cx="816" cy="961"/>
            </a:xfrm>
          </p:grpSpPr>
          <p:grpSp>
            <p:nvGrpSpPr>
              <p:cNvPr id="13392" name="Group 8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393" name="Freeform 8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4" name="Freeform 8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5" name="Freeform 8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6" name="Freeform 8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7" name="Freeform 8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8" name="Freeform 8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99" name="Line 8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09" name="Group 97"/>
            <p:cNvGrpSpPr>
              <a:grpSpLocks noChangeAspect="1"/>
            </p:cNvGrpSpPr>
            <p:nvPr/>
          </p:nvGrpSpPr>
          <p:grpSpPr bwMode="auto">
            <a:xfrm rot="-1480534">
              <a:off x="2105" y="2379"/>
              <a:ext cx="141" cy="154"/>
              <a:chOff x="1584" y="3072"/>
              <a:chExt cx="816" cy="961"/>
            </a:xfrm>
          </p:grpSpPr>
          <p:grpSp>
            <p:nvGrpSpPr>
              <p:cNvPr id="13410" name="Group 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11" name="Freeform 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2" name="Freeform 1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3" name="Freeform 1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4" name="Freeform 1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5" name="Freeform 1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6" name="Freeform 1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17" name="Line 1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8" name="Group 106"/>
            <p:cNvGrpSpPr>
              <a:grpSpLocks noChangeAspect="1"/>
            </p:cNvGrpSpPr>
            <p:nvPr/>
          </p:nvGrpSpPr>
          <p:grpSpPr bwMode="auto">
            <a:xfrm rot="19336688" flipH="1">
              <a:off x="2434" y="2041"/>
              <a:ext cx="140" cy="154"/>
              <a:chOff x="1584" y="3072"/>
              <a:chExt cx="816" cy="961"/>
            </a:xfrm>
          </p:grpSpPr>
          <p:grpSp>
            <p:nvGrpSpPr>
              <p:cNvPr id="13419" name="Group 10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20" name="Freeform 10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1" name="Freeform 10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2" name="Freeform 11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3" name="Freeform 11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4" name="Freeform 11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5" name="Freeform 11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26" name="Line 11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27" name="Group 115"/>
            <p:cNvGrpSpPr>
              <a:grpSpLocks noChangeAspect="1"/>
            </p:cNvGrpSpPr>
            <p:nvPr/>
          </p:nvGrpSpPr>
          <p:grpSpPr bwMode="auto">
            <a:xfrm rot="2850186">
              <a:off x="1988" y="1925"/>
              <a:ext cx="139" cy="156"/>
              <a:chOff x="1584" y="3072"/>
              <a:chExt cx="816" cy="961"/>
            </a:xfrm>
          </p:grpSpPr>
          <p:grpSp>
            <p:nvGrpSpPr>
              <p:cNvPr id="13428" name="Group 11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29" name="Freeform 11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0" name="Freeform 11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1" name="Freeform 11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2" name="Freeform 12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3" name="Freeform 12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4" name="Freeform 12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35" name="Line 12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36" name="Group 124"/>
            <p:cNvGrpSpPr>
              <a:grpSpLocks noChangeAspect="1"/>
            </p:cNvGrpSpPr>
            <p:nvPr/>
          </p:nvGrpSpPr>
          <p:grpSpPr bwMode="auto">
            <a:xfrm rot="-16441141">
              <a:off x="2223" y="1955"/>
              <a:ext cx="139" cy="157"/>
              <a:chOff x="1584" y="3072"/>
              <a:chExt cx="816" cy="961"/>
            </a:xfrm>
          </p:grpSpPr>
          <p:grpSp>
            <p:nvGrpSpPr>
              <p:cNvPr id="13437" name="Group 12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38" name="Freeform 12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9" name="Freeform 12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0" name="Freeform 12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1" name="Freeform 12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2" name="Freeform 13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3" name="Freeform 13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44" name="Line 13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45" name="Group 133"/>
            <p:cNvGrpSpPr>
              <a:grpSpLocks noChangeAspect="1"/>
            </p:cNvGrpSpPr>
            <p:nvPr/>
          </p:nvGrpSpPr>
          <p:grpSpPr bwMode="auto">
            <a:xfrm rot="1981365">
              <a:off x="2042" y="2087"/>
              <a:ext cx="141" cy="153"/>
              <a:chOff x="1584" y="3072"/>
              <a:chExt cx="816" cy="961"/>
            </a:xfrm>
          </p:grpSpPr>
          <p:grpSp>
            <p:nvGrpSpPr>
              <p:cNvPr id="13446" name="Group 13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47" name="Freeform 13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8" name="Freeform 13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9" name="Freeform 13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0" name="Freeform 13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1" name="Freeform 13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2" name="Freeform 14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53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54" name="Group 142"/>
            <p:cNvGrpSpPr>
              <a:grpSpLocks noChangeAspect="1"/>
            </p:cNvGrpSpPr>
            <p:nvPr/>
          </p:nvGrpSpPr>
          <p:grpSpPr bwMode="auto">
            <a:xfrm>
              <a:off x="1808" y="2318"/>
              <a:ext cx="141" cy="153"/>
              <a:chOff x="1584" y="3072"/>
              <a:chExt cx="816" cy="961"/>
            </a:xfrm>
          </p:grpSpPr>
          <p:grpSp>
            <p:nvGrpSpPr>
              <p:cNvPr id="13455" name="Group 14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56" name="Freeform 14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7" name="Freeform 14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8" name="Freeform 14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9" name="Freeform 14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0" name="Freeform 14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1" name="Freeform 14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62" name="Line 15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63" name="Group 151"/>
            <p:cNvGrpSpPr>
              <a:grpSpLocks noChangeAspect="1"/>
            </p:cNvGrpSpPr>
            <p:nvPr/>
          </p:nvGrpSpPr>
          <p:grpSpPr bwMode="auto">
            <a:xfrm>
              <a:off x="1980" y="2240"/>
              <a:ext cx="141" cy="154"/>
              <a:chOff x="1584" y="3072"/>
              <a:chExt cx="816" cy="961"/>
            </a:xfrm>
          </p:grpSpPr>
          <p:grpSp>
            <p:nvGrpSpPr>
              <p:cNvPr id="13464" name="Group 15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65" name="Freeform 15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6" name="Freeform 15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7" name="Freeform 15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8" name="Freeform 15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9" name="Freeform 15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0" name="Freeform 15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71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474" name="Oval 162"/>
            <p:cNvSpPr>
              <a:spLocks noChangeAspect="1" noChangeArrowheads="1"/>
            </p:cNvSpPr>
            <p:nvPr/>
          </p:nvSpPr>
          <p:spPr bwMode="auto">
            <a:xfrm>
              <a:off x="1776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475" name="Group 163"/>
            <p:cNvGrpSpPr>
              <a:grpSpLocks noChangeAspect="1"/>
            </p:cNvGrpSpPr>
            <p:nvPr/>
          </p:nvGrpSpPr>
          <p:grpSpPr bwMode="auto">
            <a:xfrm rot="2694288" flipH="1">
              <a:off x="2402" y="2502"/>
              <a:ext cx="141" cy="154"/>
              <a:chOff x="1584" y="3072"/>
              <a:chExt cx="816" cy="961"/>
            </a:xfrm>
          </p:grpSpPr>
          <p:grpSp>
            <p:nvGrpSpPr>
              <p:cNvPr id="13476" name="Group 1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477" name="Freeform 1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8" name="Freeform 1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9" name="Freeform 1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0" name="Freeform 1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1" name="Freeform 1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2" name="Freeform 1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83" name="Line 1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529" name="Group 217"/>
          <p:cNvGrpSpPr>
            <a:grpSpLocks/>
          </p:cNvGrpSpPr>
          <p:nvPr/>
        </p:nvGrpSpPr>
        <p:grpSpPr bwMode="auto">
          <a:xfrm>
            <a:off x="4953000" y="2989263"/>
            <a:ext cx="1439863" cy="1439862"/>
            <a:chOff x="3120" y="1872"/>
            <a:chExt cx="907" cy="907"/>
          </a:xfrm>
        </p:grpSpPr>
        <p:sp>
          <p:nvSpPr>
            <p:cNvPr id="13486" name="Freeform 174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28" name="Group 216"/>
            <p:cNvGrpSpPr>
              <a:grpSpLocks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13522" name="Freeform 210"/>
              <p:cNvSpPr>
                <a:spLocks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390 w 603"/>
                  <a:gd name="T1" fmla="*/ 270 h 570"/>
                  <a:gd name="T2" fmla="*/ 374 w 603"/>
                  <a:gd name="T3" fmla="*/ 166 h 570"/>
                  <a:gd name="T4" fmla="*/ 343 w 603"/>
                  <a:gd name="T5" fmla="*/ 72 h 570"/>
                  <a:gd name="T6" fmla="*/ 286 w 603"/>
                  <a:gd name="T7" fmla="*/ 22 h 570"/>
                  <a:gd name="T8" fmla="*/ 186 w 603"/>
                  <a:gd name="T9" fmla="*/ 0 h 570"/>
                  <a:gd name="T10" fmla="*/ 100 w 603"/>
                  <a:gd name="T11" fmla="*/ 22 h 570"/>
                  <a:gd name="T12" fmla="*/ 19 w 603"/>
                  <a:gd name="T13" fmla="*/ 115 h 570"/>
                  <a:gd name="T14" fmla="*/ 0 w 603"/>
                  <a:gd name="T15" fmla="*/ 227 h 570"/>
                  <a:gd name="T16" fmla="*/ 19 w 603"/>
                  <a:gd name="T17" fmla="*/ 346 h 570"/>
                  <a:gd name="T18" fmla="*/ 50 w 603"/>
                  <a:gd name="T19" fmla="*/ 419 h 570"/>
                  <a:gd name="T20" fmla="*/ 89 w 603"/>
                  <a:gd name="T21" fmla="*/ 494 h 570"/>
                  <a:gd name="T22" fmla="*/ 131 w 603"/>
                  <a:gd name="T23" fmla="*/ 545 h 570"/>
                  <a:gd name="T24" fmla="*/ 178 w 603"/>
                  <a:gd name="T25" fmla="*/ 570 h 570"/>
                  <a:gd name="T26" fmla="*/ 243 w 603"/>
                  <a:gd name="T27" fmla="*/ 548 h 570"/>
                  <a:gd name="T28" fmla="*/ 309 w 603"/>
                  <a:gd name="T29" fmla="*/ 497 h 570"/>
                  <a:gd name="T30" fmla="*/ 351 w 603"/>
                  <a:gd name="T31" fmla="*/ 426 h 570"/>
                  <a:gd name="T32" fmla="*/ 390 w 603"/>
                  <a:gd name="T33" fmla="*/ 365 h 570"/>
                  <a:gd name="T34" fmla="*/ 402 w 603"/>
                  <a:gd name="T35" fmla="*/ 328 h 570"/>
                  <a:gd name="T36" fmla="*/ 567 w 603"/>
                  <a:gd name="T37" fmla="*/ 275 h 570"/>
                  <a:gd name="T38" fmla="*/ 603 w 603"/>
                  <a:gd name="T39" fmla="*/ 253 h 570"/>
                  <a:gd name="T40" fmla="*/ 583 w 603"/>
                  <a:gd name="T41" fmla="*/ 220 h 570"/>
                  <a:gd name="T42" fmla="*/ 390 w 603"/>
                  <a:gd name="T43" fmla="*/ 2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3" name="Freeform 211"/>
              <p:cNvSpPr>
                <a:spLocks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209 w 622"/>
                  <a:gd name="T1" fmla="*/ 152 h 1018"/>
                  <a:gd name="T2" fmla="*/ 285 w 622"/>
                  <a:gd name="T3" fmla="*/ 76 h 1018"/>
                  <a:gd name="T4" fmla="*/ 413 w 622"/>
                  <a:gd name="T5" fmla="*/ 4 h 1018"/>
                  <a:gd name="T6" fmla="*/ 471 w 622"/>
                  <a:gd name="T7" fmla="*/ 0 h 1018"/>
                  <a:gd name="T8" fmla="*/ 575 w 622"/>
                  <a:gd name="T9" fmla="*/ 33 h 1018"/>
                  <a:gd name="T10" fmla="*/ 622 w 622"/>
                  <a:gd name="T11" fmla="*/ 80 h 1018"/>
                  <a:gd name="T12" fmla="*/ 622 w 622"/>
                  <a:gd name="T13" fmla="*/ 152 h 1018"/>
                  <a:gd name="T14" fmla="*/ 544 w 622"/>
                  <a:gd name="T15" fmla="*/ 285 h 1018"/>
                  <a:gd name="T16" fmla="*/ 460 w 622"/>
                  <a:gd name="T17" fmla="*/ 390 h 1018"/>
                  <a:gd name="T18" fmla="*/ 424 w 622"/>
                  <a:gd name="T19" fmla="*/ 477 h 1018"/>
                  <a:gd name="T20" fmla="*/ 401 w 622"/>
                  <a:gd name="T21" fmla="*/ 578 h 1018"/>
                  <a:gd name="T22" fmla="*/ 424 w 622"/>
                  <a:gd name="T23" fmla="*/ 675 h 1018"/>
                  <a:gd name="T24" fmla="*/ 447 w 622"/>
                  <a:gd name="T25" fmla="*/ 769 h 1018"/>
                  <a:gd name="T26" fmla="*/ 447 w 622"/>
                  <a:gd name="T27" fmla="*/ 877 h 1018"/>
                  <a:gd name="T28" fmla="*/ 413 w 622"/>
                  <a:gd name="T29" fmla="*/ 942 h 1018"/>
                  <a:gd name="T30" fmla="*/ 335 w 622"/>
                  <a:gd name="T31" fmla="*/ 979 h 1018"/>
                  <a:gd name="T32" fmla="*/ 243 w 622"/>
                  <a:gd name="T33" fmla="*/ 1018 h 1018"/>
                  <a:gd name="T34" fmla="*/ 158 w 622"/>
                  <a:gd name="T35" fmla="*/ 1018 h 1018"/>
                  <a:gd name="T36" fmla="*/ 100 w 622"/>
                  <a:gd name="T37" fmla="*/ 989 h 1018"/>
                  <a:gd name="T38" fmla="*/ 24 w 622"/>
                  <a:gd name="T39" fmla="*/ 870 h 1018"/>
                  <a:gd name="T40" fmla="*/ 0 w 622"/>
                  <a:gd name="T41" fmla="*/ 748 h 1018"/>
                  <a:gd name="T42" fmla="*/ 8 w 622"/>
                  <a:gd name="T43" fmla="*/ 589 h 1018"/>
                  <a:gd name="T44" fmla="*/ 66 w 622"/>
                  <a:gd name="T45" fmla="*/ 390 h 1018"/>
                  <a:gd name="T46" fmla="*/ 123 w 622"/>
                  <a:gd name="T47" fmla="*/ 261 h 1018"/>
                  <a:gd name="T48" fmla="*/ 209 w 622"/>
                  <a:gd name="T49" fmla="*/ 152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4" name="Freeform 212"/>
              <p:cNvSpPr>
                <a:spLocks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72 h 758"/>
                  <a:gd name="T2" fmla="*/ 65 w 784"/>
                  <a:gd name="T3" fmla="*/ 0 h 758"/>
                  <a:gd name="T4" fmla="*/ 163 w 784"/>
                  <a:gd name="T5" fmla="*/ 0 h 758"/>
                  <a:gd name="T6" fmla="*/ 344 w 784"/>
                  <a:gd name="T7" fmla="*/ 18 h 758"/>
                  <a:gd name="T8" fmla="*/ 557 w 784"/>
                  <a:gd name="T9" fmla="*/ 28 h 758"/>
                  <a:gd name="T10" fmla="*/ 638 w 784"/>
                  <a:gd name="T11" fmla="*/ 62 h 758"/>
                  <a:gd name="T12" fmla="*/ 672 w 784"/>
                  <a:gd name="T13" fmla="*/ 104 h 758"/>
                  <a:gd name="T14" fmla="*/ 680 w 784"/>
                  <a:gd name="T15" fmla="*/ 169 h 758"/>
                  <a:gd name="T16" fmla="*/ 656 w 784"/>
                  <a:gd name="T17" fmla="*/ 238 h 758"/>
                  <a:gd name="T18" fmla="*/ 591 w 784"/>
                  <a:gd name="T19" fmla="*/ 342 h 758"/>
                  <a:gd name="T20" fmla="*/ 506 w 784"/>
                  <a:gd name="T21" fmla="*/ 429 h 758"/>
                  <a:gd name="T22" fmla="*/ 440 w 784"/>
                  <a:gd name="T23" fmla="*/ 508 h 758"/>
                  <a:gd name="T24" fmla="*/ 414 w 784"/>
                  <a:gd name="T25" fmla="*/ 569 h 758"/>
                  <a:gd name="T26" fmla="*/ 394 w 784"/>
                  <a:gd name="T27" fmla="*/ 613 h 758"/>
                  <a:gd name="T28" fmla="*/ 401 w 784"/>
                  <a:gd name="T29" fmla="*/ 646 h 758"/>
                  <a:gd name="T30" fmla="*/ 406 w 784"/>
                  <a:gd name="T31" fmla="*/ 667 h 758"/>
                  <a:gd name="T32" fmla="*/ 483 w 784"/>
                  <a:gd name="T33" fmla="*/ 667 h 758"/>
                  <a:gd name="T34" fmla="*/ 603 w 784"/>
                  <a:gd name="T35" fmla="*/ 649 h 758"/>
                  <a:gd name="T36" fmla="*/ 680 w 784"/>
                  <a:gd name="T37" fmla="*/ 649 h 758"/>
                  <a:gd name="T38" fmla="*/ 761 w 784"/>
                  <a:gd name="T39" fmla="*/ 678 h 758"/>
                  <a:gd name="T40" fmla="*/ 784 w 784"/>
                  <a:gd name="T41" fmla="*/ 714 h 758"/>
                  <a:gd name="T42" fmla="*/ 761 w 784"/>
                  <a:gd name="T43" fmla="*/ 747 h 758"/>
                  <a:gd name="T44" fmla="*/ 726 w 784"/>
                  <a:gd name="T45" fmla="*/ 758 h 758"/>
                  <a:gd name="T46" fmla="*/ 672 w 784"/>
                  <a:gd name="T47" fmla="*/ 743 h 758"/>
                  <a:gd name="T48" fmla="*/ 599 w 784"/>
                  <a:gd name="T49" fmla="*/ 703 h 758"/>
                  <a:gd name="T50" fmla="*/ 521 w 784"/>
                  <a:gd name="T51" fmla="*/ 710 h 758"/>
                  <a:gd name="T52" fmla="*/ 394 w 784"/>
                  <a:gd name="T53" fmla="*/ 732 h 758"/>
                  <a:gd name="T54" fmla="*/ 356 w 784"/>
                  <a:gd name="T55" fmla="*/ 725 h 758"/>
                  <a:gd name="T56" fmla="*/ 336 w 784"/>
                  <a:gd name="T57" fmla="*/ 700 h 758"/>
                  <a:gd name="T58" fmla="*/ 336 w 784"/>
                  <a:gd name="T59" fmla="*/ 639 h 758"/>
                  <a:gd name="T60" fmla="*/ 336 w 784"/>
                  <a:gd name="T61" fmla="*/ 552 h 758"/>
                  <a:gd name="T62" fmla="*/ 390 w 784"/>
                  <a:gd name="T63" fmla="*/ 486 h 758"/>
                  <a:gd name="T64" fmla="*/ 471 w 784"/>
                  <a:gd name="T65" fmla="*/ 389 h 758"/>
                  <a:gd name="T66" fmla="*/ 541 w 784"/>
                  <a:gd name="T67" fmla="*/ 303 h 758"/>
                  <a:gd name="T68" fmla="*/ 588 w 784"/>
                  <a:gd name="T69" fmla="*/ 238 h 758"/>
                  <a:gd name="T70" fmla="*/ 611 w 784"/>
                  <a:gd name="T71" fmla="*/ 181 h 758"/>
                  <a:gd name="T72" fmla="*/ 599 w 784"/>
                  <a:gd name="T73" fmla="*/ 148 h 758"/>
                  <a:gd name="T74" fmla="*/ 568 w 784"/>
                  <a:gd name="T75" fmla="*/ 108 h 758"/>
                  <a:gd name="T76" fmla="*/ 521 w 784"/>
                  <a:gd name="T77" fmla="*/ 97 h 758"/>
                  <a:gd name="T78" fmla="*/ 471 w 784"/>
                  <a:gd name="T79" fmla="*/ 97 h 758"/>
                  <a:gd name="T80" fmla="*/ 359 w 784"/>
                  <a:gd name="T81" fmla="*/ 97 h 758"/>
                  <a:gd name="T82" fmla="*/ 193 w 784"/>
                  <a:gd name="T83" fmla="*/ 126 h 758"/>
                  <a:gd name="T84" fmla="*/ 70 w 784"/>
                  <a:gd name="T85" fmla="*/ 137 h 758"/>
                  <a:gd name="T86" fmla="*/ 20 w 784"/>
                  <a:gd name="T87" fmla="*/ 126 h 758"/>
                  <a:gd name="T88" fmla="*/ 0 w 784"/>
                  <a:gd name="T89" fmla="*/ 108 h 758"/>
                  <a:gd name="T90" fmla="*/ 0 w 784"/>
                  <a:gd name="T91" fmla="*/ 7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5" name="Freeform 213"/>
              <p:cNvSpPr>
                <a:spLocks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811 w 996"/>
                  <a:gd name="T1" fmla="*/ 300 h 722"/>
                  <a:gd name="T2" fmla="*/ 827 w 996"/>
                  <a:gd name="T3" fmla="*/ 206 h 722"/>
                  <a:gd name="T4" fmla="*/ 884 w 996"/>
                  <a:gd name="T5" fmla="*/ 170 h 722"/>
                  <a:gd name="T6" fmla="*/ 954 w 996"/>
                  <a:gd name="T7" fmla="*/ 163 h 722"/>
                  <a:gd name="T8" fmla="*/ 996 w 996"/>
                  <a:gd name="T9" fmla="*/ 206 h 722"/>
                  <a:gd name="T10" fmla="*/ 977 w 996"/>
                  <a:gd name="T11" fmla="*/ 288 h 722"/>
                  <a:gd name="T12" fmla="*/ 939 w 996"/>
                  <a:gd name="T13" fmla="*/ 400 h 722"/>
                  <a:gd name="T14" fmla="*/ 861 w 996"/>
                  <a:gd name="T15" fmla="*/ 527 h 722"/>
                  <a:gd name="T16" fmla="*/ 764 w 996"/>
                  <a:gd name="T17" fmla="*/ 635 h 722"/>
                  <a:gd name="T18" fmla="*/ 683 w 996"/>
                  <a:gd name="T19" fmla="*/ 693 h 722"/>
                  <a:gd name="T20" fmla="*/ 595 w 996"/>
                  <a:gd name="T21" fmla="*/ 722 h 722"/>
                  <a:gd name="T22" fmla="*/ 509 w 996"/>
                  <a:gd name="T23" fmla="*/ 711 h 722"/>
                  <a:gd name="T24" fmla="*/ 444 w 996"/>
                  <a:gd name="T25" fmla="*/ 678 h 722"/>
                  <a:gd name="T26" fmla="*/ 420 w 996"/>
                  <a:gd name="T27" fmla="*/ 624 h 722"/>
                  <a:gd name="T28" fmla="*/ 394 w 996"/>
                  <a:gd name="T29" fmla="*/ 531 h 722"/>
                  <a:gd name="T30" fmla="*/ 363 w 996"/>
                  <a:gd name="T31" fmla="*/ 358 h 722"/>
                  <a:gd name="T32" fmla="*/ 339 w 996"/>
                  <a:gd name="T33" fmla="*/ 239 h 722"/>
                  <a:gd name="T34" fmla="*/ 339 w 996"/>
                  <a:gd name="T35" fmla="*/ 98 h 722"/>
                  <a:gd name="T36" fmla="*/ 324 w 996"/>
                  <a:gd name="T37" fmla="*/ 73 h 722"/>
                  <a:gd name="T38" fmla="*/ 278 w 996"/>
                  <a:gd name="T39" fmla="*/ 66 h 722"/>
                  <a:gd name="T40" fmla="*/ 224 w 996"/>
                  <a:gd name="T41" fmla="*/ 105 h 722"/>
                  <a:gd name="T42" fmla="*/ 174 w 996"/>
                  <a:gd name="T43" fmla="*/ 170 h 722"/>
                  <a:gd name="T44" fmla="*/ 115 w 996"/>
                  <a:gd name="T45" fmla="*/ 206 h 722"/>
                  <a:gd name="T46" fmla="*/ 27 w 996"/>
                  <a:gd name="T47" fmla="*/ 206 h 722"/>
                  <a:gd name="T48" fmla="*/ 0 w 996"/>
                  <a:gd name="T49" fmla="*/ 184 h 722"/>
                  <a:gd name="T50" fmla="*/ 0 w 996"/>
                  <a:gd name="T51" fmla="*/ 149 h 722"/>
                  <a:gd name="T52" fmla="*/ 39 w 996"/>
                  <a:gd name="T53" fmla="*/ 115 h 722"/>
                  <a:gd name="T54" fmla="*/ 81 w 996"/>
                  <a:gd name="T55" fmla="*/ 127 h 722"/>
                  <a:gd name="T56" fmla="*/ 120 w 996"/>
                  <a:gd name="T57" fmla="*/ 119 h 722"/>
                  <a:gd name="T58" fmla="*/ 190 w 996"/>
                  <a:gd name="T59" fmla="*/ 73 h 722"/>
                  <a:gd name="T60" fmla="*/ 258 w 996"/>
                  <a:gd name="T61" fmla="*/ 22 h 722"/>
                  <a:gd name="T62" fmla="*/ 324 w 996"/>
                  <a:gd name="T63" fmla="*/ 8 h 722"/>
                  <a:gd name="T64" fmla="*/ 417 w 996"/>
                  <a:gd name="T65" fmla="*/ 0 h 722"/>
                  <a:gd name="T66" fmla="*/ 420 w 996"/>
                  <a:gd name="T67" fmla="*/ 40 h 722"/>
                  <a:gd name="T68" fmla="*/ 398 w 996"/>
                  <a:gd name="T69" fmla="*/ 83 h 722"/>
                  <a:gd name="T70" fmla="*/ 394 w 996"/>
                  <a:gd name="T71" fmla="*/ 195 h 722"/>
                  <a:gd name="T72" fmla="*/ 420 w 996"/>
                  <a:gd name="T73" fmla="*/ 343 h 722"/>
                  <a:gd name="T74" fmla="*/ 464 w 996"/>
                  <a:gd name="T75" fmla="*/ 487 h 722"/>
                  <a:gd name="T76" fmla="*/ 501 w 996"/>
                  <a:gd name="T77" fmla="*/ 573 h 722"/>
                  <a:gd name="T78" fmla="*/ 560 w 996"/>
                  <a:gd name="T79" fmla="*/ 614 h 722"/>
                  <a:gd name="T80" fmla="*/ 618 w 996"/>
                  <a:gd name="T81" fmla="*/ 614 h 722"/>
                  <a:gd name="T82" fmla="*/ 676 w 996"/>
                  <a:gd name="T83" fmla="*/ 573 h 722"/>
                  <a:gd name="T84" fmla="*/ 753 w 996"/>
                  <a:gd name="T85" fmla="*/ 483 h 722"/>
                  <a:gd name="T86" fmla="*/ 803 w 996"/>
                  <a:gd name="T87" fmla="*/ 354 h 722"/>
                  <a:gd name="T88" fmla="*/ 811 w 996"/>
                  <a:gd name="T89" fmla="*/ 30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6" name="Freeform 214"/>
              <p:cNvSpPr>
                <a:spLocks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448 w 703"/>
                  <a:gd name="T1" fmla="*/ 865 h 1140"/>
                  <a:gd name="T2" fmla="*/ 563 w 703"/>
                  <a:gd name="T3" fmla="*/ 974 h 1140"/>
                  <a:gd name="T4" fmla="*/ 610 w 703"/>
                  <a:gd name="T5" fmla="*/ 974 h 1140"/>
                  <a:gd name="T6" fmla="*/ 687 w 703"/>
                  <a:gd name="T7" fmla="*/ 1018 h 1140"/>
                  <a:gd name="T8" fmla="*/ 703 w 703"/>
                  <a:gd name="T9" fmla="*/ 1067 h 1140"/>
                  <a:gd name="T10" fmla="*/ 679 w 703"/>
                  <a:gd name="T11" fmla="*/ 1133 h 1140"/>
                  <a:gd name="T12" fmla="*/ 617 w 703"/>
                  <a:gd name="T13" fmla="*/ 1140 h 1140"/>
                  <a:gd name="T14" fmla="*/ 540 w 703"/>
                  <a:gd name="T15" fmla="*/ 1089 h 1140"/>
                  <a:gd name="T16" fmla="*/ 385 w 703"/>
                  <a:gd name="T17" fmla="*/ 952 h 1140"/>
                  <a:gd name="T18" fmla="*/ 286 w 703"/>
                  <a:gd name="T19" fmla="*/ 823 h 1140"/>
                  <a:gd name="T20" fmla="*/ 239 w 703"/>
                  <a:gd name="T21" fmla="*/ 721 h 1140"/>
                  <a:gd name="T22" fmla="*/ 208 w 703"/>
                  <a:gd name="T23" fmla="*/ 548 h 1140"/>
                  <a:gd name="T24" fmla="*/ 208 w 703"/>
                  <a:gd name="T25" fmla="*/ 324 h 1140"/>
                  <a:gd name="T26" fmla="*/ 200 w 703"/>
                  <a:gd name="T27" fmla="*/ 267 h 1140"/>
                  <a:gd name="T28" fmla="*/ 155 w 703"/>
                  <a:gd name="T29" fmla="*/ 224 h 1140"/>
                  <a:gd name="T30" fmla="*/ 23 w 703"/>
                  <a:gd name="T31" fmla="*/ 231 h 1140"/>
                  <a:gd name="T32" fmla="*/ 0 w 703"/>
                  <a:gd name="T33" fmla="*/ 209 h 1140"/>
                  <a:gd name="T34" fmla="*/ 30 w 703"/>
                  <a:gd name="T35" fmla="*/ 195 h 1140"/>
                  <a:gd name="T36" fmla="*/ 124 w 703"/>
                  <a:gd name="T37" fmla="*/ 188 h 1140"/>
                  <a:gd name="T38" fmla="*/ 139 w 703"/>
                  <a:gd name="T39" fmla="*/ 173 h 1140"/>
                  <a:gd name="T40" fmla="*/ 7 w 703"/>
                  <a:gd name="T41" fmla="*/ 101 h 1140"/>
                  <a:gd name="T42" fmla="*/ 7 w 703"/>
                  <a:gd name="T43" fmla="*/ 73 h 1140"/>
                  <a:gd name="T44" fmla="*/ 30 w 703"/>
                  <a:gd name="T45" fmla="*/ 65 h 1140"/>
                  <a:gd name="T46" fmla="*/ 139 w 703"/>
                  <a:gd name="T47" fmla="*/ 122 h 1140"/>
                  <a:gd name="T48" fmla="*/ 162 w 703"/>
                  <a:gd name="T49" fmla="*/ 115 h 1140"/>
                  <a:gd name="T50" fmla="*/ 139 w 703"/>
                  <a:gd name="T51" fmla="*/ 7 h 1140"/>
                  <a:gd name="T52" fmla="*/ 155 w 703"/>
                  <a:gd name="T53" fmla="*/ 0 h 1140"/>
                  <a:gd name="T54" fmla="*/ 170 w 703"/>
                  <a:gd name="T55" fmla="*/ 7 h 1140"/>
                  <a:gd name="T56" fmla="*/ 200 w 703"/>
                  <a:gd name="T57" fmla="*/ 115 h 1140"/>
                  <a:gd name="T58" fmla="*/ 223 w 703"/>
                  <a:gd name="T59" fmla="*/ 122 h 1140"/>
                  <a:gd name="T60" fmla="*/ 286 w 703"/>
                  <a:gd name="T61" fmla="*/ 7 h 1140"/>
                  <a:gd name="T62" fmla="*/ 301 w 703"/>
                  <a:gd name="T63" fmla="*/ 7 h 1140"/>
                  <a:gd name="T64" fmla="*/ 301 w 703"/>
                  <a:gd name="T65" fmla="*/ 44 h 1140"/>
                  <a:gd name="T66" fmla="*/ 262 w 703"/>
                  <a:gd name="T67" fmla="*/ 137 h 1140"/>
                  <a:gd name="T68" fmla="*/ 262 w 703"/>
                  <a:gd name="T69" fmla="*/ 188 h 1140"/>
                  <a:gd name="T70" fmla="*/ 278 w 703"/>
                  <a:gd name="T71" fmla="*/ 253 h 1140"/>
                  <a:gd name="T72" fmla="*/ 270 w 703"/>
                  <a:gd name="T73" fmla="*/ 339 h 1140"/>
                  <a:gd name="T74" fmla="*/ 278 w 703"/>
                  <a:gd name="T75" fmla="*/ 497 h 1140"/>
                  <a:gd name="T76" fmla="*/ 293 w 703"/>
                  <a:gd name="T77" fmla="*/ 599 h 1140"/>
                  <a:gd name="T78" fmla="*/ 332 w 703"/>
                  <a:gd name="T79" fmla="*/ 714 h 1140"/>
                  <a:gd name="T80" fmla="*/ 385 w 703"/>
                  <a:gd name="T81" fmla="*/ 801 h 1140"/>
                  <a:gd name="T82" fmla="*/ 448 w 703"/>
                  <a:gd name="T83" fmla="*/ 865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7" name="Freeform 215"/>
              <p:cNvSpPr>
                <a:spLocks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16 w 919"/>
                  <a:gd name="T1" fmla="*/ 945 h 1067"/>
                  <a:gd name="T2" fmla="*/ 0 w 919"/>
                  <a:gd name="T3" fmla="*/ 994 h 1067"/>
                  <a:gd name="T4" fmla="*/ 16 w 919"/>
                  <a:gd name="T5" fmla="*/ 1067 h 1067"/>
                  <a:gd name="T6" fmla="*/ 70 w 919"/>
                  <a:gd name="T7" fmla="*/ 1067 h 1067"/>
                  <a:gd name="T8" fmla="*/ 232 w 919"/>
                  <a:gd name="T9" fmla="*/ 1038 h 1067"/>
                  <a:gd name="T10" fmla="*/ 410 w 919"/>
                  <a:gd name="T11" fmla="*/ 980 h 1067"/>
                  <a:gd name="T12" fmla="*/ 556 w 919"/>
                  <a:gd name="T13" fmla="*/ 887 h 1067"/>
                  <a:gd name="T14" fmla="*/ 642 w 919"/>
                  <a:gd name="T15" fmla="*/ 764 h 1067"/>
                  <a:gd name="T16" fmla="*/ 718 w 919"/>
                  <a:gd name="T17" fmla="*/ 555 h 1067"/>
                  <a:gd name="T18" fmla="*/ 741 w 919"/>
                  <a:gd name="T19" fmla="*/ 360 h 1067"/>
                  <a:gd name="T20" fmla="*/ 741 w 919"/>
                  <a:gd name="T21" fmla="*/ 267 h 1067"/>
                  <a:gd name="T22" fmla="*/ 780 w 919"/>
                  <a:gd name="T23" fmla="*/ 209 h 1067"/>
                  <a:gd name="T24" fmla="*/ 849 w 919"/>
                  <a:gd name="T25" fmla="*/ 187 h 1067"/>
                  <a:gd name="T26" fmla="*/ 911 w 919"/>
                  <a:gd name="T27" fmla="*/ 187 h 1067"/>
                  <a:gd name="T28" fmla="*/ 919 w 919"/>
                  <a:gd name="T29" fmla="*/ 158 h 1067"/>
                  <a:gd name="T30" fmla="*/ 827 w 919"/>
                  <a:gd name="T31" fmla="*/ 165 h 1067"/>
                  <a:gd name="T32" fmla="*/ 811 w 919"/>
                  <a:gd name="T33" fmla="*/ 144 h 1067"/>
                  <a:gd name="T34" fmla="*/ 888 w 919"/>
                  <a:gd name="T35" fmla="*/ 65 h 1067"/>
                  <a:gd name="T36" fmla="*/ 872 w 919"/>
                  <a:gd name="T37" fmla="*/ 43 h 1067"/>
                  <a:gd name="T38" fmla="*/ 857 w 919"/>
                  <a:gd name="T39" fmla="*/ 58 h 1067"/>
                  <a:gd name="T40" fmla="*/ 796 w 919"/>
                  <a:gd name="T41" fmla="*/ 115 h 1067"/>
                  <a:gd name="T42" fmla="*/ 780 w 919"/>
                  <a:gd name="T43" fmla="*/ 115 h 1067"/>
                  <a:gd name="T44" fmla="*/ 780 w 919"/>
                  <a:gd name="T45" fmla="*/ 14 h 1067"/>
                  <a:gd name="T46" fmla="*/ 765 w 919"/>
                  <a:gd name="T47" fmla="*/ 0 h 1067"/>
                  <a:gd name="T48" fmla="*/ 741 w 919"/>
                  <a:gd name="T49" fmla="*/ 7 h 1067"/>
                  <a:gd name="T50" fmla="*/ 749 w 919"/>
                  <a:gd name="T51" fmla="*/ 115 h 1067"/>
                  <a:gd name="T52" fmla="*/ 734 w 919"/>
                  <a:gd name="T53" fmla="*/ 122 h 1067"/>
                  <a:gd name="T54" fmla="*/ 671 w 919"/>
                  <a:gd name="T55" fmla="*/ 65 h 1067"/>
                  <a:gd name="T56" fmla="*/ 626 w 919"/>
                  <a:gd name="T57" fmla="*/ 58 h 1067"/>
                  <a:gd name="T58" fmla="*/ 634 w 919"/>
                  <a:gd name="T59" fmla="*/ 87 h 1067"/>
                  <a:gd name="T60" fmla="*/ 703 w 919"/>
                  <a:gd name="T61" fmla="*/ 151 h 1067"/>
                  <a:gd name="T62" fmla="*/ 703 w 919"/>
                  <a:gd name="T63" fmla="*/ 187 h 1067"/>
                  <a:gd name="T64" fmla="*/ 679 w 919"/>
                  <a:gd name="T65" fmla="*/ 260 h 1067"/>
                  <a:gd name="T66" fmla="*/ 679 w 919"/>
                  <a:gd name="T67" fmla="*/ 324 h 1067"/>
                  <a:gd name="T68" fmla="*/ 679 w 919"/>
                  <a:gd name="T69" fmla="*/ 433 h 1067"/>
                  <a:gd name="T70" fmla="*/ 648 w 919"/>
                  <a:gd name="T71" fmla="*/ 570 h 1067"/>
                  <a:gd name="T72" fmla="*/ 618 w 919"/>
                  <a:gd name="T73" fmla="*/ 656 h 1067"/>
                  <a:gd name="T74" fmla="*/ 564 w 919"/>
                  <a:gd name="T75" fmla="*/ 764 h 1067"/>
                  <a:gd name="T76" fmla="*/ 502 w 919"/>
                  <a:gd name="T77" fmla="*/ 850 h 1067"/>
                  <a:gd name="T78" fmla="*/ 456 w 919"/>
                  <a:gd name="T79" fmla="*/ 894 h 1067"/>
                  <a:gd name="T80" fmla="*/ 332 w 919"/>
                  <a:gd name="T81" fmla="*/ 930 h 1067"/>
                  <a:gd name="T82" fmla="*/ 217 w 919"/>
                  <a:gd name="T83" fmla="*/ 945 h 1067"/>
                  <a:gd name="T84" fmla="*/ 100 w 919"/>
                  <a:gd name="T85" fmla="*/ 959 h 1067"/>
                  <a:gd name="T86" fmla="*/ 16 w 919"/>
                  <a:gd name="T87" fmla="*/ 945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489" name="AutoShape 177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79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3490" name="Line 178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92" name="AutoShape 180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75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3493" name="Line 181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96" name="Oval 184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500" name="Text Box 188"/>
          <p:cNvSpPr txBox="1">
            <a:spLocks noChangeArrowheads="1"/>
          </p:cNvSpPr>
          <p:nvPr/>
        </p:nvSpPr>
        <p:spPr bwMode="auto">
          <a:xfrm>
            <a:off x="2578100" y="76200"/>
            <a:ext cx="46386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Defining Algorithm</a:t>
            </a:r>
          </a:p>
        </p:txBody>
      </p:sp>
      <p:sp>
        <p:nvSpPr>
          <p:cNvPr id="13501" name="Rectangle 189"/>
          <p:cNvSpPr>
            <a:spLocks noChangeArrowheads="1"/>
          </p:cNvSpPr>
          <p:nvPr/>
        </p:nvSpPr>
        <p:spPr bwMode="auto">
          <a:xfrm>
            <a:off x="838200" y="855663"/>
            <a:ext cx="77724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Is this sufficient to define a working algorithm?</a:t>
            </a:r>
          </a:p>
        </p:txBody>
      </p:sp>
      <p:pic>
        <p:nvPicPr>
          <p:cNvPr id="13502" name="Picture 19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416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3503" name="Picture 19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702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13520" name="Group 208"/>
          <p:cNvGrpSpPr>
            <a:grpSpLocks/>
          </p:cNvGrpSpPr>
          <p:nvPr/>
        </p:nvGrpSpPr>
        <p:grpSpPr bwMode="auto">
          <a:xfrm>
            <a:off x="2668588" y="4714875"/>
            <a:ext cx="812800" cy="1751013"/>
            <a:chOff x="1681" y="3036"/>
            <a:chExt cx="512" cy="1103"/>
          </a:xfrm>
        </p:grpSpPr>
        <p:sp>
          <p:nvSpPr>
            <p:cNvPr id="13510" name="Freeform 198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313 w 601"/>
                <a:gd name="T1" fmla="*/ 154 h 667"/>
                <a:gd name="T2" fmla="*/ 260 w 601"/>
                <a:gd name="T3" fmla="*/ 85 h 667"/>
                <a:gd name="T4" fmla="*/ 187 w 601"/>
                <a:gd name="T5" fmla="*/ 34 h 667"/>
                <a:gd name="T6" fmla="*/ 121 w 601"/>
                <a:gd name="T7" fmla="*/ 0 h 667"/>
                <a:gd name="T8" fmla="*/ 68 w 601"/>
                <a:gd name="T9" fmla="*/ 9 h 667"/>
                <a:gd name="T10" fmla="*/ 30 w 601"/>
                <a:gd name="T11" fmla="*/ 47 h 667"/>
                <a:gd name="T12" fmla="*/ 0 w 601"/>
                <a:gd name="T13" fmla="*/ 163 h 667"/>
                <a:gd name="T14" fmla="*/ 12 w 601"/>
                <a:gd name="T15" fmla="*/ 296 h 667"/>
                <a:gd name="T16" fmla="*/ 43 w 601"/>
                <a:gd name="T17" fmla="*/ 423 h 667"/>
                <a:gd name="T18" fmla="*/ 78 w 601"/>
                <a:gd name="T19" fmla="*/ 522 h 667"/>
                <a:gd name="T20" fmla="*/ 143 w 601"/>
                <a:gd name="T21" fmla="*/ 625 h 667"/>
                <a:gd name="T22" fmla="*/ 200 w 601"/>
                <a:gd name="T23" fmla="*/ 667 h 667"/>
                <a:gd name="T24" fmla="*/ 278 w 601"/>
                <a:gd name="T25" fmla="*/ 667 h 667"/>
                <a:gd name="T26" fmla="*/ 356 w 601"/>
                <a:gd name="T27" fmla="*/ 638 h 667"/>
                <a:gd name="T28" fmla="*/ 396 w 601"/>
                <a:gd name="T29" fmla="*/ 564 h 667"/>
                <a:gd name="T30" fmla="*/ 417 w 601"/>
                <a:gd name="T31" fmla="*/ 471 h 667"/>
                <a:gd name="T32" fmla="*/ 409 w 601"/>
                <a:gd name="T33" fmla="*/ 355 h 667"/>
                <a:gd name="T34" fmla="*/ 592 w 601"/>
                <a:gd name="T35" fmla="*/ 368 h 667"/>
                <a:gd name="T36" fmla="*/ 601 w 601"/>
                <a:gd name="T37" fmla="*/ 317 h 667"/>
                <a:gd name="T38" fmla="*/ 392 w 601"/>
                <a:gd name="T39" fmla="*/ 296 h 667"/>
                <a:gd name="T40" fmla="*/ 339 w 601"/>
                <a:gd name="T41" fmla="*/ 176 h 667"/>
                <a:gd name="T42" fmla="*/ 313 w 601"/>
                <a:gd name="T43" fmla="*/ 154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Freeform 199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403 w 692"/>
                <a:gd name="T1" fmla="*/ 25 h 1069"/>
                <a:gd name="T2" fmla="*/ 490 w 692"/>
                <a:gd name="T3" fmla="*/ 0 h 1069"/>
                <a:gd name="T4" fmla="*/ 560 w 692"/>
                <a:gd name="T5" fmla="*/ 4 h 1069"/>
                <a:gd name="T6" fmla="*/ 613 w 692"/>
                <a:gd name="T7" fmla="*/ 42 h 1069"/>
                <a:gd name="T8" fmla="*/ 648 w 692"/>
                <a:gd name="T9" fmla="*/ 102 h 1069"/>
                <a:gd name="T10" fmla="*/ 635 w 692"/>
                <a:gd name="T11" fmla="*/ 165 h 1069"/>
                <a:gd name="T12" fmla="*/ 586 w 692"/>
                <a:gd name="T13" fmla="*/ 165 h 1069"/>
                <a:gd name="T14" fmla="*/ 599 w 692"/>
                <a:gd name="T15" fmla="*/ 114 h 1069"/>
                <a:gd name="T16" fmla="*/ 560 w 692"/>
                <a:gd name="T17" fmla="*/ 68 h 1069"/>
                <a:gd name="T18" fmla="*/ 522 w 692"/>
                <a:gd name="T19" fmla="*/ 51 h 1069"/>
                <a:gd name="T20" fmla="*/ 456 w 692"/>
                <a:gd name="T21" fmla="*/ 68 h 1069"/>
                <a:gd name="T22" fmla="*/ 482 w 692"/>
                <a:gd name="T23" fmla="*/ 119 h 1069"/>
                <a:gd name="T24" fmla="*/ 490 w 692"/>
                <a:gd name="T25" fmla="*/ 165 h 1069"/>
                <a:gd name="T26" fmla="*/ 482 w 692"/>
                <a:gd name="T27" fmla="*/ 205 h 1069"/>
                <a:gd name="T28" fmla="*/ 417 w 692"/>
                <a:gd name="T29" fmla="*/ 222 h 1069"/>
                <a:gd name="T30" fmla="*/ 347 w 692"/>
                <a:gd name="T31" fmla="*/ 209 h 1069"/>
                <a:gd name="T32" fmla="*/ 334 w 692"/>
                <a:gd name="T33" fmla="*/ 179 h 1069"/>
                <a:gd name="T34" fmla="*/ 260 w 692"/>
                <a:gd name="T35" fmla="*/ 260 h 1069"/>
                <a:gd name="T36" fmla="*/ 217 w 692"/>
                <a:gd name="T37" fmla="*/ 350 h 1069"/>
                <a:gd name="T38" fmla="*/ 156 w 692"/>
                <a:gd name="T39" fmla="*/ 465 h 1069"/>
                <a:gd name="T40" fmla="*/ 117 w 692"/>
                <a:gd name="T41" fmla="*/ 568 h 1069"/>
                <a:gd name="T42" fmla="*/ 100 w 692"/>
                <a:gd name="T43" fmla="*/ 667 h 1069"/>
                <a:gd name="T44" fmla="*/ 113 w 692"/>
                <a:gd name="T45" fmla="*/ 718 h 1069"/>
                <a:gd name="T46" fmla="*/ 182 w 692"/>
                <a:gd name="T47" fmla="*/ 783 h 1069"/>
                <a:gd name="T48" fmla="*/ 326 w 692"/>
                <a:gd name="T49" fmla="*/ 838 h 1069"/>
                <a:gd name="T50" fmla="*/ 403 w 692"/>
                <a:gd name="T51" fmla="*/ 863 h 1069"/>
                <a:gd name="T52" fmla="*/ 482 w 692"/>
                <a:gd name="T53" fmla="*/ 876 h 1069"/>
                <a:gd name="T54" fmla="*/ 599 w 692"/>
                <a:gd name="T55" fmla="*/ 923 h 1069"/>
                <a:gd name="T56" fmla="*/ 686 w 692"/>
                <a:gd name="T57" fmla="*/ 954 h 1069"/>
                <a:gd name="T58" fmla="*/ 692 w 692"/>
                <a:gd name="T59" fmla="*/ 1013 h 1069"/>
                <a:gd name="T60" fmla="*/ 648 w 692"/>
                <a:gd name="T61" fmla="*/ 1056 h 1069"/>
                <a:gd name="T62" fmla="*/ 596 w 692"/>
                <a:gd name="T63" fmla="*/ 1069 h 1069"/>
                <a:gd name="T64" fmla="*/ 517 w 692"/>
                <a:gd name="T65" fmla="*/ 1030 h 1069"/>
                <a:gd name="T66" fmla="*/ 334 w 692"/>
                <a:gd name="T67" fmla="*/ 936 h 1069"/>
                <a:gd name="T68" fmla="*/ 182 w 692"/>
                <a:gd name="T69" fmla="*/ 872 h 1069"/>
                <a:gd name="T70" fmla="*/ 77 w 692"/>
                <a:gd name="T71" fmla="*/ 800 h 1069"/>
                <a:gd name="T72" fmla="*/ 8 w 692"/>
                <a:gd name="T73" fmla="*/ 735 h 1069"/>
                <a:gd name="T74" fmla="*/ 0 w 692"/>
                <a:gd name="T75" fmla="*/ 658 h 1069"/>
                <a:gd name="T76" fmla="*/ 38 w 692"/>
                <a:gd name="T77" fmla="*/ 555 h 1069"/>
                <a:gd name="T78" fmla="*/ 117 w 692"/>
                <a:gd name="T79" fmla="*/ 401 h 1069"/>
                <a:gd name="T80" fmla="*/ 190 w 692"/>
                <a:gd name="T81" fmla="*/ 273 h 1069"/>
                <a:gd name="T82" fmla="*/ 282 w 692"/>
                <a:gd name="T83" fmla="*/ 140 h 1069"/>
                <a:gd name="T84" fmla="*/ 352 w 692"/>
                <a:gd name="T85" fmla="*/ 63 h 1069"/>
                <a:gd name="T86" fmla="*/ 439 w 692"/>
                <a:gd name="T87" fmla="*/ 25 h 1069"/>
                <a:gd name="T88" fmla="*/ 403 w 692"/>
                <a:gd name="T89" fmla="*/ 25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Freeform 200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22 w 362"/>
                <a:gd name="T1" fmla="*/ 78 h 1004"/>
                <a:gd name="T2" fmla="*/ 36 w 362"/>
                <a:gd name="T3" fmla="*/ 27 h 1004"/>
                <a:gd name="T4" fmla="*/ 92 w 362"/>
                <a:gd name="T5" fmla="*/ 0 h 1004"/>
                <a:gd name="T6" fmla="*/ 143 w 362"/>
                <a:gd name="T7" fmla="*/ 0 h 1004"/>
                <a:gd name="T8" fmla="*/ 209 w 362"/>
                <a:gd name="T9" fmla="*/ 39 h 1004"/>
                <a:gd name="T10" fmla="*/ 271 w 362"/>
                <a:gd name="T11" fmla="*/ 129 h 1004"/>
                <a:gd name="T12" fmla="*/ 314 w 362"/>
                <a:gd name="T13" fmla="*/ 223 h 1004"/>
                <a:gd name="T14" fmla="*/ 335 w 362"/>
                <a:gd name="T15" fmla="*/ 350 h 1004"/>
                <a:gd name="T16" fmla="*/ 354 w 362"/>
                <a:gd name="T17" fmla="*/ 500 h 1004"/>
                <a:gd name="T18" fmla="*/ 362 w 362"/>
                <a:gd name="T19" fmla="*/ 645 h 1004"/>
                <a:gd name="T20" fmla="*/ 362 w 362"/>
                <a:gd name="T21" fmla="*/ 833 h 1004"/>
                <a:gd name="T22" fmla="*/ 335 w 362"/>
                <a:gd name="T23" fmla="*/ 949 h 1004"/>
                <a:gd name="T24" fmla="*/ 288 w 362"/>
                <a:gd name="T25" fmla="*/ 991 h 1004"/>
                <a:gd name="T26" fmla="*/ 205 w 362"/>
                <a:gd name="T27" fmla="*/ 1004 h 1004"/>
                <a:gd name="T28" fmla="*/ 118 w 362"/>
                <a:gd name="T29" fmla="*/ 1001 h 1004"/>
                <a:gd name="T30" fmla="*/ 74 w 362"/>
                <a:gd name="T31" fmla="*/ 949 h 1004"/>
                <a:gd name="T32" fmla="*/ 49 w 362"/>
                <a:gd name="T33" fmla="*/ 860 h 1004"/>
                <a:gd name="T34" fmla="*/ 26 w 362"/>
                <a:gd name="T35" fmla="*/ 770 h 1004"/>
                <a:gd name="T36" fmla="*/ 9 w 362"/>
                <a:gd name="T37" fmla="*/ 607 h 1004"/>
                <a:gd name="T38" fmla="*/ 0 w 362"/>
                <a:gd name="T39" fmla="*/ 424 h 1004"/>
                <a:gd name="T40" fmla="*/ 0 w 362"/>
                <a:gd name="T41" fmla="*/ 210 h 1004"/>
                <a:gd name="T42" fmla="*/ 22 w 362"/>
                <a:gd name="T43" fmla="*/ 116 h 1004"/>
                <a:gd name="T44" fmla="*/ 22 w 362"/>
                <a:gd name="T45" fmla="*/ 7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Freeform 201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30 w 553"/>
                <a:gd name="T1" fmla="*/ 0 h 771"/>
                <a:gd name="T2" fmla="*/ 143 w 553"/>
                <a:gd name="T3" fmla="*/ 13 h 771"/>
                <a:gd name="T4" fmla="*/ 261 w 553"/>
                <a:gd name="T5" fmla="*/ 34 h 771"/>
                <a:gd name="T6" fmla="*/ 383 w 553"/>
                <a:gd name="T7" fmla="*/ 103 h 771"/>
                <a:gd name="T8" fmla="*/ 470 w 553"/>
                <a:gd name="T9" fmla="*/ 154 h 771"/>
                <a:gd name="T10" fmla="*/ 526 w 553"/>
                <a:gd name="T11" fmla="*/ 228 h 771"/>
                <a:gd name="T12" fmla="*/ 553 w 553"/>
                <a:gd name="T13" fmla="*/ 270 h 771"/>
                <a:gd name="T14" fmla="*/ 500 w 553"/>
                <a:gd name="T15" fmla="*/ 395 h 771"/>
                <a:gd name="T16" fmla="*/ 417 w 553"/>
                <a:gd name="T17" fmla="*/ 471 h 771"/>
                <a:gd name="T18" fmla="*/ 317 w 553"/>
                <a:gd name="T19" fmla="*/ 526 h 771"/>
                <a:gd name="T20" fmla="*/ 265 w 553"/>
                <a:gd name="T21" fmla="*/ 561 h 771"/>
                <a:gd name="T22" fmla="*/ 174 w 553"/>
                <a:gd name="T23" fmla="*/ 578 h 771"/>
                <a:gd name="T24" fmla="*/ 170 w 553"/>
                <a:gd name="T25" fmla="*/ 612 h 771"/>
                <a:gd name="T26" fmla="*/ 240 w 553"/>
                <a:gd name="T27" fmla="*/ 642 h 771"/>
                <a:gd name="T28" fmla="*/ 339 w 553"/>
                <a:gd name="T29" fmla="*/ 669 h 771"/>
                <a:gd name="T30" fmla="*/ 434 w 553"/>
                <a:gd name="T31" fmla="*/ 720 h 771"/>
                <a:gd name="T32" fmla="*/ 396 w 553"/>
                <a:gd name="T33" fmla="*/ 758 h 771"/>
                <a:gd name="T34" fmla="*/ 357 w 553"/>
                <a:gd name="T35" fmla="*/ 771 h 771"/>
                <a:gd name="T36" fmla="*/ 300 w 553"/>
                <a:gd name="T37" fmla="*/ 715 h 771"/>
                <a:gd name="T38" fmla="*/ 213 w 553"/>
                <a:gd name="T39" fmla="*/ 680 h 771"/>
                <a:gd name="T40" fmla="*/ 143 w 553"/>
                <a:gd name="T41" fmla="*/ 655 h 771"/>
                <a:gd name="T42" fmla="*/ 143 w 553"/>
                <a:gd name="T43" fmla="*/ 604 h 771"/>
                <a:gd name="T44" fmla="*/ 157 w 553"/>
                <a:gd name="T45" fmla="*/ 549 h 771"/>
                <a:gd name="T46" fmla="*/ 200 w 553"/>
                <a:gd name="T47" fmla="*/ 526 h 771"/>
                <a:gd name="T48" fmla="*/ 339 w 553"/>
                <a:gd name="T49" fmla="*/ 471 h 771"/>
                <a:gd name="T50" fmla="*/ 417 w 553"/>
                <a:gd name="T51" fmla="*/ 386 h 771"/>
                <a:gd name="T52" fmla="*/ 474 w 553"/>
                <a:gd name="T53" fmla="*/ 296 h 771"/>
                <a:gd name="T54" fmla="*/ 461 w 553"/>
                <a:gd name="T55" fmla="*/ 253 h 771"/>
                <a:gd name="T56" fmla="*/ 417 w 553"/>
                <a:gd name="T57" fmla="*/ 201 h 771"/>
                <a:gd name="T58" fmla="*/ 313 w 553"/>
                <a:gd name="T59" fmla="*/ 129 h 771"/>
                <a:gd name="T60" fmla="*/ 187 w 553"/>
                <a:gd name="T61" fmla="*/ 103 h 771"/>
                <a:gd name="T62" fmla="*/ 104 w 553"/>
                <a:gd name="T63" fmla="*/ 99 h 771"/>
                <a:gd name="T64" fmla="*/ 30 w 553"/>
                <a:gd name="T65" fmla="*/ 99 h 771"/>
                <a:gd name="T66" fmla="*/ 0 w 553"/>
                <a:gd name="T67" fmla="*/ 51 h 771"/>
                <a:gd name="T68" fmla="*/ 30 w 553"/>
                <a:gd name="T69" fmla="*/ 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Freeform 202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77 w 672"/>
                <a:gd name="T1" fmla="*/ 0 h 1246"/>
                <a:gd name="T2" fmla="*/ 17 w 672"/>
                <a:gd name="T3" fmla="*/ 0 h 1246"/>
                <a:gd name="T4" fmla="*/ 0 w 672"/>
                <a:gd name="T5" fmla="*/ 89 h 1246"/>
                <a:gd name="T6" fmla="*/ 43 w 672"/>
                <a:gd name="T7" fmla="*/ 142 h 1246"/>
                <a:gd name="T8" fmla="*/ 182 w 672"/>
                <a:gd name="T9" fmla="*/ 266 h 1246"/>
                <a:gd name="T10" fmla="*/ 305 w 672"/>
                <a:gd name="T11" fmla="*/ 424 h 1246"/>
                <a:gd name="T12" fmla="*/ 384 w 672"/>
                <a:gd name="T13" fmla="*/ 587 h 1246"/>
                <a:gd name="T14" fmla="*/ 395 w 672"/>
                <a:gd name="T15" fmla="*/ 693 h 1246"/>
                <a:gd name="T16" fmla="*/ 392 w 672"/>
                <a:gd name="T17" fmla="*/ 771 h 1246"/>
                <a:gd name="T18" fmla="*/ 357 w 672"/>
                <a:gd name="T19" fmla="*/ 946 h 1246"/>
                <a:gd name="T20" fmla="*/ 313 w 672"/>
                <a:gd name="T21" fmla="*/ 1088 h 1246"/>
                <a:gd name="T22" fmla="*/ 274 w 672"/>
                <a:gd name="T23" fmla="*/ 1170 h 1246"/>
                <a:gd name="T24" fmla="*/ 265 w 672"/>
                <a:gd name="T25" fmla="*/ 1221 h 1246"/>
                <a:gd name="T26" fmla="*/ 305 w 672"/>
                <a:gd name="T27" fmla="*/ 1221 h 1246"/>
                <a:gd name="T28" fmla="*/ 365 w 672"/>
                <a:gd name="T29" fmla="*/ 1204 h 1246"/>
                <a:gd name="T30" fmla="*/ 384 w 672"/>
                <a:gd name="T31" fmla="*/ 1208 h 1246"/>
                <a:gd name="T32" fmla="*/ 510 w 672"/>
                <a:gd name="T33" fmla="*/ 1216 h 1246"/>
                <a:gd name="T34" fmla="*/ 606 w 672"/>
                <a:gd name="T35" fmla="*/ 1246 h 1246"/>
                <a:gd name="T36" fmla="*/ 640 w 672"/>
                <a:gd name="T37" fmla="*/ 1229 h 1246"/>
                <a:gd name="T38" fmla="*/ 672 w 672"/>
                <a:gd name="T39" fmla="*/ 1164 h 1246"/>
                <a:gd name="T40" fmla="*/ 640 w 672"/>
                <a:gd name="T41" fmla="*/ 1130 h 1246"/>
                <a:gd name="T42" fmla="*/ 497 w 672"/>
                <a:gd name="T43" fmla="*/ 1126 h 1246"/>
                <a:gd name="T44" fmla="*/ 395 w 672"/>
                <a:gd name="T45" fmla="*/ 1139 h 1246"/>
                <a:gd name="T46" fmla="*/ 344 w 672"/>
                <a:gd name="T47" fmla="*/ 1164 h 1246"/>
                <a:gd name="T48" fmla="*/ 352 w 672"/>
                <a:gd name="T49" fmla="*/ 1105 h 1246"/>
                <a:gd name="T50" fmla="*/ 405 w 672"/>
                <a:gd name="T51" fmla="*/ 1014 h 1246"/>
                <a:gd name="T52" fmla="*/ 448 w 672"/>
                <a:gd name="T53" fmla="*/ 874 h 1246"/>
                <a:gd name="T54" fmla="*/ 484 w 672"/>
                <a:gd name="T55" fmla="*/ 754 h 1246"/>
                <a:gd name="T56" fmla="*/ 457 w 672"/>
                <a:gd name="T57" fmla="*/ 617 h 1246"/>
                <a:gd name="T58" fmla="*/ 418 w 672"/>
                <a:gd name="T59" fmla="*/ 471 h 1246"/>
                <a:gd name="T60" fmla="*/ 339 w 672"/>
                <a:gd name="T61" fmla="*/ 304 h 1246"/>
                <a:gd name="T62" fmla="*/ 226 w 672"/>
                <a:gd name="T63" fmla="*/ 150 h 1246"/>
                <a:gd name="T64" fmla="*/ 130 w 672"/>
                <a:gd name="T65" fmla="*/ 38 h 1246"/>
                <a:gd name="T66" fmla="*/ 77 w 672"/>
                <a:gd name="T67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5" name="Freeform 203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313 w 453"/>
                <a:gd name="T1" fmla="*/ 0 h 1270"/>
                <a:gd name="T2" fmla="*/ 257 w 453"/>
                <a:gd name="T3" fmla="*/ 120 h 1270"/>
                <a:gd name="T4" fmla="*/ 217 w 453"/>
                <a:gd name="T5" fmla="*/ 295 h 1270"/>
                <a:gd name="T6" fmla="*/ 170 w 453"/>
                <a:gd name="T7" fmla="*/ 488 h 1270"/>
                <a:gd name="T8" fmla="*/ 127 w 453"/>
                <a:gd name="T9" fmla="*/ 684 h 1270"/>
                <a:gd name="T10" fmla="*/ 127 w 453"/>
                <a:gd name="T11" fmla="*/ 757 h 1270"/>
                <a:gd name="T12" fmla="*/ 170 w 453"/>
                <a:gd name="T13" fmla="*/ 886 h 1270"/>
                <a:gd name="T14" fmla="*/ 230 w 453"/>
                <a:gd name="T15" fmla="*/ 954 h 1270"/>
                <a:gd name="T16" fmla="*/ 287 w 453"/>
                <a:gd name="T17" fmla="*/ 1040 h 1270"/>
                <a:gd name="T18" fmla="*/ 327 w 453"/>
                <a:gd name="T19" fmla="*/ 1103 h 1270"/>
                <a:gd name="T20" fmla="*/ 309 w 453"/>
                <a:gd name="T21" fmla="*/ 1133 h 1270"/>
                <a:gd name="T22" fmla="*/ 209 w 453"/>
                <a:gd name="T23" fmla="*/ 1146 h 1270"/>
                <a:gd name="T24" fmla="*/ 48 w 453"/>
                <a:gd name="T25" fmla="*/ 1171 h 1270"/>
                <a:gd name="T26" fmla="*/ 0 w 453"/>
                <a:gd name="T27" fmla="*/ 1211 h 1270"/>
                <a:gd name="T28" fmla="*/ 40 w 453"/>
                <a:gd name="T29" fmla="*/ 1245 h 1270"/>
                <a:gd name="T30" fmla="*/ 131 w 453"/>
                <a:gd name="T31" fmla="*/ 1270 h 1270"/>
                <a:gd name="T32" fmla="*/ 236 w 453"/>
                <a:gd name="T33" fmla="*/ 1219 h 1270"/>
                <a:gd name="T34" fmla="*/ 313 w 453"/>
                <a:gd name="T35" fmla="*/ 1184 h 1270"/>
                <a:gd name="T36" fmla="*/ 413 w 453"/>
                <a:gd name="T37" fmla="*/ 1171 h 1270"/>
                <a:gd name="T38" fmla="*/ 453 w 453"/>
                <a:gd name="T39" fmla="*/ 1159 h 1270"/>
                <a:gd name="T40" fmla="*/ 440 w 453"/>
                <a:gd name="T41" fmla="*/ 1116 h 1270"/>
                <a:gd name="T42" fmla="*/ 327 w 453"/>
                <a:gd name="T43" fmla="*/ 1006 h 1270"/>
                <a:gd name="T44" fmla="*/ 261 w 453"/>
                <a:gd name="T45" fmla="*/ 890 h 1270"/>
                <a:gd name="T46" fmla="*/ 204 w 453"/>
                <a:gd name="T47" fmla="*/ 812 h 1270"/>
                <a:gd name="T48" fmla="*/ 196 w 453"/>
                <a:gd name="T49" fmla="*/ 736 h 1270"/>
                <a:gd name="T50" fmla="*/ 223 w 453"/>
                <a:gd name="T51" fmla="*/ 608 h 1270"/>
                <a:gd name="T52" fmla="*/ 283 w 453"/>
                <a:gd name="T53" fmla="*/ 475 h 1270"/>
                <a:gd name="T54" fmla="*/ 349 w 453"/>
                <a:gd name="T55" fmla="*/ 249 h 1270"/>
                <a:gd name="T56" fmla="*/ 405 w 453"/>
                <a:gd name="T57" fmla="*/ 116 h 1270"/>
                <a:gd name="T58" fmla="*/ 400 w 453"/>
                <a:gd name="T59" fmla="*/ 38 h 1270"/>
                <a:gd name="T60" fmla="*/ 349 w 453"/>
                <a:gd name="T61" fmla="*/ 0 h 1270"/>
                <a:gd name="T62" fmla="*/ 313 w 453"/>
                <a:gd name="T63" fmla="*/ 0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Freeform 205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27 w 224"/>
                <a:gd name="T1" fmla="*/ 11 h 260"/>
                <a:gd name="T2" fmla="*/ 87 w 224"/>
                <a:gd name="T3" fmla="*/ 0 h 260"/>
                <a:gd name="T4" fmla="*/ 145 w 224"/>
                <a:gd name="T5" fmla="*/ 4 h 260"/>
                <a:gd name="T6" fmla="*/ 198 w 224"/>
                <a:gd name="T7" fmla="*/ 29 h 260"/>
                <a:gd name="T8" fmla="*/ 224 w 224"/>
                <a:gd name="T9" fmla="*/ 76 h 260"/>
                <a:gd name="T10" fmla="*/ 224 w 224"/>
                <a:gd name="T11" fmla="*/ 114 h 260"/>
                <a:gd name="T12" fmla="*/ 198 w 224"/>
                <a:gd name="T13" fmla="*/ 165 h 260"/>
                <a:gd name="T14" fmla="*/ 153 w 224"/>
                <a:gd name="T15" fmla="*/ 196 h 260"/>
                <a:gd name="T16" fmla="*/ 87 w 224"/>
                <a:gd name="T17" fmla="*/ 196 h 260"/>
                <a:gd name="T18" fmla="*/ 48 w 224"/>
                <a:gd name="T19" fmla="*/ 221 h 260"/>
                <a:gd name="T20" fmla="*/ 34 w 224"/>
                <a:gd name="T21" fmla="*/ 260 h 260"/>
                <a:gd name="T22" fmla="*/ 0 w 224"/>
                <a:gd name="T23" fmla="*/ 247 h 260"/>
                <a:gd name="T24" fmla="*/ 13 w 224"/>
                <a:gd name="T25" fmla="*/ 196 h 260"/>
                <a:gd name="T26" fmla="*/ 61 w 224"/>
                <a:gd name="T27" fmla="*/ 165 h 260"/>
                <a:gd name="T28" fmla="*/ 140 w 224"/>
                <a:gd name="T29" fmla="*/ 158 h 260"/>
                <a:gd name="T30" fmla="*/ 171 w 224"/>
                <a:gd name="T31" fmla="*/ 127 h 260"/>
                <a:gd name="T32" fmla="*/ 179 w 224"/>
                <a:gd name="T33" fmla="*/ 80 h 260"/>
                <a:gd name="T34" fmla="*/ 145 w 224"/>
                <a:gd name="T35" fmla="*/ 38 h 260"/>
                <a:gd name="T36" fmla="*/ 92 w 224"/>
                <a:gd name="T37" fmla="*/ 38 h 260"/>
                <a:gd name="T38" fmla="*/ 34 w 224"/>
                <a:gd name="T39" fmla="*/ 51 h 260"/>
                <a:gd name="T40" fmla="*/ 13 w 224"/>
                <a:gd name="T41" fmla="*/ 38 h 260"/>
                <a:gd name="T42" fmla="*/ 27 w 224"/>
                <a:gd name="T43" fmla="*/ 1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" name="Freeform 206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70 w 70"/>
                <a:gd name="T1" fmla="*/ 4 h 71"/>
                <a:gd name="T2" fmla="*/ 35 w 70"/>
                <a:gd name="T3" fmla="*/ 0 h 71"/>
                <a:gd name="T4" fmla="*/ 11 w 70"/>
                <a:gd name="T5" fmla="*/ 26 h 71"/>
                <a:gd name="T6" fmla="*/ 0 w 70"/>
                <a:gd name="T7" fmla="*/ 67 h 71"/>
                <a:gd name="T8" fmla="*/ 35 w 70"/>
                <a:gd name="T9" fmla="*/ 71 h 71"/>
                <a:gd name="T10" fmla="*/ 63 w 70"/>
                <a:gd name="T11" fmla="*/ 52 h 71"/>
                <a:gd name="T12" fmla="*/ 70 w 70"/>
                <a:gd name="T1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688131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688140" name="Rectangle 12"/>
          <p:cNvSpPr>
            <a:spLocks noGrp="1" noChangeArrowheads="1"/>
          </p:cNvSpPr>
          <p:nvPr>
            <p:ph idx="1"/>
          </p:nvPr>
        </p:nvSpPr>
        <p:spPr>
          <a:xfrm>
            <a:off x="4419600" y="2895600"/>
            <a:ext cx="4800600" cy="4191000"/>
          </a:xfrm>
          <a:noFill/>
          <a:ln/>
        </p:spPr>
        <p:txBody>
          <a:bodyPr/>
          <a:lstStyle/>
          <a:p>
            <a:pPr>
              <a:lnSpc>
                <a:spcPct val="80000"/>
              </a:lnSpc>
              <a:buFontTx/>
              <a:buNone/>
            </a:pPr>
            <a:r>
              <a:rPr lang="en-CA" altLang="x-none">
                <a:solidFill>
                  <a:srgbClr val="33CC33"/>
                </a:solidFill>
              </a:rPr>
              <a:t>Preconditions:</a:t>
            </a:r>
            <a:r>
              <a:rPr lang="en-CA" altLang="x-none"/>
              <a:t> </a:t>
            </a:r>
            <a:br>
              <a:rPr lang="en-CA" altLang="x-none"/>
            </a:br>
            <a:r>
              <a:rPr lang="en-CA" altLang="x-none"/>
              <a:t>Any assumptions that must be true about the input instance</a:t>
            </a:r>
            <a:r>
              <a:rPr lang="en-US" altLang="x-none"/>
              <a:t>.</a:t>
            </a:r>
            <a:endParaRPr lang="en-CA" altLang="x-none"/>
          </a:p>
          <a:p>
            <a:pPr>
              <a:lnSpc>
                <a:spcPct val="80000"/>
              </a:lnSpc>
              <a:buFontTx/>
              <a:buNone/>
            </a:pPr>
            <a:r>
              <a:rPr lang="en-CA" altLang="x-none">
                <a:solidFill>
                  <a:srgbClr val="33CC33"/>
                </a:solidFill>
              </a:rPr>
              <a:t>Postconditions:</a:t>
            </a:r>
            <a:r>
              <a:rPr lang="en-CA" altLang="x-none"/>
              <a:t> </a:t>
            </a:r>
            <a:br>
              <a:rPr lang="en-CA" altLang="x-none"/>
            </a:br>
            <a:r>
              <a:rPr lang="en-CA" altLang="x-none"/>
              <a:t>The statement of what must be true when the algorithm/program returns.</a:t>
            </a:r>
          </a:p>
          <a:p>
            <a:pPr>
              <a:lnSpc>
                <a:spcPct val="80000"/>
              </a:lnSpc>
              <a:buFontTx/>
              <a:buNone/>
            </a:pPr>
            <a:endParaRPr lang="en-CA" altLang="x-none"/>
          </a:p>
        </p:txBody>
      </p:sp>
      <p:sp>
        <p:nvSpPr>
          <p:cNvPr id="688132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688133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b&gt;m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b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8134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 = a</a:t>
            </a:r>
            <a:r>
              <a:rPr lang="en-CA" altLang="x-none" sz="2400">
                <a:solidFill>
                  <a:schemeClr val="bg2"/>
                </a:solidFill>
              </a:rPr>
              <a:t> </a:t>
            </a:r>
            <a:endParaRPr lang="en-US" altLang="x-none" sz="2400">
              <a:solidFill>
                <a:schemeClr val="bg2"/>
              </a:solidFill>
            </a:endParaRPr>
          </a:p>
        </p:txBody>
      </p:sp>
      <p:sp>
        <p:nvSpPr>
          <p:cNvPr id="688135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8136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return(m)</a:t>
            </a:r>
            <a:endParaRPr lang="en-US" altLang="x-none" sz="2400" i="0">
              <a:solidFill>
                <a:schemeClr val="bg2"/>
              </a:solidFill>
            </a:endParaRPr>
          </a:p>
        </p:txBody>
      </p:sp>
      <p:sp>
        <p:nvSpPr>
          <p:cNvPr id="688137" name="Text Box 9"/>
          <p:cNvSpPr txBox="1">
            <a:spLocks noChangeArrowheads="1"/>
          </p:cNvSpPr>
          <p:nvPr/>
        </p:nvSpPr>
        <p:spPr bwMode="auto">
          <a:xfrm>
            <a:off x="4343400" y="1371600"/>
            <a:ext cx="4953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sz="3200" i="0"/>
              <a:t>At least tell me what the algorithm is supposed to do.</a:t>
            </a:r>
          </a:p>
        </p:txBody>
      </p:sp>
      <p:grpSp>
        <p:nvGrpSpPr>
          <p:cNvPr id="688143" name="Group 15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688141" name="Rectangle 13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688142" name="Rectangle 1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8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8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8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8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8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8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1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81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881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813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66" name="Group 198"/>
          <p:cNvGrpSpPr>
            <a:grpSpLocks/>
          </p:cNvGrpSpPr>
          <p:nvPr/>
        </p:nvGrpSpPr>
        <p:grpSpPr bwMode="auto">
          <a:xfrm>
            <a:off x="-1339850" y="-5130800"/>
            <a:ext cx="18713450" cy="18694400"/>
            <a:chOff x="583" y="-2249"/>
            <a:chExt cx="11788" cy="11776"/>
          </a:xfrm>
        </p:grpSpPr>
        <p:sp>
          <p:nvSpPr>
            <p:cNvPr id="32918" name="Oval 150"/>
            <p:cNvSpPr>
              <a:spLocks noChangeAspect="1" noChangeArrowheads="1"/>
            </p:cNvSpPr>
            <p:nvPr/>
          </p:nvSpPr>
          <p:spPr bwMode="auto">
            <a:xfrm>
              <a:off x="5973" y="3135"/>
              <a:ext cx="1009" cy="100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0" name="Oval 162"/>
            <p:cNvSpPr>
              <a:spLocks noChangeAspect="1" noChangeArrowheads="1"/>
            </p:cNvSpPr>
            <p:nvPr/>
          </p:nvSpPr>
          <p:spPr bwMode="auto">
            <a:xfrm>
              <a:off x="5570" y="2733"/>
              <a:ext cx="1814" cy="181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1" name="Oval 163"/>
            <p:cNvSpPr>
              <a:spLocks noChangeAspect="1" noChangeArrowheads="1"/>
            </p:cNvSpPr>
            <p:nvPr/>
          </p:nvSpPr>
          <p:spPr bwMode="auto">
            <a:xfrm>
              <a:off x="5344" y="2507"/>
              <a:ext cx="2267" cy="2265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2" name="Oval 164"/>
            <p:cNvSpPr>
              <a:spLocks noChangeAspect="1" noChangeArrowheads="1"/>
            </p:cNvSpPr>
            <p:nvPr/>
          </p:nvSpPr>
          <p:spPr bwMode="auto">
            <a:xfrm>
              <a:off x="5797" y="2959"/>
              <a:ext cx="1361" cy="136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4" name="Oval 166"/>
            <p:cNvSpPr>
              <a:spLocks noChangeAspect="1" noChangeArrowheads="1"/>
            </p:cNvSpPr>
            <p:nvPr/>
          </p:nvSpPr>
          <p:spPr bwMode="auto">
            <a:xfrm>
              <a:off x="5115" y="2295"/>
              <a:ext cx="2725" cy="268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5" name="Oval 167"/>
            <p:cNvSpPr>
              <a:spLocks noChangeAspect="1" noChangeArrowheads="1"/>
            </p:cNvSpPr>
            <p:nvPr/>
          </p:nvSpPr>
          <p:spPr bwMode="auto">
            <a:xfrm>
              <a:off x="5570" y="2733"/>
              <a:ext cx="1814" cy="181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6" name="Oval 168"/>
            <p:cNvSpPr>
              <a:spLocks noChangeAspect="1" noChangeArrowheads="1"/>
            </p:cNvSpPr>
            <p:nvPr/>
          </p:nvSpPr>
          <p:spPr bwMode="auto">
            <a:xfrm>
              <a:off x="4890" y="2074"/>
              <a:ext cx="3174" cy="3131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7" name="Oval 169"/>
            <p:cNvSpPr>
              <a:spLocks noChangeAspect="1" noChangeArrowheads="1"/>
            </p:cNvSpPr>
            <p:nvPr/>
          </p:nvSpPr>
          <p:spPr bwMode="auto">
            <a:xfrm>
              <a:off x="3530" y="732"/>
              <a:ext cx="5894" cy="581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38" name="Oval 170"/>
            <p:cNvSpPr>
              <a:spLocks noChangeAspect="1" noChangeArrowheads="1"/>
            </p:cNvSpPr>
            <p:nvPr/>
          </p:nvSpPr>
          <p:spPr bwMode="auto">
            <a:xfrm>
              <a:off x="4664" y="1850"/>
              <a:ext cx="3627" cy="357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0" name="Oval 172"/>
            <p:cNvSpPr>
              <a:spLocks noChangeAspect="1" noChangeArrowheads="1"/>
            </p:cNvSpPr>
            <p:nvPr/>
          </p:nvSpPr>
          <p:spPr bwMode="auto">
            <a:xfrm>
              <a:off x="4437" y="1626"/>
              <a:ext cx="4081" cy="402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1" name="Oval 173"/>
            <p:cNvSpPr>
              <a:spLocks noChangeAspect="1" noChangeArrowheads="1"/>
            </p:cNvSpPr>
            <p:nvPr/>
          </p:nvSpPr>
          <p:spPr bwMode="auto">
            <a:xfrm>
              <a:off x="3757" y="956"/>
              <a:ext cx="5441" cy="5367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2" name="Oval 174"/>
            <p:cNvSpPr>
              <a:spLocks noChangeAspect="1" noChangeArrowheads="1"/>
            </p:cNvSpPr>
            <p:nvPr/>
          </p:nvSpPr>
          <p:spPr bwMode="auto">
            <a:xfrm>
              <a:off x="4210" y="1403"/>
              <a:ext cx="4534" cy="447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3" name="Oval 175"/>
            <p:cNvSpPr>
              <a:spLocks noChangeAspect="1" noChangeArrowheads="1"/>
            </p:cNvSpPr>
            <p:nvPr/>
          </p:nvSpPr>
          <p:spPr bwMode="auto">
            <a:xfrm>
              <a:off x="3984" y="1180"/>
              <a:ext cx="4987" cy="4919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4" name="Oval 176"/>
            <p:cNvSpPr>
              <a:spLocks noChangeAspect="1" noChangeArrowheads="1"/>
            </p:cNvSpPr>
            <p:nvPr/>
          </p:nvSpPr>
          <p:spPr bwMode="auto">
            <a:xfrm>
              <a:off x="3303" y="508"/>
              <a:ext cx="6348" cy="626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5" name="Oval 177"/>
            <p:cNvSpPr>
              <a:spLocks noChangeAspect="1" noChangeArrowheads="1"/>
            </p:cNvSpPr>
            <p:nvPr/>
          </p:nvSpPr>
          <p:spPr bwMode="auto">
            <a:xfrm>
              <a:off x="3530" y="732"/>
              <a:ext cx="5894" cy="581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6" name="Oval 178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7" name="Oval 179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48" name="Oval 180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0" name="Oval 182"/>
            <p:cNvSpPr>
              <a:spLocks noChangeAspect="1" noChangeArrowheads="1"/>
            </p:cNvSpPr>
            <p:nvPr/>
          </p:nvSpPr>
          <p:spPr bwMode="auto">
            <a:xfrm>
              <a:off x="1717" y="-1057"/>
              <a:ext cx="9521" cy="9393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1" name="Oval 183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3" name="Oval 185"/>
            <p:cNvSpPr>
              <a:spLocks noChangeAspect="1" noChangeArrowheads="1"/>
            </p:cNvSpPr>
            <p:nvPr/>
          </p:nvSpPr>
          <p:spPr bwMode="auto">
            <a:xfrm>
              <a:off x="1943" y="-833"/>
              <a:ext cx="9068" cy="8945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4" name="Oval 186"/>
            <p:cNvSpPr>
              <a:spLocks noChangeAspect="1" noChangeArrowheads="1"/>
            </p:cNvSpPr>
            <p:nvPr/>
          </p:nvSpPr>
          <p:spPr bwMode="auto">
            <a:xfrm>
              <a:off x="2170" y="-610"/>
              <a:ext cx="8615" cy="8499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5" name="Oval 187"/>
            <p:cNvSpPr>
              <a:spLocks noChangeAspect="1" noChangeArrowheads="1"/>
            </p:cNvSpPr>
            <p:nvPr/>
          </p:nvSpPr>
          <p:spPr bwMode="auto">
            <a:xfrm>
              <a:off x="1490" y="-1281"/>
              <a:ext cx="9975" cy="984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6" name="Oval 188"/>
            <p:cNvSpPr>
              <a:spLocks noChangeAspect="1" noChangeArrowheads="1"/>
            </p:cNvSpPr>
            <p:nvPr/>
          </p:nvSpPr>
          <p:spPr bwMode="auto">
            <a:xfrm>
              <a:off x="1263" y="-1504"/>
              <a:ext cx="10428" cy="10287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7" name="Oval 189"/>
            <p:cNvSpPr>
              <a:spLocks noChangeAspect="1" noChangeArrowheads="1"/>
            </p:cNvSpPr>
            <p:nvPr/>
          </p:nvSpPr>
          <p:spPr bwMode="auto">
            <a:xfrm>
              <a:off x="1036" y="-1796"/>
              <a:ext cx="10882" cy="10871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8" name="Oval 190"/>
            <p:cNvSpPr>
              <a:spLocks noChangeAspect="1" noChangeArrowheads="1"/>
            </p:cNvSpPr>
            <p:nvPr/>
          </p:nvSpPr>
          <p:spPr bwMode="auto">
            <a:xfrm>
              <a:off x="810" y="-2023"/>
              <a:ext cx="11335" cy="1132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59" name="Oval 191"/>
            <p:cNvSpPr>
              <a:spLocks noChangeAspect="1" noChangeArrowheads="1"/>
            </p:cNvSpPr>
            <p:nvPr/>
          </p:nvSpPr>
          <p:spPr bwMode="auto">
            <a:xfrm>
              <a:off x="583" y="-2249"/>
              <a:ext cx="11788" cy="1177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61" name="Oval 193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62" name="Oval 194"/>
            <p:cNvSpPr>
              <a:spLocks noChangeAspect="1" noChangeArrowheads="1"/>
            </p:cNvSpPr>
            <p:nvPr/>
          </p:nvSpPr>
          <p:spPr bwMode="auto">
            <a:xfrm>
              <a:off x="2623" y="-212"/>
              <a:ext cx="7708" cy="770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63" name="Oval 195"/>
            <p:cNvSpPr>
              <a:spLocks noChangeAspect="1" noChangeArrowheads="1"/>
            </p:cNvSpPr>
            <p:nvPr/>
          </p:nvSpPr>
          <p:spPr bwMode="auto">
            <a:xfrm>
              <a:off x="3077" y="241"/>
              <a:ext cx="6801" cy="679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65" name="Oval 197"/>
            <p:cNvSpPr>
              <a:spLocks noChangeAspect="1" noChangeArrowheads="1"/>
            </p:cNvSpPr>
            <p:nvPr/>
          </p:nvSpPr>
          <p:spPr bwMode="auto">
            <a:xfrm>
              <a:off x="2397" y="-437"/>
              <a:ext cx="8161" cy="8153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981" name="Text Box 213"/>
          <p:cNvSpPr txBox="1">
            <a:spLocks noChangeArrowheads="1"/>
          </p:cNvSpPr>
          <p:nvPr/>
        </p:nvSpPr>
        <p:spPr bwMode="auto">
          <a:xfrm>
            <a:off x="2578100" y="58738"/>
            <a:ext cx="46386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Working Algorithm</a:t>
            </a:r>
          </a:p>
        </p:txBody>
      </p:sp>
      <p:sp>
        <p:nvSpPr>
          <p:cNvPr id="32982" name="Rectangle 214"/>
          <p:cNvSpPr>
            <a:spLocks noChangeArrowheads="1"/>
          </p:cNvSpPr>
          <p:nvPr/>
        </p:nvSpPr>
        <p:spPr bwMode="auto">
          <a:xfrm>
            <a:off x="838200" y="838200"/>
            <a:ext cx="77724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Computation steadily approaches goal</a:t>
            </a:r>
          </a:p>
        </p:txBody>
      </p:sp>
      <p:pic>
        <p:nvPicPr>
          <p:cNvPr id="32983" name="Picture 2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984" name="Picture 2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32985" name="Group 217"/>
          <p:cNvGrpSpPr>
            <a:grpSpLocks/>
          </p:cNvGrpSpPr>
          <p:nvPr/>
        </p:nvGrpSpPr>
        <p:grpSpPr bwMode="auto">
          <a:xfrm>
            <a:off x="2514600" y="3276600"/>
            <a:ext cx="3581400" cy="1538288"/>
            <a:chOff x="1584" y="2064"/>
            <a:chExt cx="2256" cy="969"/>
          </a:xfrm>
        </p:grpSpPr>
        <p:sp>
          <p:nvSpPr>
            <p:cNvPr id="32986" name="Freeform 218"/>
            <p:cNvSpPr>
              <a:spLocks/>
            </p:cNvSpPr>
            <p:nvPr/>
          </p:nvSpPr>
          <p:spPr bwMode="auto">
            <a:xfrm>
              <a:off x="2352" y="2832"/>
              <a:ext cx="672" cy="201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987" name="Group 219"/>
            <p:cNvGrpSpPr>
              <a:grpSpLocks/>
            </p:cNvGrpSpPr>
            <p:nvPr/>
          </p:nvGrpSpPr>
          <p:grpSpPr bwMode="auto">
            <a:xfrm>
              <a:off x="2400" y="2064"/>
              <a:ext cx="744" cy="912"/>
              <a:chOff x="2400" y="2064"/>
              <a:chExt cx="744" cy="912"/>
            </a:xfrm>
          </p:grpSpPr>
          <p:sp>
            <p:nvSpPr>
              <p:cNvPr id="32988" name="Freeform 220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221"/>
              <p:cNvSpPr>
                <a:spLocks/>
              </p:cNvSpPr>
              <p:nvPr/>
            </p:nvSpPr>
            <p:spPr bwMode="auto">
              <a:xfrm>
                <a:off x="2664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222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223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224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225"/>
              <p:cNvSpPr>
                <a:spLocks/>
              </p:cNvSpPr>
              <p:nvPr/>
            </p:nvSpPr>
            <p:spPr bwMode="auto">
              <a:xfrm>
                <a:off x="2839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994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2995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96" name="AutoShape 228"/>
            <p:cNvSpPr>
              <a:spLocks noChangeArrowheads="1"/>
            </p:cNvSpPr>
            <p:nvPr/>
          </p:nvSpPr>
          <p:spPr bwMode="auto">
            <a:xfrm>
              <a:off x="3072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 dirty="0">
                  <a:solidFill>
                    <a:schemeClr val="bg2"/>
                  </a:solidFill>
                </a:rPr>
                <a:t>75 km </a:t>
              </a:r>
            </a:p>
            <a:p>
              <a:pPr algn="ctr"/>
              <a:r>
                <a:rPr lang="en-US" altLang="x-none" sz="2400" i="0" baseline="-8000" dirty="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 dirty="0">
                <a:solidFill>
                  <a:schemeClr val="bg2"/>
                </a:solidFill>
              </a:endParaRPr>
            </a:p>
          </p:txBody>
        </p:sp>
        <p:sp>
          <p:nvSpPr>
            <p:cNvPr id="32997" name="Line 229"/>
            <p:cNvSpPr>
              <a:spLocks noChangeShapeType="1"/>
            </p:cNvSpPr>
            <p:nvPr/>
          </p:nvSpPr>
          <p:spPr bwMode="auto">
            <a:xfrm>
              <a:off x="3456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999" name="Freeform 231"/>
          <p:cNvSpPr>
            <a:spLocks/>
          </p:cNvSpPr>
          <p:nvPr/>
        </p:nvSpPr>
        <p:spPr bwMode="auto">
          <a:xfrm>
            <a:off x="4419600" y="2270125"/>
            <a:ext cx="5702300" cy="4294188"/>
          </a:xfrm>
          <a:custGeom>
            <a:avLst/>
            <a:gdLst>
              <a:gd name="T0" fmla="*/ 0 w 3592"/>
              <a:gd name="T1" fmla="*/ 1690 h 2705"/>
              <a:gd name="T2" fmla="*/ 1705 w 3592"/>
              <a:gd name="T3" fmla="*/ 2602 h 2705"/>
              <a:gd name="T4" fmla="*/ 3013 w 3592"/>
              <a:gd name="T5" fmla="*/ 2309 h 2705"/>
              <a:gd name="T6" fmla="*/ 3408 w 3592"/>
              <a:gd name="T7" fmla="*/ 1786 h 2705"/>
              <a:gd name="T8" fmla="*/ 3552 w 3592"/>
              <a:gd name="T9" fmla="*/ 874 h 2705"/>
              <a:gd name="T10" fmla="*/ 3168 w 3592"/>
              <a:gd name="T11" fmla="*/ 252 h 2705"/>
              <a:gd name="T12" fmla="*/ 2354 w 3592"/>
              <a:gd name="T13" fmla="*/ 24 h 2705"/>
              <a:gd name="T14" fmla="*/ 1536 w 3592"/>
              <a:gd name="T15" fmla="*/ 394 h 2705"/>
              <a:gd name="T16" fmla="*/ 1330 w 3592"/>
              <a:gd name="T17" fmla="*/ 1395 h 2705"/>
              <a:gd name="T18" fmla="*/ 1632 w 3592"/>
              <a:gd name="T19" fmla="*/ 1889 h 2705"/>
              <a:gd name="T20" fmla="*/ 2153 w 3592"/>
              <a:gd name="T21" fmla="*/ 2072 h 2705"/>
              <a:gd name="T22" fmla="*/ 2565 w 3592"/>
              <a:gd name="T23" fmla="*/ 1989 h 2705"/>
              <a:gd name="T24" fmla="*/ 2821 w 3592"/>
              <a:gd name="T25" fmla="*/ 1770 h 2705"/>
              <a:gd name="T26" fmla="*/ 2976 w 3592"/>
              <a:gd name="T27" fmla="*/ 1306 h 2705"/>
              <a:gd name="T28" fmla="*/ 2784 w 3592"/>
              <a:gd name="T29" fmla="*/ 1450 h 2705"/>
              <a:gd name="T30" fmla="*/ 2519 w 3592"/>
              <a:gd name="T31" fmla="*/ 1724 h 2705"/>
              <a:gd name="T32" fmla="*/ 2235 w 3592"/>
              <a:gd name="T33" fmla="*/ 1770 h 2705"/>
              <a:gd name="T34" fmla="*/ 1915 w 3592"/>
              <a:gd name="T35" fmla="*/ 1669 h 2705"/>
              <a:gd name="T36" fmla="*/ 1728 w 3592"/>
              <a:gd name="T37" fmla="*/ 1258 h 2705"/>
              <a:gd name="T38" fmla="*/ 1968 w 3592"/>
              <a:gd name="T39" fmla="*/ 874 h 2705"/>
              <a:gd name="T40" fmla="*/ 1968 w 3592"/>
              <a:gd name="T41" fmla="*/ 1114 h 2705"/>
              <a:gd name="T42" fmla="*/ 2064 w 3592"/>
              <a:gd name="T43" fmla="*/ 1354 h 2705"/>
              <a:gd name="T44" fmla="*/ 2160 w 3592"/>
              <a:gd name="T45" fmla="*/ 1306 h 2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92" h="2705">
                <a:moveTo>
                  <a:pt x="0" y="1690"/>
                </a:moveTo>
                <a:cubicBezTo>
                  <a:pt x="284" y="1842"/>
                  <a:pt x="1203" y="2499"/>
                  <a:pt x="1705" y="2602"/>
                </a:cubicBezTo>
                <a:cubicBezTo>
                  <a:pt x="2207" y="2705"/>
                  <a:pt x="2729" y="2445"/>
                  <a:pt x="3013" y="2309"/>
                </a:cubicBezTo>
                <a:cubicBezTo>
                  <a:pt x="3297" y="2173"/>
                  <a:pt x="3318" y="2025"/>
                  <a:pt x="3408" y="1786"/>
                </a:cubicBezTo>
                <a:cubicBezTo>
                  <a:pt x="3498" y="1547"/>
                  <a:pt x="3592" y="1130"/>
                  <a:pt x="3552" y="874"/>
                </a:cubicBezTo>
                <a:cubicBezTo>
                  <a:pt x="3512" y="618"/>
                  <a:pt x="3368" y="394"/>
                  <a:pt x="3168" y="252"/>
                </a:cubicBezTo>
                <a:cubicBezTo>
                  <a:pt x="2968" y="110"/>
                  <a:pt x="2626" y="0"/>
                  <a:pt x="2354" y="24"/>
                </a:cubicBezTo>
                <a:cubicBezTo>
                  <a:pt x="2082" y="48"/>
                  <a:pt x="1707" y="166"/>
                  <a:pt x="1536" y="394"/>
                </a:cubicBezTo>
                <a:cubicBezTo>
                  <a:pt x="1365" y="622"/>
                  <a:pt x="1314" y="1146"/>
                  <a:pt x="1330" y="1395"/>
                </a:cubicBezTo>
                <a:cubicBezTo>
                  <a:pt x="1346" y="1644"/>
                  <a:pt x="1495" y="1776"/>
                  <a:pt x="1632" y="1889"/>
                </a:cubicBezTo>
                <a:cubicBezTo>
                  <a:pt x="1769" y="2002"/>
                  <a:pt x="1998" y="2055"/>
                  <a:pt x="2153" y="2072"/>
                </a:cubicBezTo>
                <a:cubicBezTo>
                  <a:pt x="2308" y="2089"/>
                  <a:pt x="2454" y="2039"/>
                  <a:pt x="2565" y="1989"/>
                </a:cubicBezTo>
                <a:cubicBezTo>
                  <a:pt x="2676" y="1939"/>
                  <a:pt x="2753" y="1884"/>
                  <a:pt x="2821" y="1770"/>
                </a:cubicBezTo>
                <a:cubicBezTo>
                  <a:pt x="2889" y="1656"/>
                  <a:pt x="2982" y="1359"/>
                  <a:pt x="2976" y="1306"/>
                </a:cubicBezTo>
                <a:cubicBezTo>
                  <a:pt x="2970" y="1253"/>
                  <a:pt x="2860" y="1380"/>
                  <a:pt x="2784" y="1450"/>
                </a:cubicBezTo>
                <a:cubicBezTo>
                  <a:pt x="2708" y="1520"/>
                  <a:pt x="2610" y="1671"/>
                  <a:pt x="2519" y="1724"/>
                </a:cubicBezTo>
                <a:cubicBezTo>
                  <a:pt x="2428" y="1777"/>
                  <a:pt x="2336" y="1779"/>
                  <a:pt x="2235" y="1770"/>
                </a:cubicBezTo>
                <a:cubicBezTo>
                  <a:pt x="2134" y="1761"/>
                  <a:pt x="1999" y="1754"/>
                  <a:pt x="1915" y="1669"/>
                </a:cubicBezTo>
                <a:cubicBezTo>
                  <a:pt x="1831" y="1584"/>
                  <a:pt x="1719" y="1390"/>
                  <a:pt x="1728" y="1258"/>
                </a:cubicBezTo>
                <a:cubicBezTo>
                  <a:pt x="1737" y="1126"/>
                  <a:pt x="1928" y="898"/>
                  <a:pt x="1968" y="874"/>
                </a:cubicBezTo>
                <a:cubicBezTo>
                  <a:pt x="2008" y="850"/>
                  <a:pt x="1952" y="1034"/>
                  <a:pt x="1968" y="1114"/>
                </a:cubicBezTo>
                <a:cubicBezTo>
                  <a:pt x="1984" y="1194"/>
                  <a:pt x="2032" y="1322"/>
                  <a:pt x="2064" y="1354"/>
                </a:cubicBezTo>
                <a:cubicBezTo>
                  <a:pt x="2096" y="1386"/>
                  <a:pt x="2144" y="1314"/>
                  <a:pt x="2160" y="1306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2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9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53" name="Text Box 133"/>
          <p:cNvSpPr txBox="1">
            <a:spLocks noChangeArrowheads="1"/>
          </p:cNvSpPr>
          <p:nvPr/>
        </p:nvSpPr>
        <p:spPr bwMode="auto">
          <a:xfrm>
            <a:off x="2578100" y="58738"/>
            <a:ext cx="46386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Defining Algorithm</a:t>
            </a:r>
          </a:p>
        </p:txBody>
      </p:sp>
      <p:sp>
        <p:nvSpPr>
          <p:cNvPr id="30854" name="Rectangle 134"/>
          <p:cNvSpPr>
            <a:spLocks noChangeArrowheads="1"/>
          </p:cNvSpPr>
          <p:nvPr/>
        </p:nvSpPr>
        <p:spPr bwMode="auto">
          <a:xfrm>
            <a:off x="838200" y="838200"/>
            <a:ext cx="77724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Extra requirements</a:t>
            </a:r>
          </a:p>
        </p:txBody>
      </p:sp>
      <p:pic>
        <p:nvPicPr>
          <p:cNvPr id="30855" name="Picture 13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0856" name="Picture 13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31212" name="Group 492"/>
          <p:cNvGrpSpPr>
            <a:grpSpLocks/>
          </p:cNvGrpSpPr>
          <p:nvPr/>
        </p:nvGrpSpPr>
        <p:grpSpPr bwMode="auto">
          <a:xfrm>
            <a:off x="4114800" y="5105400"/>
            <a:ext cx="1439863" cy="1439863"/>
            <a:chOff x="2592" y="3216"/>
            <a:chExt cx="907" cy="907"/>
          </a:xfrm>
        </p:grpSpPr>
        <p:grpSp>
          <p:nvGrpSpPr>
            <p:cNvPr id="30870" name="Group 150"/>
            <p:cNvGrpSpPr>
              <a:grpSpLocks/>
            </p:cNvGrpSpPr>
            <p:nvPr/>
          </p:nvGrpSpPr>
          <p:grpSpPr bwMode="auto">
            <a:xfrm>
              <a:off x="2768" y="3792"/>
              <a:ext cx="614" cy="189"/>
              <a:chOff x="4080" y="3216"/>
              <a:chExt cx="614" cy="189"/>
            </a:xfrm>
          </p:grpSpPr>
          <p:sp>
            <p:nvSpPr>
              <p:cNvPr id="30850" name="AutoShape 130"/>
              <p:cNvSpPr>
                <a:spLocks noChangeArrowheads="1"/>
              </p:cNvSpPr>
              <p:nvPr/>
            </p:nvSpPr>
            <p:spPr bwMode="auto">
              <a:xfrm>
                <a:off x="4080" y="3216"/>
                <a:ext cx="614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851" name="Line 131"/>
              <p:cNvSpPr>
                <a:spLocks noChangeAspect="1" noChangeShapeType="1"/>
              </p:cNvSpPr>
              <p:nvPr/>
            </p:nvSpPr>
            <p:spPr bwMode="auto">
              <a:xfrm>
                <a:off x="4368" y="3360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69" name="Rectangle 149"/>
              <p:cNvSpPr>
                <a:spLocks noChangeArrowheads="1"/>
              </p:cNvSpPr>
              <p:nvPr/>
            </p:nvSpPr>
            <p:spPr bwMode="auto">
              <a:xfrm>
                <a:off x="4168" y="3223"/>
                <a:ext cx="424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63500">
                    <a:solidFill>
                      <a:srgbClr val="339966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78.999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0873" name="Freeform 153"/>
            <p:cNvSpPr>
              <a:spLocks noChangeAspect="1"/>
            </p:cNvSpPr>
            <p:nvPr/>
          </p:nvSpPr>
          <p:spPr bwMode="auto">
            <a:xfrm>
              <a:off x="3072" y="3648"/>
              <a:ext cx="225" cy="63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11" name="Group 491"/>
            <p:cNvGrpSpPr>
              <a:grpSpLocks/>
            </p:cNvGrpSpPr>
            <p:nvPr/>
          </p:nvGrpSpPr>
          <p:grpSpPr bwMode="auto">
            <a:xfrm>
              <a:off x="3088" y="3408"/>
              <a:ext cx="249" cy="285"/>
              <a:chOff x="3088" y="3408"/>
              <a:chExt cx="249" cy="285"/>
            </a:xfrm>
          </p:grpSpPr>
          <p:sp>
            <p:nvSpPr>
              <p:cNvPr id="31205" name="Freeform 485"/>
              <p:cNvSpPr>
                <a:spLocks/>
              </p:cNvSpPr>
              <p:nvPr/>
            </p:nvSpPr>
            <p:spPr bwMode="auto">
              <a:xfrm>
                <a:off x="3209" y="3449"/>
                <a:ext cx="67" cy="63"/>
              </a:xfrm>
              <a:custGeom>
                <a:avLst/>
                <a:gdLst>
                  <a:gd name="T0" fmla="*/ 390 w 603"/>
                  <a:gd name="T1" fmla="*/ 270 h 570"/>
                  <a:gd name="T2" fmla="*/ 374 w 603"/>
                  <a:gd name="T3" fmla="*/ 166 h 570"/>
                  <a:gd name="T4" fmla="*/ 343 w 603"/>
                  <a:gd name="T5" fmla="*/ 72 h 570"/>
                  <a:gd name="T6" fmla="*/ 286 w 603"/>
                  <a:gd name="T7" fmla="*/ 22 h 570"/>
                  <a:gd name="T8" fmla="*/ 186 w 603"/>
                  <a:gd name="T9" fmla="*/ 0 h 570"/>
                  <a:gd name="T10" fmla="*/ 100 w 603"/>
                  <a:gd name="T11" fmla="*/ 22 h 570"/>
                  <a:gd name="T12" fmla="*/ 19 w 603"/>
                  <a:gd name="T13" fmla="*/ 115 h 570"/>
                  <a:gd name="T14" fmla="*/ 0 w 603"/>
                  <a:gd name="T15" fmla="*/ 227 h 570"/>
                  <a:gd name="T16" fmla="*/ 19 w 603"/>
                  <a:gd name="T17" fmla="*/ 346 h 570"/>
                  <a:gd name="T18" fmla="*/ 50 w 603"/>
                  <a:gd name="T19" fmla="*/ 419 h 570"/>
                  <a:gd name="T20" fmla="*/ 89 w 603"/>
                  <a:gd name="T21" fmla="*/ 494 h 570"/>
                  <a:gd name="T22" fmla="*/ 131 w 603"/>
                  <a:gd name="T23" fmla="*/ 545 h 570"/>
                  <a:gd name="T24" fmla="*/ 178 w 603"/>
                  <a:gd name="T25" fmla="*/ 570 h 570"/>
                  <a:gd name="T26" fmla="*/ 243 w 603"/>
                  <a:gd name="T27" fmla="*/ 548 h 570"/>
                  <a:gd name="T28" fmla="*/ 309 w 603"/>
                  <a:gd name="T29" fmla="*/ 497 h 570"/>
                  <a:gd name="T30" fmla="*/ 351 w 603"/>
                  <a:gd name="T31" fmla="*/ 426 h 570"/>
                  <a:gd name="T32" fmla="*/ 390 w 603"/>
                  <a:gd name="T33" fmla="*/ 365 h 570"/>
                  <a:gd name="T34" fmla="*/ 402 w 603"/>
                  <a:gd name="T35" fmla="*/ 328 h 570"/>
                  <a:gd name="T36" fmla="*/ 567 w 603"/>
                  <a:gd name="T37" fmla="*/ 275 h 570"/>
                  <a:gd name="T38" fmla="*/ 603 w 603"/>
                  <a:gd name="T39" fmla="*/ 253 h 570"/>
                  <a:gd name="T40" fmla="*/ 583 w 603"/>
                  <a:gd name="T41" fmla="*/ 220 h 570"/>
                  <a:gd name="T42" fmla="*/ 390 w 603"/>
                  <a:gd name="T43" fmla="*/ 2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486"/>
              <p:cNvSpPr>
                <a:spLocks/>
              </p:cNvSpPr>
              <p:nvPr/>
            </p:nvSpPr>
            <p:spPr bwMode="auto">
              <a:xfrm>
                <a:off x="3176" y="3517"/>
                <a:ext cx="69" cy="113"/>
              </a:xfrm>
              <a:custGeom>
                <a:avLst/>
                <a:gdLst>
                  <a:gd name="T0" fmla="*/ 209 w 622"/>
                  <a:gd name="T1" fmla="*/ 152 h 1018"/>
                  <a:gd name="T2" fmla="*/ 285 w 622"/>
                  <a:gd name="T3" fmla="*/ 76 h 1018"/>
                  <a:gd name="T4" fmla="*/ 413 w 622"/>
                  <a:gd name="T5" fmla="*/ 4 h 1018"/>
                  <a:gd name="T6" fmla="*/ 471 w 622"/>
                  <a:gd name="T7" fmla="*/ 0 h 1018"/>
                  <a:gd name="T8" fmla="*/ 575 w 622"/>
                  <a:gd name="T9" fmla="*/ 33 h 1018"/>
                  <a:gd name="T10" fmla="*/ 622 w 622"/>
                  <a:gd name="T11" fmla="*/ 80 h 1018"/>
                  <a:gd name="T12" fmla="*/ 622 w 622"/>
                  <a:gd name="T13" fmla="*/ 152 h 1018"/>
                  <a:gd name="T14" fmla="*/ 544 w 622"/>
                  <a:gd name="T15" fmla="*/ 285 h 1018"/>
                  <a:gd name="T16" fmla="*/ 460 w 622"/>
                  <a:gd name="T17" fmla="*/ 390 h 1018"/>
                  <a:gd name="T18" fmla="*/ 424 w 622"/>
                  <a:gd name="T19" fmla="*/ 477 h 1018"/>
                  <a:gd name="T20" fmla="*/ 401 w 622"/>
                  <a:gd name="T21" fmla="*/ 578 h 1018"/>
                  <a:gd name="T22" fmla="*/ 424 w 622"/>
                  <a:gd name="T23" fmla="*/ 675 h 1018"/>
                  <a:gd name="T24" fmla="*/ 447 w 622"/>
                  <a:gd name="T25" fmla="*/ 769 h 1018"/>
                  <a:gd name="T26" fmla="*/ 447 w 622"/>
                  <a:gd name="T27" fmla="*/ 877 h 1018"/>
                  <a:gd name="T28" fmla="*/ 413 w 622"/>
                  <a:gd name="T29" fmla="*/ 942 h 1018"/>
                  <a:gd name="T30" fmla="*/ 335 w 622"/>
                  <a:gd name="T31" fmla="*/ 979 h 1018"/>
                  <a:gd name="T32" fmla="*/ 243 w 622"/>
                  <a:gd name="T33" fmla="*/ 1018 h 1018"/>
                  <a:gd name="T34" fmla="*/ 158 w 622"/>
                  <a:gd name="T35" fmla="*/ 1018 h 1018"/>
                  <a:gd name="T36" fmla="*/ 100 w 622"/>
                  <a:gd name="T37" fmla="*/ 989 h 1018"/>
                  <a:gd name="T38" fmla="*/ 24 w 622"/>
                  <a:gd name="T39" fmla="*/ 870 h 1018"/>
                  <a:gd name="T40" fmla="*/ 0 w 622"/>
                  <a:gd name="T41" fmla="*/ 748 h 1018"/>
                  <a:gd name="T42" fmla="*/ 8 w 622"/>
                  <a:gd name="T43" fmla="*/ 589 h 1018"/>
                  <a:gd name="T44" fmla="*/ 66 w 622"/>
                  <a:gd name="T45" fmla="*/ 390 h 1018"/>
                  <a:gd name="T46" fmla="*/ 123 w 622"/>
                  <a:gd name="T47" fmla="*/ 261 h 1018"/>
                  <a:gd name="T48" fmla="*/ 209 w 622"/>
                  <a:gd name="T49" fmla="*/ 152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487"/>
              <p:cNvSpPr>
                <a:spLocks/>
              </p:cNvSpPr>
              <p:nvPr/>
            </p:nvSpPr>
            <p:spPr bwMode="auto">
              <a:xfrm>
                <a:off x="3181" y="3609"/>
                <a:ext cx="87" cy="84"/>
              </a:xfrm>
              <a:custGeom>
                <a:avLst/>
                <a:gdLst>
                  <a:gd name="T0" fmla="*/ 0 w 784"/>
                  <a:gd name="T1" fmla="*/ 72 h 758"/>
                  <a:gd name="T2" fmla="*/ 65 w 784"/>
                  <a:gd name="T3" fmla="*/ 0 h 758"/>
                  <a:gd name="T4" fmla="*/ 163 w 784"/>
                  <a:gd name="T5" fmla="*/ 0 h 758"/>
                  <a:gd name="T6" fmla="*/ 344 w 784"/>
                  <a:gd name="T7" fmla="*/ 18 h 758"/>
                  <a:gd name="T8" fmla="*/ 557 w 784"/>
                  <a:gd name="T9" fmla="*/ 28 h 758"/>
                  <a:gd name="T10" fmla="*/ 638 w 784"/>
                  <a:gd name="T11" fmla="*/ 62 h 758"/>
                  <a:gd name="T12" fmla="*/ 672 w 784"/>
                  <a:gd name="T13" fmla="*/ 104 h 758"/>
                  <a:gd name="T14" fmla="*/ 680 w 784"/>
                  <a:gd name="T15" fmla="*/ 169 h 758"/>
                  <a:gd name="T16" fmla="*/ 656 w 784"/>
                  <a:gd name="T17" fmla="*/ 238 h 758"/>
                  <a:gd name="T18" fmla="*/ 591 w 784"/>
                  <a:gd name="T19" fmla="*/ 342 h 758"/>
                  <a:gd name="T20" fmla="*/ 506 w 784"/>
                  <a:gd name="T21" fmla="*/ 429 h 758"/>
                  <a:gd name="T22" fmla="*/ 440 w 784"/>
                  <a:gd name="T23" fmla="*/ 508 h 758"/>
                  <a:gd name="T24" fmla="*/ 414 w 784"/>
                  <a:gd name="T25" fmla="*/ 569 h 758"/>
                  <a:gd name="T26" fmla="*/ 394 w 784"/>
                  <a:gd name="T27" fmla="*/ 613 h 758"/>
                  <a:gd name="T28" fmla="*/ 401 w 784"/>
                  <a:gd name="T29" fmla="*/ 646 h 758"/>
                  <a:gd name="T30" fmla="*/ 406 w 784"/>
                  <a:gd name="T31" fmla="*/ 667 h 758"/>
                  <a:gd name="T32" fmla="*/ 483 w 784"/>
                  <a:gd name="T33" fmla="*/ 667 h 758"/>
                  <a:gd name="T34" fmla="*/ 603 w 784"/>
                  <a:gd name="T35" fmla="*/ 649 h 758"/>
                  <a:gd name="T36" fmla="*/ 680 w 784"/>
                  <a:gd name="T37" fmla="*/ 649 h 758"/>
                  <a:gd name="T38" fmla="*/ 761 w 784"/>
                  <a:gd name="T39" fmla="*/ 678 h 758"/>
                  <a:gd name="T40" fmla="*/ 784 w 784"/>
                  <a:gd name="T41" fmla="*/ 714 h 758"/>
                  <a:gd name="T42" fmla="*/ 761 w 784"/>
                  <a:gd name="T43" fmla="*/ 747 h 758"/>
                  <a:gd name="T44" fmla="*/ 726 w 784"/>
                  <a:gd name="T45" fmla="*/ 758 h 758"/>
                  <a:gd name="T46" fmla="*/ 672 w 784"/>
                  <a:gd name="T47" fmla="*/ 743 h 758"/>
                  <a:gd name="T48" fmla="*/ 599 w 784"/>
                  <a:gd name="T49" fmla="*/ 703 h 758"/>
                  <a:gd name="T50" fmla="*/ 521 w 784"/>
                  <a:gd name="T51" fmla="*/ 710 h 758"/>
                  <a:gd name="T52" fmla="*/ 394 w 784"/>
                  <a:gd name="T53" fmla="*/ 732 h 758"/>
                  <a:gd name="T54" fmla="*/ 356 w 784"/>
                  <a:gd name="T55" fmla="*/ 725 h 758"/>
                  <a:gd name="T56" fmla="*/ 336 w 784"/>
                  <a:gd name="T57" fmla="*/ 700 h 758"/>
                  <a:gd name="T58" fmla="*/ 336 w 784"/>
                  <a:gd name="T59" fmla="*/ 639 h 758"/>
                  <a:gd name="T60" fmla="*/ 336 w 784"/>
                  <a:gd name="T61" fmla="*/ 552 h 758"/>
                  <a:gd name="T62" fmla="*/ 390 w 784"/>
                  <a:gd name="T63" fmla="*/ 486 h 758"/>
                  <a:gd name="T64" fmla="*/ 471 w 784"/>
                  <a:gd name="T65" fmla="*/ 389 h 758"/>
                  <a:gd name="T66" fmla="*/ 541 w 784"/>
                  <a:gd name="T67" fmla="*/ 303 h 758"/>
                  <a:gd name="T68" fmla="*/ 588 w 784"/>
                  <a:gd name="T69" fmla="*/ 238 h 758"/>
                  <a:gd name="T70" fmla="*/ 611 w 784"/>
                  <a:gd name="T71" fmla="*/ 181 h 758"/>
                  <a:gd name="T72" fmla="*/ 599 w 784"/>
                  <a:gd name="T73" fmla="*/ 148 h 758"/>
                  <a:gd name="T74" fmla="*/ 568 w 784"/>
                  <a:gd name="T75" fmla="*/ 108 h 758"/>
                  <a:gd name="T76" fmla="*/ 521 w 784"/>
                  <a:gd name="T77" fmla="*/ 97 h 758"/>
                  <a:gd name="T78" fmla="*/ 471 w 784"/>
                  <a:gd name="T79" fmla="*/ 97 h 758"/>
                  <a:gd name="T80" fmla="*/ 359 w 784"/>
                  <a:gd name="T81" fmla="*/ 97 h 758"/>
                  <a:gd name="T82" fmla="*/ 193 w 784"/>
                  <a:gd name="T83" fmla="*/ 126 h 758"/>
                  <a:gd name="T84" fmla="*/ 70 w 784"/>
                  <a:gd name="T85" fmla="*/ 137 h 758"/>
                  <a:gd name="T86" fmla="*/ 20 w 784"/>
                  <a:gd name="T87" fmla="*/ 126 h 758"/>
                  <a:gd name="T88" fmla="*/ 0 w 784"/>
                  <a:gd name="T89" fmla="*/ 108 h 758"/>
                  <a:gd name="T90" fmla="*/ 0 w 784"/>
                  <a:gd name="T91" fmla="*/ 7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Freeform 488"/>
              <p:cNvSpPr>
                <a:spLocks/>
              </p:cNvSpPr>
              <p:nvPr/>
            </p:nvSpPr>
            <p:spPr bwMode="auto">
              <a:xfrm>
                <a:off x="3088" y="3589"/>
                <a:ext cx="111" cy="81"/>
              </a:xfrm>
              <a:custGeom>
                <a:avLst/>
                <a:gdLst>
                  <a:gd name="T0" fmla="*/ 811 w 996"/>
                  <a:gd name="T1" fmla="*/ 300 h 722"/>
                  <a:gd name="T2" fmla="*/ 827 w 996"/>
                  <a:gd name="T3" fmla="*/ 206 h 722"/>
                  <a:gd name="T4" fmla="*/ 884 w 996"/>
                  <a:gd name="T5" fmla="*/ 170 h 722"/>
                  <a:gd name="T6" fmla="*/ 954 w 996"/>
                  <a:gd name="T7" fmla="*/ 163 h 722"/>
                  <a:gd name="T8" fmla="*/ 996 w 996"/>
                  <a:gd name="T9" fmla="*/ 206 h 722"/>
                  <a:gd name="T10" fmla="*/ 977 w 996"/>
                  <a:gd name="T11" fmla="*/ 288 h 722"/>
                  <a:gd name="T12" fmla="*/ 939 w 996"/>
                  <a:gd name="T13" fmla="*/ 400 h 722"/>
                  <a:gd name="T14" fmla="*/ 861 w 996"/>
                  <a:gd name="T15" fmla="*/ 527 h 722"/>
                  <a:gd name="T16" fmla="*/ 764 w 996"/>
                  <a:gd name="T17" fmla="*/ 635 h 722"/>
                  <a:gd name="T18" fmla="*/ 683 w 996"/>
                  <a:gd name="T19" fmla="*/ 693 h 722"/>
                  <a:gd name="T20" fmla="*/ 595 w 996"/>
                  <a:gd name="T21" fmla="*/ 722 h 722"/>
                  <a:gd name="T22" fmla="*/ 509 w 996"/>
                  <a:gd name="T23" fmla="*/ 711 h 722"/>
                  <a:gd name="T24" fmla="*/ 444 w 996"/>
                  <a:gd name="T25" fmla="*/ 678 h 722"/>
                  <a:gd name="T26" fmla="*/ 420 w 996"/>
                  <a:gd name="T27" fmla="*/ 624 h 722"/>
                  <a:gd name="T28" fmla="*/ 394 w 996"/>
                  <a:gd name="T29" fmla="*/ 531 h 722"/>
                  <a:gd name="T30" fmla="*/ 363 w 996"/>
                  <a:gd name="T31" fmla="*/ 358 h 722"/>
                  <a:gd name="T32" fmla="*/ 339 w 996"/>
                  <a:gd name="T33" fmla="*/ 239 h 722"/>
                  <a:gd name="T34" fmla="*/ 339 w 996"/>
                  <a:gd name="T35" fmla="*/ 98 h 722"/>
                  <a:gd name="T36" fmla="*/ 324 w 996"/>
                  <a:gd name="T37" fmla="*/ 73 h 722"/>
                  <a:gd name="T38" fmla="*/ 278 w 996"/>
                  <a:gd name="T39" fmla="*/ 66 h 722"/>
                  <a:gd name="T40" fmla="*/ 224 w 996"/>
                  <a:gd name="T41" fmla="*/ 105 h 722"/>
                  <a:gd name="T42" fmla="*/ 174 w 996"/>
                  <a:gd name="T43" fmla="*/ 170 h 722"/>
                  <a:gd name="T44" fmla="*/ 115 w 996"/>
                  <a:gd name="T45" fmla="*/ 206 h 722"/>
                  <a:gd name="T46" fmla="*/ 27 w 996"/>
                  <a:gd name="T47" fmla="*/ 206 h 722"/>
                  <a:gd name="T48" fmla="*/ 0 w 996"/>
                  <a:gd name="T49" fmla="*/ 184 h 722"/>
                  <a:gd name="T50" fmla="*/ 0 w 996"/>
                  <a:gd name="T51" fmla="*/ 149 h 722"/>
                  <a:gd name="T52" fmla="*/ 39 w 996"/>
                  <a:gd name="T53" fmla="*/ 115 h 722"/>
                  <a:gd name="T54" fmla="*/ 81 w 996"/>
                  <a:gd name="T55" fmla="*/ 127 h 722"/>
                  <a:gd name="T56" fmla="*/ 120 w 996"/>
                  <a:gd name="T57" fmla="*/ 119 h 722"/>
                  <a:gd name="T58" fmla="*/ 190 w 996"/>
                  <a:gd name="T59" fmla="*/ 73 h 722"/>
                  <a:gd name="T60" fmla="*/ 258 w 996"/>
                  <a:gd name="T61" fmla="*/ 22 h 722"/>
                  <a:gd name="T62" fmla="*/ 324 w 996"/>
                  <a:gd name="T63" fmla="*/ 8 h 722"/>
                  <a:gd name="T64" fmla="*/ 417 w 996"/>
                  <a:gd name="T65" fmla="*/ 0 h 722"/>
                  <a:gd name="T66" fmla="*/ 420 w 996"/>
                  <a:gd name="T67" fmla="*/ 40 h 722"/>
                  <a:gd name="T68" fmla="*/ 398 w 996"/>
                  <a:gd name="T69" fmla="*/ 83 h 722"/>
                  <a:gd name="T70" fmla="*/ 394 w 996"/>
                  <a:gd name="T71" fmla="*/ 195 h 722"/>
                  <a:gd name="T72" fmla="*/ 420 w 996"/>
                  <a:gd name="T73" fmla="*/ 343 h 722"/>
                  <a:gd name="T74" fmla="*/ 464 w 996"/>
                  <a:gd name="T75" fmla="*/ 487 h 722"/>
                  <a:gd name="T76" fmla="*/ 501 w 996"/>
                  <a:gd name="T77" fmla="*/ 573 h 722"/>
                  <a:gd name="T78" fmla="*/ 560 w 996"/>
                  <a:gd name="T79" fmla="*/ 614 h 722"/>
                  <a:gd name="T80" fmla="*/ 618 w 996"/>
                  <a:gd name="T81" fmla="*/ 614 h 722"/>
                  <a:gd name="T82" fmla="*/ 676 w 996"/>
                  <a:gd name="T83" fmla="*/ 573 h 722"/>
                  <a:gd name="T84" fmla="*/ 753 w 996"/>
                  <a:gd name="T85" fmla="*/ 483 h 722"/>
                  <a:gd name="T86" fmla="*/ 803 w 996"/>
                  <a:gd name="T87" fmla="*/ 354 h 722"/>
                  <a:gd name="T88" fmla="*/ 811 w 996"/>
                  <a:gd name="T89" fmla="*/ 30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489"/>
              <p:cNvSpPr>
                <a:spLocks/>
              </p:cNvSpPr>
              <p:nvPr/>
            </p:nvSpPr>
            <p:spPr bwMode="auto">
              <a:xfrm>
                <a:off x="3140" y="3408"/>
                <a:ext cx="78" cy="127"/>
              </a:xfrm>
              <a:custGeom>
                <a:avLst/>
                <a:gdLst>
                  <a:gd name="T0" fmla="*/ 448 w 703"/>
                  <a:gd name="T1" fmla="*/ 865 h 1140"/>
                  <a:gd name="T2" fmla="*/ 563 w 703"/>
                  <a:gd name="T3" fmla="*/ 974 h 1140"/>
                  <a:gd name="T4" fmla="*/ 610 w 703"/>
                  <a:gd name="T5" fmla="*/ 974 h 1140"/>
                  <a:gd name="T6" fmla="*/ 687 w 703"/>
                  <a:gd name="T7" fmla="*/ 1018 h 1140"/>
                  <a:gd name="T8" fmla="*/ 703 w 703"/>
                  <a:gd name="T9" fmla="*/ 1067 h 1140"/>
                  <a:gd name="T10" fmla="*/ 679 w 703"/>
                  <a:gd name="T11" fmla="*/ 1133 h 1140"/>
                  <a:gd name="T12" fmla="*/ 617 w 703"/>
                  <a:gd name="T13" fmla="*/ 1140 h 1140"/>
                  <a:gd name="T14" fmla="*/ 540 w 703"/>
                  <a:gd name="T15" fmla="*/ 1089 h 1140"/>
                  <a:gd name="T16" fmla="*/ 385 w 703"/>
                  <a:gd name="T17" fmla="*/ 952 h 1140"/>
                  <a:gd name="T18" fmla="*/ 286 w 703"/>
                  <a:gd name="T19" fmla="*/ 823 h 1140"/>
                  <a:gd name="T20" fmla="*/ 239 w 703"/>
                  <a:gd name="T21" fmla="*/ 721 h 1140"/>
                  <a:gd name="T22" fmla="*/ 208 w 703"/>
                  <a:gd name="T23" fmla="*/ 548 h 1140"/>
                  <a:gd name="T24" fmla="*/ 208 w 703"/>
                  <a:gd name="T25" fmla="*/ 324 h 1140"/>
                  <a:gd name="T26" fmla="*/ 200 w 703"/>
                  <a:gd name="T27" fmla="*/ 267 h 1140"/>
                  <a:gd name="T28" fmla="*/ 155 w 703"/>
                  <a:gd name="T29" fmla="*/ 224 h 1140"/>
                  <a:gd name="T30" fmla="*/ 23 w 703"/>
                  <a:gd name="T31" fmla="*/ 231 h 1140"/>
                  <a:gd name="T32" fmla="*/ 0 w 703"/>
                  <a:gd name="T33" fmla="*/ 209 h 1140"/>
                  <a:gd name="T34" fmla="*/ 30 w 703"/>
                  <a:gd name="T35" fmla="*/ 195 h 1140"/>
                  <a:gd name="T36" fmla="*/ 124 w 703"/>
                  <a:gd name="T37" fmla="*/ 188 h 1140"/>
                  <a:gd name="T38" fmla="*/ 139 w 703"/>
                  <a:gd name="T39" fmla="*/ 173 h 1140"/>
                  <a:gd name="T40" fmla="*/ 7 w 703"/>
                  <a:gd name="T41" fmla="*/ 101 h 1140"/>
                  <a:gd name="T42" fmla="*/ 7 w 703"/>
                  <a:gd name="T43" fmla="*/ 73 h 1140"/>
                  <a:gd name="T44" fmla="*/ 30 w 703"/>
                  <a:gd name="T45" fmla="*/ 65 h 1140"/>
                  <a:gd name="T46" fmla="*/ 139 w 703"/>
                  <a:gd name="T47" fmla="*/ 122 h 1140"/>
                  <a:gd name="T48" fmla="*/ 162 w 703"/>
                  <a:gd name="T49" fmla="*/ 115 h 1140"/>
                  <a:gd name="T50" fmla="*/ 139 w 703"/>
                  <a:gd name="T51" fmla="*/ 7 h 1140"/>
                  <a:gd name="T52" fmla="*/ 155 w 703"/>
                  <a:gd name="T53" fmla="*/ 0 h 1140"/>
                  <a:gd name="T54" fmla="*/ 170 w 703"/>
                  <a:gd name="T55" fmla="*/ 7 h 1140"/>
                  <a:gd name="T56" fmla="*/ 200 w 703"/>
                  <a:gd name="T57" fmla="*/ 115 h 1140"/>
                  <a:gd name="T58" fmla="*/ 223 w 703"/>
                  <a:gd name="T59" fmla="*/ 122 h 1140"/>
                  <a:gd name="T60" fmla="*/ 286 w 703"/>
                  <a:gd name="T61" fmla="*/ 7 h 1140"/>
                  <a:gd name="T62" fmla="*/ 301 w 703"/>
                  <a:gd name="T63" fmla="*/ 7 h 1140"/>
                  <a:gd name="T64" fmla="*/ 301 w 703"/>
                  <a:gd name="T65" fmla="*/ 44 h 1140"/>
                  <a:gd name="T66" fmla="*/ 262 w 703"/>
                  <a:gd name="T67" fmla="*/ 137 h 1140"/>
                  <a:gd name="T68" fmla="*/ 262 w 703"/>
                  <a:gd name="T69" fmla="*/ 188 h 1140"/>
                  <a:gd name="T70" fmla="*/ 278 w 703"/>
                  <a:gd name="T71" fmla="*/ 253 h 1140"/>
                  <a:gd name="T72" fmla="*/ 270 w 703"/>
                  <a:gd name="T73" fmla="*/ 339 h 1140"/>
                  <a:gd name="T74" fmla="*/ 278 w 703"/>
                  <a:gd name="T75" fmla="*/ 497 h 1140"/>
                  <a:gd name="T76" fmla="*/ 293 w 703"/>
                  <a:gd name="T77" fmla="*/ 599 h 1140"/>
                  <a:gd name="T78" fmla="*/ 332 w 703"/>
                  <a:gd name="T79" fmla="*/ 714 h 1140"/>
                  <a:gd name="T80" fmla="*/ 385 w 703"/>
                  <a:gd name="T81" fmla="*/ 801 h 1140"/>
                  <a:gd name="T82" fmla="*/ 448 w 703"/>
                  <a:gd name="T83" fmla="*/ 865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490"/>
              <p:cNvSpPr>
                <a:spLocks/>
              </p:cNvSpPr>
              <p:nvPr/>
            </p:nvSpPr>
            <p:spPr bwMode="auto">
              <a:xfrm>
                <a:off x="3235" y="3419"/>
                <a:ext cx="102" cy="119"/>
              </a:xfrm>
              <a:custGeom>
                <a:avLst/>
                <a:gdLst>
                  <a:gd name="T0" fmla="*/ 16 w 919"/>
                  <a:gd name="T1" fmla="*/ 945 h 1067"/>
                  <a:gd name="T2" fmla="*/ 0 w 919"/>
                  <a:gd name="T3" fmla="*/ 994 h 1067"/>
                  <a:gd name="T4" fmla="*/ 16 w 919"/>
                  <a:gd name="T5" fmla="*/ 1067 h 1067"/>
                  <a:gd name="T6" fmla="*/ 70 w 919"/>
                  <a:gd name="T7" fmla="*/ 1067 h 1067"/>
                  <a:gd name="T8" fmla="*/ 232 w 919"/>
                  <a:gd name="T9" fmla="*/ 1038 h 1067"/>
                  <a:gd name="T10" fmla="*/ 410 w 919"/>
                  <a:gd name="T11" fmla="*/ 980 h 1067"/>
                  <a:gd name="T12" fmla="*/ 556 w 919"/>
                  <a:gd name="T13" fmla="*/ 887 h 1067"/>
                  <a:gd name="T14" fmla="*/ 642 w 919"/>
                  <a:gd name="T15" fmla="*/ 764 h 1067"/>
                  <a:gd name="T16" fmla="*/ 718 w 919"/>
                  <a:gd name="T17" fmla="*/ 555 h 1067"/>
                  <a:gd name="T18" fmla="*/ 741 w 919"/>
                  <a:gd name="T19" fmla="*/ 360 h 1067"/>
                  <a:gd name="T20" fmla="*/ 741 w 919"/>
                  <a:gd name="T21" fmla="*/ 267 h 1067"/>
                  <a:gd name="T22" fmla="*/ 780 w 919"/>
                  <a:gd name="T23" fmla="*/ 209 h 1067"/>
                  <a:gd name="T24" fmla="*/ 849 w 919"/>
                  <a:gd name="T25" fmla="*/ 187 h 1067"/>
                  <a:gd name="T26" fmla="*/ 911 w 919"/>
                  <a:gd name="T27" fmla="*/ 187 h 1067"/>
                  <a:gd name="T28" fmla="*/ 919 w 919"/>
                  <a:gd name="T29" fmla="*/ 158 h 1067"/>
                  <a:gd name="T30" fmla="*/ 827 w 919"/>
                  <a:gd name="T31" fmla="*/ 165 h 1067"/>
                  <a:gd name="T32" fmla="*/ 811 w 919"/>
                  <a:gd name="T33" fmla="*/ 144 h 1067"/>
                  <a:gd name="T34" fmla="*/ 888 w 919"/>
                  <a:gd name="T35" fmla="*/ 65 h 1067"/>
                  <a:gd name="T36" fmla="*/ 872 w 919"/>
                  <a:gd name="T37" fmla="*/ 43 h 1067"/>
                  <a:gd name="T38" fmla="*/ 857 w 919"/>
                  <a:gd name="T39" fmla="*/ 58 h 1067"/>
                  <a:gd name="T40" fmla="*/ 796 w 919"/>
                  <a:gd name="T41" fmla="*/ 115 h 1067"/>
                  <a:gd name="T42" fmla="*/ 780 w 919"/>
                  <a:gd name="T43" fmla="*/ 115 h 1067"/>
                  <a:gd name="T44" fmla="*/ 780 w 919"/>
                  <a:gd name="T45" fmla="*/ 14 h 1067"/>
                  <a:gd name="T46" fmla="*/ 765 w 919"/>
                  <a:gd name="T47" fmla="*/ 0 h 1067"/>
                  <a:gd name="T48" fmla="*/ 741 w 919"/>
                  <a:gd name="T49" fmla="*/ 7 h 1067"/>
                  <a:gd name="T50" fmla="*/ 749 w 919"/>
                  <a:gd name="T51" fmla="*/ 115 h 1067"/>
                  <a:gd name="T52" fmla="*/ 734 w 919"/>
                  <a:gd name="T53" fmla="*/ 122 h 1067"/>
                  <a:gd name="T54" fmla="*/ 671 w 919"/>
                  <a:gd name="T55" fmla="*/ 65 h 1067"/>
                  <a:gd name="T56" fmla="*/ 626 w 919"/>
                  <a:gd name="T57" fmla="*/ 58 h 1067"/>
                  <a:gd name="T58" fmla="*/ 634 w 919"/>
                  <a:gd name="T59" fmla="*/ 87 h 1067"/>
                  <a:gd name="T60" fmla="*/ 703 w 919"/>
                  <a:gd name="T61" fmla="*/ 151 h 1067"/>
                  <a:gd name="T62" fmla="*/ 703 w 919"/>
                  <a:gd name="T63" fmla="*/ 187 h 1067"/>
                  <a:gd name="T64" fmla="*/ 679 w 919"/>
                  <a:gd name="T65" fmla="*/ 260 h 1067"/>
                  <a:gd name="T66" fmla="*/ 679 w 919"/>
                  <a:gd name="T67" fmla="*/ 324 h 1067"/>
                  <a:gd name="T68" fmla="*/ 679 w 919"/>
                  <a:gd name="T69" fmla="*/ 433 h 1067"/>
                  <a:gd name="T70" fmla="*/ 648 w 919"/>
                  <a:gd name="T71" fmla="*/ 570 h 1067"/>
                  <a:gd name="T72" fmla="*/ 618 w 919"/>
                  <a:gd name="T73" fmla="*/ 656 h 1067"/>
                  <a:gd name="T74" fmla="*/ 564 w 919"/>
                  <a:gd name="T75" fmla="*/ 764 h 1067"/>
                  <a:gd name="T76" fmla="*/ 502 w 919"/>
                  <a:gd name="T77" fmla="*/ 850 h 1067"/>
                  <a:gd name="T78" fmla="*/ 456 w 919"/>
                  <a:gd name="T79" fmla="*/ 894 h 1067"/>
                  <a:gd name="T80" fmla="*/ 332 w 919"/>
                  <a:gd name="T81" fmla="*/ 930 h 1067"/>
                  <a:gd name="T82" fmla="*/ 217 w 919"/>
                  <a:gd name="T83" fmla="*/ 945 h 1067"/>
                  <a:gd name="T84" fmla="*/ 100 w 919"/>
                  <a:gd name="T85" fmla="*/ 959 h 1067"/>
                  <a:gd name="T86" fmla="*/ 16 w 919"/>
                  <a:gd name="T87" fmla="*/ 945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75" name="Group 155"/>
            <p:cNvGrpSpPr>
              <a:grpSpLocks noChangeAspect="1"/>
            </p:cNvGrpSpPr>
            <p:nvPr/>
          </p:nvGrpSpPr>
          <p:grpSpPr bwMode="auto">
            <a:xfrm>
              <a:off x="2784" y="3408"/>
              <a:ext cx="256" cy="210"/>
              <a:chOff x="1728" y="2064"/>
              <a:chExt cx="768" cy="672"/>
            </a:xfrm>
          </p:grpSpPr>
          <p:sp>
            <p:nvSpPr>
              <p:cNvPr id="30876" name="AutoShape 15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877" name="Line 15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0881" name="Oval 161"/>
            <p:cNvSpPr>
              <a:spLocks noChangeAspect="1" noChangeArrowheads="1"/>
            </p:cNvSpPr>
            <p:nvPr/>
          </p:nvSpPr>
          <p:spPr bwMode="auto">
            <a:xfrm>
              <a:off x="2592" y="3216"/>
              <a:ext cx="907" cy="907"/>
            </a:xfrm>
            <a:prstGeom prst="ellipse">
              <a:avLst/>
            </a:prstGeom>
            <a:noFill/>
            <a:ln w="635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883" name="Line 163"/>
            <p:cNvSpPr>
              <a:spLocks noChangeShapeType="1"/>
            </p:cNvSpPr>
            <p:nvPr/>
          </p:nvSpPr>
          <p:spPr bwMode="auto">
            <a:xfrm flipV="1">
              <a:off x="2784" y="3312"/>
              <a:ext cx="528" cy="720"/>
            </a:xfrm>
            <a:prstGeom prst="line">
              <a:avLst/>
            </a:prstGeom>
            <a:noFill/>
            <a:ln w="635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914" name="Group 194"/>
          <p:cNvGrpSpPr>
            <a:grpSpLocks/>
          </p:cNvGrpSpPr>
          <p:nvPr/>
        </p:nvGrpSpPr>
        <p:grpSpPr bwMode="auto">
          <a:xfrm>
            <a:off x="7543800" y="5105400"/>
            <a:ext cx="1439863" cy="1439863"/>
            <a:chOff x="4128" y="1104"/>
            <a:chExt cx="907" cy="907"/>
          </a:xfrm>
        </p:grpSpPr>
        <p:grpSp>
          <p:nvGrpSpPr>
            <p:cNvPr id="30903" name="Group 183"/>
            <p:cNvGrpSpPr>
              <a:grpSpLocks noChangeAspect="1"/>
            </p:cNvGrpSpPr>
            <p:nvPr/>
          </p:nvGrpSpPr>
          <p:grpSpPr bwMode="auto">
            <a:xfrm>
              <a:off x="4205" y="1438"/>
              <a:ext cx="256" cy="210"/>
              <a:chOff x="1728" y="2064"/>
              <a:chExt cx="768" cy="672"/>
            </a:xfrm>
          </p:grpSpPr>
          <p:sp>
            <p:nvSpPr>
              <p:cNvPr id="30904" name="AutoShape 18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905" name="Line 18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0909" name="Oval 189"/>
            <p:cNvSpPr>
              <a:spLocks noChangeAspect="1" noChangeArrowheads="1"/>
            </p:cNvSpPr>
            <p:nvPr/>
          </p:nvSpPr>
          <p:spPr bwMode="auto">
            <a:xfrm>
              <a:off x="4128" y="1104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0913" name="Picture 19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1296"/>
              <a:ext cx="480" cy="4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31204" name="Group 484"/>
          <p:cNvGrpSpPr>
            <a:grpSpLocks/>
          </p:cNvGrpSpPr>
          <p:nvPr/>
        </p:nvGrpSpPr>
        <p:grpSpPr bwMode="auto">
          <a:xfrm>
            <a:off x="2743200" y="4648200"/>
            <a:ext cx="622300" cy="1890713"/>
            <a:chOff x="1728" y="2928"/>
            <a:chExt cx="392" cy="1191"/>
          </a:xfrm>
        </p:grpSpPr>
        <p:grpSp>
          <p:nvGrpSpPr>
            <p:cNvPr id="31196" name="Group 476"/>
            <p:cNvGrpSpPr>
              <a:grpSpLocks/>
            </p:cNvGrpSpPr>
            <p:nvPr/>
          </p:nvGrpSpPr>
          <p:grpSpPr bwMode="auto">
            <a:xfrm>
              <a:off x="1784" y="2928"/>
              <a:ext cx="214" cy="208"/>
              <a:chOff x="1784" y="2928"/>
              <a:chExt cx="214" cy="208"/>
            </a:xfrm>
          </p:grpSpPr>
          <p:sp>
            <p:nvSpPr>
              <p:cNvPr id="31191" name="Freeform 471"/>
              <p:cNvSpPr>
                <a:spLocks/>
              </p:cNvSpPr>
              <p:nvPr/>
            </p:nvSpPr>
            <p:spPr bwMode="auto">
              <a:xfrm>
                <a:off x="1861" y="3009"/>
                <a:ext cx="72" cy="127"/>
              </a:xfrm>
              <a:custGeom>
                <a:avLst/>
                <a:gdLst>
                  <a:gd name="T0" fmla="*/ 69 w 215"/>
                  <a:gd name="T1" fmla="*/ 346 h 382"/>
                  <a:gd name="T2" fmla="*/ 72 w 215"/>
                  <a:gd name="T3" fmla="*/ 284 h 382"/>
                  <a:gd name="T4" fmla="*/ 57 w 215"/>
                  <a:gd name="T5" fmla="*/ 236 h 382"/>
                  <a:gd name="T6" fmla="*/ 31 w 215"/>
                  <a:gd name="T7" fmla="*/ 196 h 382"/>
                  <a:gd name="T8" fmla="*/ 0 w 215"/>
                  <a:gd name="T9" fmla="*/ 134 h 382"/>
                  <a:gd name="T10" fmla="*/ 3 w 215"/>
                  <a:gd name="T11" fmla="*/ 94 h 382"/>
                  <a:gd name="T12" fmla="*/ 24 w 215"/>
                  <a:gd name="T13" fmla="*/ 43 h 382"/>
                  <a:gd name="T14" fmla="*/ 65 w 215"/>
                  <a:gd name="T15" fmla="*/ 10 h 382"/>
                  <a:gd name="T16" fmla="*/ 101 w 215"/>
                  <a:gd name="T17" fmla="*/ 0 h 382"/>
                  <a:gd name="T18" fmla="*/ 138 w 215"/>
                  <a:gd name="T19" fmla="*/ 7 h 382"/>
                  <a:gd name="T20" fmla="*/ 163 w 215"/>
                  <a:gd name="T21" fmla="*/ 21 h 382"/>
                  <a:gd name="T22" fmla="*/ 196 w 215"/>
                  <a:gd name="T23" fmla="*/ 50 h 382"/>
                  <a:gd name="T24" fmla="*/ 215 w 215"/>
                  <a:gd name="T25" fmla="*/ 94 h 382"/>
                  <a:gd name="T26" fmla="*/ 207 w 215"/>
                  <a:gd name="T27" fmla="*/ 138 h 382"/>
                  <a:gd name="T28" fmla="*/ 182 w 215"/>
                  <a:gd name="T29" fmla="*/ 177 h 382"/>
                  <a:gd name="T30" fmla="*/ 145 w 215"/>
                  <a:gd name="T31" fmla="*/ 239 h 382"/>
                  <a:gd name="T32" fmla="*/ 138 w 215"/>
                  <a:gd name="T33" fmla="*/ 284 h 382"/>
                  <a:gd name="T34" fmla="*/ 141 w 215"/>
                  <a:gd name="T35" fmla="*/ 320 h 382"/>
                  <a:gd name="T36" fmla="*/ 124 w 215"/>
                  <a:gd name="T37" fmla="*/ 356 h 382"/>
                  <a:gd name="T38" fmla="*/ 105 w 215"/>
                  <a:gd name="T39" fmla="*/ 382 h 382"/>
                  <a:gd name="T40" fmla="*/ 69 w 215"/>
                  <a:gd name="T41" fmla="*/ 346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382">
                    <a:moveTo>
                      <a:pt x="69" y="346"/>
                    </a:moveTo>
                    <a:lnTo>
                      <a:pt x="72" y="284"/>
                    </a:lnTo>
                    <a:lnTo>
                      <a:pt x="57" y="236"/>
                    </a:lnTo>
                    <a:lnTo>
                      <a:pt x="31" y="196"/>
                    </a:lnTo>
                    <a:lnTo>
                      <a:pt x="0" y="134"/>
                    </a:lnTo>
                    <a:lnTo>
                      <a:pt x="3" y="94"/>
                    </a:lnTo>
                    <a:lnTo>
                      <a:pt x="24" y="43"/>
                    </a:lnTo>
                    <a:lnTo>
                      <a:pt x="65" y="10"/>
                    </a:lnTo>
                    <a:lnTo>
                      <a:pt x="101" y="0"/>
                    </a:lnTo>
                    <a:lnTo>
                      <a:pt x="138" y="7"/>
                    </a:lnTo>
                    <a:lnTo>
                      <a:pt x="163" y="21"/>
                    </a:lnTo>
                    <a:lnTo>
                      <a:pt x="196" y="50"/>
                    </a:lnTo>
                    <a:lnTo>
                      <a:pt x="215" y="94"/>
                    </a:lnTo>
                    <a:lnTo>
                      <a:pt x="207" y="138"/>
                    </a:lnTo>
                    <a:lnTo>
                      <a:pt x="182" y="177"/>
                    </a:lnTo>
                    <a:lnTo>
                      <a:pt x="145" y="239"/>
                    </a:lnTo>
                    <a:lnTo>
                      <a:pt x="138" y="284"/>
                    </a:lnTo>
                    <a:lnTo>
                      <a:pt x="141" y="320"/>
                    </a:lnTo>
                    <a:lnTo>
                      <a:pt x="124" y="356"/>
                    </a:lnTo>
                    <a:lnTo>
                      <a:pt x="105" y="382"/>
                    </a:lnTo>
                    <a:lnTo>
                      <a:pt x="69" y="346"/>
                    </a:lnTo>
                    <a:close/>
                  </a:path>
                </a:pathLst>
              </a:custGeom>
              <a:solidFill>
                <a:schemeClr val="tx2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472"/>
              <p:cNvSpPr>
                <a:spLocks/>
              </p:cNvSpPr>
              <p:nvPr/>
            </p:nvSpPr>
            <p:spPr bwMode="auto">
              <a:xfrm>
                <a:off x="1784" y="3002"/>
                <a:ext cx="53" cy="25"/>
              </a:xfrm>
              <a:custGeom>
                <a:avLst/>
                <a:gdLst>
                  <a:gd name="T0" fmla="*/ 157 w 157"/>
                  <a:gd name="T1" fmla="*/ 74 h 74"/>
                  <a:gd name="T2" fmla="*/ 26 w 157"/>
                  <a:gd name="T3" fmla="*/ 51 h 74"/>
                  <a:gd name="T4" fmla="*/ 0 w 157"/>
                  <a:gd name="T5" fmla="*/ 25 h 74"/>
                  <a:gd name="T6" fmla="*/ 10 w 157"/>
                  <a:gd name="T7" fmla="*/ 3 h 74"/>
                  <a:gd name="T8" fmla="*/ 40 w 157"/>
                  <a:gd name="T9" fmla="*/ 0 h 74"/>
                  <a:gd name="T10" fmla="*/ 157 w 157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7" h="74">
                    <a:moveTo>
                      <a:pt x="157" y="74"/>
                    </a:moveTo>
                    <a:lnTo>
                      <a:pt x="26" y="51"/>
                    </a:lnTo>
                    <a:lnTo>
                      <a:pt x="0" y="25"/>
                    </a:lnTo>
                    <a:lnTo>
                      <a:pt x="10" y="3"/>
                    </a:lnTo>
                    <a:lnTo>
                      <a:pt x="40" y="0"/>
                    </a:lnTo>
                    <a:lnTo>
                      <a:pt x="157" y="7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473"/>
              <p:cNvSpPr>
                <a:spLocks/>
              </p:cNvSpPr>
              <p:nvPr/>
            </p:nvSpPr>
            <p:spPr bwMode="auto">
              <a:xfrm>
                <a:off x="1837" y="2938"/>
                <a:ext cx="23" cy="41"/>
              </a:xfrm>
              <a:custGeom>
                <a:avLst/>
                <a:gdLst>
                  <a:gd name="T0" fmla="*/ 69 w 69"/>
                  <a:gd name="T1" fmla="*/ 122 h 122"/>
                  <a:gd name="T2" fmla="*/ 0 w 69"/>
                  <a:gd name="T3" fmla="*/ 45 h 122"/>
                  <a:gd name="T4" fmla="*/ 7 w 69"/>
                  <a:gd name="T5" fmla="*/ 12 h 122"/>
                  <a:gd name="T6" fmla="*/ 41 w 69"/>
                  <a:gd name="T7" fmla="*/ 0 h 122"/>
                  <a:gd name="T8" fmla="*/ 59 w 69"/>
                  <a:gd name="T9" fmla="*/ 23 h 122"/>
                  <a:gd name="T10" fmla="*/ 69 w 69"/>
                  <a:gd name="T1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22">
                    <a:moveTo>
                      <a:pt x="69" y="122"/>
                    </a:moveTo>
                    <a:lnTo>
                      <a:pt x="0" y="45"/>
                    </a:lnTo>
                    <a:lnTo>
                      <a:pt x="7" y="12"/>
                    </a:lnTo>
                    <a:lnTo>
                      <a:pt x="41" y="0"/>
                    </a:lnTo>
                    <a:lnTo>
                      <a:pt x="59" y="23"/>
                    </a:lnTo>
                    <a:lnTo>
                      <a:pt x="69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474"/>
              <p:cNvSpPr>
                <a:spLocks/>
              </p:cNvSpPr>
              <p:nvPr/>
            </p:nvSpPr>
            <p:spPr bwMode="auto">
              <a:xfrm>
                <a:off x="1911" y="2928"/>
                <a:ext cx="19" cy="48"/>
              </a:xfrm>
              <a:custGeom>
                <a:avLst/>
                <a:gdLst>
                  <a:gd name="T0" fmla="*/ 9 w 59"/>
                  <a:gd name="T1" fmla="*/ 145 h 145"/>
                  <a:gd name="T2" fmla="*/ 0 w 59"/>
                  <a:gd name="T3" fmla="*/ 37 h 145"/>
                  <a:gd name="T4" fmla="*/ 32 w 59"/>
                  <a:gd name="T5" fmla="*/ 0 h 145"/>
                  <a:gd name="T6" fmla="*/ 59 w 59"/>
                  <a:gd name="T7" fmla="*/ 15 h 145"/>
                  <a:gd name="T8" fmla="*/ 55 w 59"/>
                  <a:gd name="T9" fmla="*/ 44 h 145"/>
                  <a:gd name="T10" fmla="*/ 9 w 59"/>
                  <a:gd name="T11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45">
                    <a:moveTo>
                      <a:pt x="9" y="145"/>
                    </a:moveTo>
                    <a:lnTo>
                      <a:pt x="0" y="37"/>
                    </a:lnTo>
                    <a:lnTo>
                      <a:pt x="32" y="0"/>
                    </a:lnTo>
                    <a:lnTo>
                      <a:pt x="59" y="15"/>
                    </a:lnTo>
                    <a:lnTo>
                      <a:pt x="55" y="44"/>
                    </a:lnTo>
                    <a:lnTo>
                      <a:pt x="9" y="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Freeform 475"/>
              <p:cNvSpPr>
                <a:spLocks/>
              </p:cNvSpPr>
              <p:nvPr/>
            </p:nvSpPr>
            <p:spPr bwMode="auto">
              <a:xfrm>
                <a:off x="1951" y="2965"/>
                <a:ext cx="47" cy="30"/>
              </a:xfrm>
              <a:custGeom>
                <a:avLst/>
                <a:gdLst>
                  <a:gd name="T0" fmla="*/ 0 w 141"/>
                  <a:gd name="T1" fmla="*/ 91 h 91"/>
                  <a:gd name="T2" fmla="*/ 105 w 141"/>
                  <a:gd name="T3" fmla="*/ 0 h 91"/>
                  <a:gd name="T4" fmla="*/ 141 w 141"/>
                  <a:gd name="T5" fmla="*/ 18 h 91"/>
                  <a:gd name="T6" fmla="*/ 138 w 141"/>
                  <a:gd name="T7" fmla="*/ 48 h 91"/>
                  <a:gd name="T8" fmla="*/ 119 w 141"/>
                  <a:gd name="T9" fmla="*/ 62 h 91"/>
                  <a:gd name="T10" fmla="*/ 0 w 141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91">
                    <a:moveTo>
                      <a:pt x="0" y="91"/>
                    </a:moveTo>
                    <a:lnTo>
                      <a:pt x="105" y="0"/>
                    </a:lnTo>
                    <a:lnTo>
                      <a:pt x="141" y="18"/>
                    </a:lnTo>
                    <a:lnTo>
                      <a:pt x="138" y="48"/>
                    </a:lnTo>
                    <a:lnTo>
                      <a:pt x="119" y="62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03" name="Group 483"/>
            <p:cNvGrpSpPr>
              <a:grpSpLocks/>
            </p:cNvGrpSpPr>
            <p:nvPr/>
          </p:nvGrpSpPr>
          <p:grpSpPr bwMode="auto">
            <a:xfrm>
              <a:off x="1728" y="2998"/>
              <a:ext cx="392" cy="1121"/>
              <a:chOff x="1728" y="2998"/>
              <a:chExt cx="392" cy="1121"/>
            </a:xfrm>
          </p:grpSpPr>
          <p:sp>
            <p:nvSpPr>
              <p:cNvPr id="31197" name="Freeform 477"/>
              <p:cNvSpPr>
                <a:spLocks/>
              </p:cNvSpPr>
              <p:nvPr/>
            </p:nvSpPr>
            <p:spPr bwMode="auto">
              <a:xfrm>
                <a:off x="1799" y="3183"/>
                <a:ext cx="196" cy="195"/>
              </a:xfrm>
              <a:custGeom>
                <a:avLst/>
                <a:gdLst>
                  <a:gd name="T0" fmla="*/ 385 w 590"/>
                  <a:gd name="T1" fmla="*/ 169 h 585"/>
                  <a:gd name="T2" fmla="*/ 313 w 590"/>
                  <a:gd name="T3" fmla="*/ 60 h 585"/>
                  <a:gd name="T4" fmla="*/ 240 w 590"/>
                  <a:gd name="T5" fmla="*/ 0 h 585"/>
                  <a:gd name="T6" fmla="*/ 153 w 590"/>
                  <a:gd name="T7" fmla="*/ 0 h 585"/>
                  <a:gd name="T8" fmla="*/ 58 w 590"/>
                  <a:gd name="T9" fmla="*/ 38 h 585"/>
                  <a:gd name="T10" fmla="*/ 15 w 590"/>
                  <a:gd name="T11" fmla="*/ 103 h 585"/>
                  <a:gd name="T12" fmla="*/ 0 w 590"/>
                  <a:gd name="T13" fmla="*/ 191 h 585"/>
                  <a:gd name="T14" fmla="*/ 15 w 590"/>
                  <a:gd name="T15" fmla="*/ 308 h 585"/>
                  <a:gd name="T16" fmla="*/ 72 w 590"/>
                  <a:gd name="T17" fmla="*/ 439 h 585"/>
                  <a:gd name="T18" fmla="*/ 175 w 590"/>
                  <a:gd name="T19" fmla="*/ 528 h 585"/>
                  <a:gd name="T20" fmla="*/ 254 w 590"/>
                  <a:gd name="T21" fmla="*/ 571 h 585"/>
                  <a:gd name="T22" fmla="*/ 335 w 590"/>
                  <a:gd name="T23" fmla="*/ 585 h 585"/>
                  <a:gd name="T24" fmla="*/ 400 w 590"/>
                  <a:gd name="T25" fmla="*/ 564 h 585"/>
                  <a:gd name="T26" fmla="*/ 436 w 590"/>
                  <a:gd name="T27" fmla="*/ 528 h 585"/>
                  <a:gd name="T28" fmla="*/ 459 w 590"/>
                  <a:gd name="T29" fmla="*/ 439 h 585"/>
                  <a:gd name="T30" fmla="*/ 452 w 590"/>
                  <a:gd name="T31" fmla="*/ 337 h 585"/>
                  <a:gd name="T32" fmla="*/ 429 w 590"/>
                  <a:gd name="T33" fmla="*/ 250 h 585"/>
                  <a:gd name="T34" fmla="*/ 574 w 590"/>
                  <a:gd name="T35" fmla="*/ 169 h 585"/>
                  <a:gd name="T36" fmla="*/ 590 w 590"/>
                  <a:gd name="T37" fmla="*/ 133 h 585"/>
                  <a:gd name="T38" fmla="*/ 574 w 590"/>
                  <a:gd name="T39" fmla="*/ 117 h 585"/>
                  <a:gd name="T40" fmla="*/ 414 w 590"/>
                  <a:gd name="T41" fmla="*/ 213 h 585"/>
                  <a:gd name="T42" fmla="*/ 385 w 590"/>
                  <a:gd name="T43" fmla="*/ 16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0" h="585">
                    <a:moveTo>
                      <a:pt x="385" y="169"/>
                    </a:moveTo>
                    <a:lnTo>
                      <a:pt x="313" y="60"/>
                    </a:lnTo>
                    <a:lnTo>
                      <a:pt x="240" y="0"/>
                    </a:lnTo>
                    <a:lnTo>
                      <a:pt x="153" y="0"/>
                    </a:lnTo>
                    <a:lnTo>
                      <a:pt x="58" y="38"/>
                    </a:lnTo>
                    <a:lnTo>
                      <a:pt x="15" y="103"/>
                    </a:lnTo>
                    <a:lnTo>
                      <a:pt x="0" y="191"/>
                    </a:lnTo>
                    <a:lnTo>
                      <a:pt x="15" y="308"/>
                    </a:lnTo>
                    <a:lnTo>
                      <a:pt x="72" y="439"/>
                    </a:lnTo>
                    <a:lnTo>
                      <a:pt x="175" y="528"/>
                    </a:lnTo>
                    <a:lnTo>
                      <a:pt x="254" y="571"/>
                    </a:lnTo>
                    <a:lnTo>
                      <a:pt x="335" y="585"/>
                    </a:lnTo>
                    <a:lnTo>
                      <a:pt x="400" y="564"/>
                    </a:lnTo>
                    <a:lnTo>
                      <a:pt x="436" y="528"/>
                    </a:lnTo>
                    <a:lnTo>
                      <a:pt x="459" y="439"/>
                    </a:lnTo>
                    <a:lnTo>
                      <a:pt x="452" y="337"/>
                    </a:lnTo>
                    <a:lnTo>
                      <a:pt x="429" y="250"/>
                    </a:lnTo>
                    <a:lnTo>
                      <a:pt x="574" y="169"/>
                    </a:lnTo>
                    <a:lnTo>
                      <a:pt x="590" y="133"/>
                    </a:lnTo>
                    <a:lnTo>
                      <a:pt x="574" y="117"/>
                    </a:lnTo>
                    <a:lnTo>
                      <a:pt x="414" y="213"/>
                    </a:lnTo>
                    <a:lnTo>
                      <a:pt x="385" y="1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478"/>
              <p:cNvSpPr>
                <a:spLocks/>
              </p:cNvSpPr>
              <p:nvPr/>
            </p:nvSpPr>
            <p:spPr bwMode="auto">
              <a:xfrm>
                <a:off x="1940" y="2998"/>
                <a:ext cx="175" cy="436"/>
              </a:xfrm>
              <a:custGeom>
                <a:avLst/>
                <a:gdLst>
                  <a:gd name="T0" fmla="*/ 146 w 525"/>
                  <a:gd name="T1" fmla="*/ 1103 h 1307"/>
                  <a:gd name="T2" fmla="*/ 50 w 525"/>
                  <a:gd name="T3" fmla="*/ 1175 h 1307"/>
                  <a:gd name="T4" fmla="*/ 22 w 525"/>
                  <a:gd name="T5" fmla="*/ 1199 h 1307"/>
                  <a:gd name="T6" fmla="*/ 0 w 525"/>
                  <a:gd name="T7" fmla="*/ 1249 h 1307"/>
                  <a:gd name="T8" fmla="*/ 29 w 525"/>
                  <a:gd name="T9" fmla="*/ 1300 h 1307"/>
                  <a:gd name="T10" fmla="*/ 58 w 525"/>
                  <a:gd name="T11" fmla="*/ 1307 h 1307"/>
                  <a:gd name="T12" fmla="*/ 146 w 525"/>
                  <a:gd name="T13" fmla="*/ 1278 h 1307"/>
                  <a:gd name="T14" fmla="*/ 277 w 525"/>
                  <a:gd name="T15" fmla="*/ 1175 h 1307"/>
                  <a:gd name="T16" fmla="*/ 394 w 525"/>
                  <a:gd name="T17" fmla="*/ 1053 h 1307"/>
                  <a:gd name="T18" fmla="*/ 518 w 525"/>
                  <a:gd name="T19" fmla="*/ 913 h 1307"/>
                  <a:gd name="T20" fmla="*/ 525 w 525"/>
                  <a:gd name="T21" fmla="*/ 855 h 1307"/>
                  <a:gd name="T22" fmla="*/ 525 w 525"/>
                  <a:gd name="T23" fmla="*/ 695 h 1307"/>
                  <a:gd name="T24" fmla="*/ 489 w 525"/>
                  <a:gd name="T25" fmla="*/ 446 h 1307"/>
                  <a:gd name="T26" fmla="*/ 511 w 525"/>
                  <a:gd name="T27" fmla="*/ 300 h 1307"/>
                  <a:gd name="T28" fmla="*/ 525 w 525"/>
                  <a:gd name="T29" fmla="*/ 241 h 1307"/>
                  <a:gd name="T30" fmla="*/ 503 w 525"/>
                  <a:gd name="T31" fmla="*/ 212 h 1307"/>
                  <a:gd name="T32" fmla="*/ 452 w 525"/>
                  <a:gd name="T33" fmla="*/ 183 h 1307"/>
                  <a:gd name="T34" fmla="*/ 415 w 525"/>
                  <a:gd name="T35" fmla="*/ 162 h 1307"/>
                  <a:gd name="T36" fmla="*/ 437 w 525"/>
                  <a:gd name="T37" fmla="*/ 30 h 1307"/>
                  <a:gd name="T38" fmla="*/ 423 w 525"/>
                  <a:gd name="T39" fmla="*/ 0 h 1307"/>
                  <a:gd name="T40" fmla="*/ 394 w 525"/>
                  <a:gd name="T41" fmla="*/ 9 h 1307"/>
                  <a:gd name="T42" fmla="*/ 379 w 525"/>
                  <a:gd name="T43" fmla="*/ 176 h 1307"/>
                  <a:gd name="T44" fmla="*/ 365 w 525"/>
                  <a:gd name="T45" fmla="*/ 219 h 1307"/>
                  <a:gd name="T46" fmla="*/ 358 w 525"/>
                  <a:gd name="T47" fmla="*/ 248 h 1307"/>
                  <a:gd name="T48" fmla="*/ 299 w 525"/>
                  <a:gd name="T49" fmla="*/ 227 h 1307"/>
                  <a:gd name="T50" fmla="*/ 255 w 525"/>
                  <a:gd name="T51" fmla="*/ 227 h 1307"/>
                  <a:gd name="T52" fmla="*/ 255 w 525"/>
                  <a:gd name="T53" fmla="*/ 255 h 1307"/>
                  <a:gd name="T54" fmla="*/ 284 w 525"/>
                  <a:gd name="T55" fmla="*/ 279 h 1307"/>
                  <a:gd name="T56" fmla="*/ 336 w 525"/>
                  <a:gd name="T57" fmla="*/ 279 h 1307"/>
                  <a:gd name="T58" fmla="*/ 372 w 525"/>
                  <a:gd name="T59" fmla="*/ 307 h 1307"/>
                  <a:gd name="T60" fmla="*/ 401 w 525"/>
                  <a:gd name="T61" fmla="*/ 358 h 1307"/>
                  <a:gd name="T62" fmla="*/ 430 w 525"/>
                  <a:gd name="T63" fmla="*/ 439 h 1307"/>
                  <a:gd name="T64" fmla="*/ 452 w 525"/>
                  <a:gd name="T65" fmla="*/ 599 h 1307"/>
                  <a:gd name="T66" fmla="*/ 452 w 525"/>
                  <a:gd name="T67" fmla="*/ 745 h 1307"/>
                  <a:gd name="T68" fmla="*/ 437 w 525"/>
                  <a:gd name="T69" fmla="*/ 862 h 1307"/>
                  <a:gd name="T70" fmla="*/ 408 w 525"/>
                  <a:gd name="T71" fmla="*/ 913 h 1307"/>
                  <a:gd name="T72" fmla="*/ 306 w 525"/>
                  <a:gd name="T73" fmla="*/ 986 h 1307"/>
                  <a:gd name="T74" fmla="*/ 196 w 525"/>
                  <a:gd name="T75" fmla="*/ 1053 h 1307"/>
                  <a:gd name="T76" fmla="*/ 146 w 525"/>
                  <a:gd name="T77" fmla="*/ 1103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479"/>
              <p:cNvSpPr>
                <a:spLocks/>
              </p:cNvSpPr>
              <p:nvPr/>
            </p:nvSpPr>
            <p:spPr bwMode="auto">
              <a:xfrm>
                <a:off x="1728" y="3400"/>
                <a:ext cx="158" cy="263"/>
              </a:xfrm>
              <a:custGeom>
                <a:avLst/>
                <a:gdLst>
                  <a:gd name="T0" fmla="*/ 475 w 475"/>
                  <a:gd name="T1" fmla="*/ 21 h 788"/>
                  <a:gd name="T2" fmla="*/ 423 w 475"/>
                  <a:gd name="T3" fmla="*/ 0 h 788"/>
                  <a:gd name="T4" fmla="*/ 313 w 475"/>
                  <a:gd name="T5" fmla="*/ 7 h 788"/>
                  <a:gd name="T6" fmla="*/ 218 w 475"/>
                  <a:gd name="T7" fmla="*/ 81 h 788"/>
                  <a:gd name="T8" fmla="*/ 79 w 475"/>
                  <a:gd name="T9" fmla="*/ 234 h 788"/>
                  <a:gd name="T10" fmla="*/ 7 w 475"/>
                  <a:gd name="T11" fmla="*/ 358 h 788"/>
                  <a:gd name="T12" fmla="*/ 0 w 475"/>
                  <a:gd name="T13" fmla="*/ 401 h 788"/>
                  <a:gd name="T14" fmla="*/ 36 w 475"/>
                  <a:gd name="T15" fmla="*/ 482 h 788"/>
                  <a:gd name="T16" fmla="*/ 115 w 475"/>
                  <a:gd name="T17" fmla="*/ 518 h 788"/>
                  <a:gd name="T18" fmla="*/ 218 w 475"/>
                  <a:gd name="T19" fmla="*/ 562 h 788"/>
                  <a:gd name="T20" fmla="*/ 299 w 475"/>
                  <a:gd name="T21" fmla="*/ 583 h 788"/>
                  <a:gd name="T22" fmla="*/ 335 w 475"/>
                  <a:gd name="T23" fmla="*/ 621 h 788"/>
                  <a:gd name="T24" fmla="*/ 313 w 475"/>
                  <a:gd name="T25" fmla="*/ 671 h 788"/>
                  <a:gd name="T26" fmla="*/ 255 w 475"/>
                  <a:gd name="T27" fmla="*/ 731 h 788"/>
                  <a:gd name="T28" fmla="*/ 182 w 475"/>
                  <a:gd name="T29" fmla="*/ 738 h 788"/>
                  <a:gd name="T30" fmla="*/ 131 w 475"/>
                  <a:gd name="T31" fmla="*/ 715 h 788"/>
                  <a:gd name="T32" fmla="*/ 101 w 475"/>
                  <a:gd name="T33" fmla="*/ 738 h 788"/>
                  <a:gd name="T34" fmla="*/ 108 w 475"/>
                  <a:gd name="T35" fmla="*/ 767 h 788"/>
                  <a:gd name="T36" fmla="*/ 167 w 475"/>
                  <a:gd name="T37" fmla="*/ 788 h 788"/>
                  <a:gd name="T38" fmla="*/ 255 w 475"/>
                  <a:gd name="T39" fmla="*/ 788 h 788"/>
                  <a:gd name="T40" fmla="*/ 335 w 475"/>
                  <a:gd name="T41" fmla="*/ 767 h 788"/>
                  <a:gd name="T42" fmla="*/ 379 w 475"/>
                  <a:gd name="T43" fmla="*/ 738 h 788"/>
                  <a:gd name="T44" fmla="*/ 408 w 475"/>
                  <a:gd name="T45" fmla="*/ 686 h 788"/>
                  <a:gd name="T46" fmla="*/ 423 w 475"/>
                  <a:gd name="T47" fmla="*/ 628 h 788"/>
                  <a:gd name="T48" fmla="*/ 387 w 475"/>
                  <a:gd name="T49" fmla="*/ 576 h 788"/>
                  <a:gd name="T50" fmla="*/ 299 w 475"/>
                  <a:gd name="T51" fmla="*/ 540 h 788"/>
                  <a:gd name="T52" fmla="*/ 196 w 475"/>
                  <a:gd name="T53" fmla="*/ 511 h 788"/>
                  <a:gd name="T54" fmla="*/ 108 w 475"/>
                  <a:gd name="T55" fmla="*/ 460 h 788"/>
                  <a:gd name="T56" fmla="*/ 87 w 475"/>
                  <a:gd name="T57" fmla="*/ 416 h 788"/>
                  <a:gd name="T58" fmla="*/ 101 w 475"/>
                  <a:gd name="T59" fmla="*/ 336 h 788"/>
                  <a:gd name="T60" fmla="*/ 167 w 475"/>
                  <a:gd name="T61" fmla="*/ 234 h 788"/>
                  <a:gd name="T62" fmla="*/ 248 w 475"/>
                  <a:gd name="T63" fmla="*/ 175 h 788"/>
                  <a:gd name="T64" fmla="*/ 372 w 475"/>
                  <a:gd name="T65" fmla="*/ 131 h 788"/>
                  <a:gd name="T66" fmla="*/ 475 w 475"/>
                  <a:gd name="T67" fmla="*/ 110 h 788"/>
                  <a:gd name="T68" fmla="*/ 475 w 475"/>
                  <a:gd name="T69" fmla="*/ 50 h 788"/>
                  <a:gd name="T70" fmla="*/ 475 w 475"/>
                  <a:gd name="T71" fmla="*/ 21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5" h="788">
                    <a:moveTo>
                      <a:pt x="475" y="21"/>
                    </a:moveTo>
                    <a:lnTo>
                      <a:pt x="423" y="0"/>
                    </a:lnTo>
                    <a:lnTo>
                      <a:pt x="313" y="7"/>
                    </a:lnTo>
                    <a:lnTo>
                      <a:pt x="218" y="81"/>
                    </a:lnTo>
                    <a:lnTo>
                      <a:pt x="79" y="234"/>
                    </a:lnTo>
                    <a:lnTo>
                      <a:pt x="7" y="358"/>
                    </a:lnTo>
                    <a:lnTo>
                      <a:pt x="0" y="401"/>
                    </a:lnTo>
                    <a:lnTo>
                      <a:pt x="36" y="482"/>
                    </a:lnTo>
                    <a:lnTo>
                      <a:pt x="115" y="518"/>
                    </a:lnTo>
                    <a:lnTo>
                      <a:pt x="218" y="562"/>
                    </a:lnTo>
                    <a:lnTo>
                      <a:pt x="299" y="583"/>
                    </a:lnTo>
                    <a:lnTo>
                      <a:pt x="335" y="621"/>
                    </a:lnTo>
                    <a:lnTo>
                      <a:pt x="313" y="671"/>
                    </a:lnTo>
                    <a:lnTo>
                      <a:pt x="255" y="731"/>
                    </a:lnTo>
                    <a:lnTo>
                      <a:pt x="182" y="738"/>
                    </a:lnTo>
                    <a:lnTo>
                      <a:pt x="131" y="715"/>
                    </a:lnTo>
                    <a:lnTo>
                      <a:pt x="101" y="738"/>
                    </a:lnTo>
                    <a:lnTo>
                      <a:pt x="108" y="767"/>
                    </a:lnTo>
                    <a:lnTo>
                      <a:pt x="167" y="788"/>
                    </a:lnTo>
                    <a:lnTo>
                      <a:pt x="255" y="788"/>
                    </a:lnTo>
                    <a:lnTo>
                      <a:pt x="335" y="767"/>
                    </a:lnTo>
                    <a:lnTo>
                      <a:pt x="379" y="738"/>
                    </a:lnTo>
                    <a:lnTo>
                      <a:pt x="408" y="686"/>
                    </a:lnTo>
                    <a:lnTo>
                      <a:pt x="423" y="628"/>
                    </a:lnTo>
                    <a:lnTo>
                      <a:pt x="387" y="576"/>
                    </a:lnTo>
                    <a:lnTo>
                      <a:pt x="299" y="540"/>
                    </a:lnTo>
                    <a:lnTo>
                      <a:pt x="196" y="511"/>
                    </a:lnTo>
                    <a:lnTo>
                      <a:pt x="108" y="460"/>
                    </a:lnTo>
                    <a:lnTo>
                      <a:pt x="87" y="416"/>
                    </a:lnTo>
                    <a:lnTo>
                      <a:pt x="101" y="336"/>
                    </a:lnTo>
                    <a:lnTo>
                      <a:pt x="167" y="234"/>
                    </a:lnTo>
                    <a:lnTo>
                      <a:pt x="248" y="175"/>
                    </a:lnTo>
                    <a:lnTo>
                      <a:pt x="372" y="131"/>
                    </a:lnTo>
                    <a:lnTo>
                      <a:pt x="475" y="110"/>
                    </a:lnTo>
                    <a:lnTo>
                      <a:pt x="475" y="50"/>
                    </a:lnTo>
                    <a:lnTo>
                      <a:pt x="475" y="2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480"/>
              <p:cNvSpPr>
                <a:spLocks/>
              </p:cNvSpPr>
              <p:nvPr/>
            </p:nvSpPr>
            <p:spPr bwMode="auto">
              <a:xfrm>
                <a:off x="1857" y="3388"/>
                <a:ext cx="148" cy="324"/>
              </a:xfrm>
              <a:custGeom>
                <a:avLst/>
                <a:gdLst>
                  <a:gd name="T0" fmla="*/ 386 w 444"/>
                  <a:gd name="T1" fmla="*/ 306 h 970"/>
                  <a:gd name="T2" fmla="*/ 342 w 444"/>
                  <a:gd name="T3" fmla="*/ 124 h 970"/>
                  <a:gd name="T4" fmla="*/ 291 w 444"/>
                  <a:gd name="T5" fmla="*/ 36 h 970"/>
                  <a:gd name="T6" fmla="*/ 182 w 444"/>
                  <a:gd name="T7" fmla="*/ 0 h 970"/>
                  <a:gd name="T8" fmla="*/ 72 w 444"/>
                  <a:gd name="T9" fmla="*/ 14 h 970"/>
                  <a:gd name="T10" fmla="*/ 21 w 444"/>
                  <a:gd name="T11" fmla="*/ 109 h 970"/>
                  <a:gd name="T12" fmla="*/ 29 w 444"/>
                  <a:gd name="T13" fmla="*/ 226 h 970"/>
                  <a:gd name="T14" fmla="*/ 57 w 444"/>
                  <a:gd name="T15" fmla="*/ 416 h 970"/>
                  <a:gd name="T16" fmla="*/ 57 w 444"/>
                  <a:gd name="T17" fmla="*/ 583 h 970"/>
                  <a:gd name="T18" fmla="*/ 21 w 444"/>
                  <a:gd name="T19" fmla="*/ 729 h 970"/>
                  <a:gd name="T20" fmla="*/ 0 w 444"/>
                  <a:gd name="T21" fmla="*/ 810 h 970"/>
                  <a:gd name="T22" fmla="*/ 14 w 444"/>
                  <a:gd name="T23" fmla="*/ 882 h 970"/>
                  <a:gd name="T24" fmla="*/ 65 w 444"/>
                  <a:gd name="T25" fmla="*/ 920 h 970"/>
                  <a:gd name="T26" fmla="*/ 131 w 444"/>
                  <a:gd name="T27" fmla="*/ 956 h 970"/>
                  <a:gd name="T28" fmla="*/ 196 w 444"/>
                  <a:gd name="T29" fmla="*/ 970 h 970"/>
                  <a:gd name="T30" fmla="*/ 277 w 444"/>
                  <a:gd name="T31" fmla="*/ 970 h 970"/>
                  <a:gd name="T32" fmla="*/ 372 w 444"/>
                  <a:gd name="T33" fmla="*/ 897 h 970"/>
                  <a:gd name="T34" fmla="*/ 444 w 444"/>
                  <a:gd name="T35" fmla="*/ 743 h 970"/>
                  <a:gd name="T36" fmla="*/ 437 w 444"/>
                  <a:gd name="T37" fmla="*/ 605 h 970"/>
                  <a:gd name="T38" fmla="*/ 394 w 444"/>
                  <a:gd name="T39" fmla="*/ 444 h 970"/>
                  <a:gd name="T40" fmla="*/ 386 w 444"/>
                  <a:gd name="T41" fmla="*/ 306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4" h="970">
                    <a:moveTo>
                      <a:pt x="386" y="306"/>
                    </a:moveTo>
                    <a:lnTo>
                      <a:pt x="342" y="124"/>
                    </a:lnTo>
                    <a:lnTo>
                      <a:pt x="291" y="36"/>
                    </a:lnTo>
                    <a:lnTo>
                      <a:pt x="182" y="0"/>
                    </a:lnTo>
                    <a:lnTo>
                      <a:pt x="72" y="14"/>
                    </a:lnTo>
                    <a:lnTo>
                      <a:pt x="21" y="109"/>
                    </a:lnTo>
                    <a:lnTo>
                      <a:pt x="29" y="226"/>
                    </a:lnTo>
                    <a:lnTo>
                      <a:pt x="57" y="416"/>
                    </a:lnTo>
                    <a:lnTo>
                      <a:pt x="57" y="583"/>
                    </a:lnTo>
                    <a:lnTo>
                      <a:pt x="21" y="729"/>
                    </a:lnTo>
                    <a:lnTo>
                      <a:pt x="0" y="810"/>
                    </a:lnTo>
                    <a:lnTo>
                      <a:pt x="14" y="882"/>
                    </a:lnTo>
                    <a:lnTo>
                      <a:pt x="65" y="920"/>
                    </a:lnTo>
                    <a:lnTo>
                      <a:pt x="131" y="956"/>
                    </a:lnTo>
                    <a:lnTo>
                      <a:pt x="196" y="970"/>
                    </a:lnTo>
                    <a:lnTo>
                      <a:pt x="277" y="970"/>
                    </a:lnTo>
                    <a:lnTo>
                      <a:pt x="372" y="897"/>
                    </a:lnTo>
                    <a:lnTo>
                      <a:pt x="444" y="743"/>
                    </a:lnTo>
                    <a:lnTo>
                      <a:pt x="437" y="605"/>
                    </a:lnTo>
                    <a:lnTo>
                      <a:pt x="394" y="444"/>
                    </a:lnTo>
                    <a:lnTo>
                      <a:pt x="386" y="3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481"/>
              <p:cNvSpPr>
                <a:spLocks/>
              </p:cNvSpPr>
              <p:nvPr/>
            </p:nvSpPr>
            <p:spPr bwMode="auto">
              <a:xfrm>
                <a:off x="1813" y="3651"/>
                <a:ext cx="112" cy="468"/>
              </a:xfrm>
              <a:custGeom>
                <a:avLst/>
                <a:gdLst>
                  <a:gd name="T0" fmla="*/ 322 w 338"/>
                  <a:gd name="T1" fmla="*/ 22 h 1403"/>
                  <a:gd name="T2" fmla="*/ 235 w 338"/>
                  <a:gd name="T3" fmla="*/ 0 h 1403"/>
                  <a:gd name="T4" fmla="*/ 183 w 338"/>
                  <a:gd name="T5" fmla="*/ 22 h 1403"/>
                  <a:gd name="T6" fmla="*/ 162 w 338"/>
                  <a:gd name="T7" fmla="*/ 94 h 1403"/>
                  <a:gd name="T8" fmla="*/ 183 w 338"/>
                  <a:gd name="T9" fmla="*/ 496 h 1403"/>
                  <a:gd name="T10" fmla="*/ 183 w 338"/>
                  <a:gd name="T11" fmla="*/ 591 h 1403"/>
                  <a:gd name="T12" fmla="*/ 154 w 338"/>
                  <a:gd name="T13" fmla="*/ 767 h 1403"/>
                  <a:gd name="T14" fmla="*/ 147 w 338"/>
                  <a:gd name="T15" fmla="*/ 971 h 1403"/>
                  <a:gd name="T16" fmla="*/ 162 w 338"/>
                  <a:gd name="T17" fmla="*/ 1073 h 1403"/>
                  <a:gd name="T18" fmla="*/ 147 w 338"/>
                  <a:gd name="T19" fmla="*/ 1131 h 1403"/>
                  <a:gd name="T20" fmla="*/ 45 w 338"/>
                  <a:gd name="T21" fmla="*/ 1219 h 1403"/>
                  <a:gd name="T22" fmla="*/ 0 w 338"/>
                  <a:gd name="T23" fmla="*/ 1329 h 1403"/>
                  <a:gd name="T24" fmla="*/ 9 w 338"/>
                  <a:gd name="T25" fmla="*/ 1365 h 1403"/>
                  <a:gd name="T26" fmla="*/ 88 w 338"/>
                  <a:gd name="T27" fmla="*/ 1403 h 1403"/>
                  <a:gd name="T28" fmla="*/ 110 w 338"/>
                  <a:gd name="T29" fmla="*/ 1387 h 1403"/>
                  <a:gd name="T30" fmla="*/ 118 w 338"/>
                  <a:gd name="T31" fmla="*/ 1322 h 1403"/>
                  <a:gd name="T32" fmla="*/ 140 w 338"/>
                  <a:gd name="T33" fmla="*/ 1226 h 1403"/>
                  <a:gd name="T34" fmla="*/ 176 w 338"/>
                  <a:gd name="T35" fmla="*/ 1183 h 1403"/>
                  <a:gd name="T36" fmla="*/ 219 w 338"/>
                  <a:gd name="T37" fmla="*/ 1154 h 1403"/>
                  <a:gd name="T38" fmla="*/ 257 w 338"/>
                  <a:gd name="T39" fmla="*/ 1117 h 1403"/>
                  <a:gd name="T40" fmla="*/ 264 w 338"/>
                  <a:gd name="T41" fmla="*/ 1088 h 1403"/>
                  <a:gd name="T42" fmla="*/ 242 w 338"/>
                  <a:gd name="T43" fmla="*/ 1052 h 1403"/>
                  <a:gd name="T44" fmla="*/ 219 w 338"/>
                  <a:gd name="T45" fmla="*/ 1030 h 1403"/>
                  <a:gd name="T46" fmla="*/ 205 w 338"/>
                  <a:gd name="T47" fmla="*/ 942 h 1403"/>
                  <a:gd name="T48" fmla="*/ 219 w 338"/>
                  <a:gd name="T49" fmla="*/ 758 h 1403"/>
                  <a:gd name="T50" fmla="*/ 271 w 338"/>
                  <a:gd name="T51" fmla="*/ 548 h 1403"/>
                  <a:gd name="T52" fmla="*/ 322 w 338"/>
                  <a:gd name="T53" fmla="*/ 379 h 1403"/>
                  <a:gd name="T54" fmla="*/ 338 w 338"/>
                  <a:gd name="T55" fmla="*/ 175 h 1403"/>
                  <a:gd name="T56" fmla="*/ 322 w 338"/>
                  <a:gd name="T57" fmla="*/ 22 h 1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8" h="1403">
                    <a:moveTo>
                      <a:pt x="322" y="22"/>
                    </a:moveTo>
                    <a:lnTo>
                      <a:pt x="235" y="0"/>
                    </a:lnTo>
                    <a:lnTo>
                      <a:pt x="183" y="22"/>
                    </a:lnTo>
                    <a:lnTo>
                      <a:pt x="162" y="94"/>
                    </a:lnTo>
                    <a:lnTo>
                      <a:pt x="183" y="496"/>
                    </a:lnTo>
                    <a:lnTo>
                      <a:pt x="183" y="591"/>
                    </a:lnTo>
                    <a:lnTo>
                      <a:pt x="154" y="767"/>
                    </a:lnTo>
                    <a:lnTo>
                      <a:pt x="147" y="971"/>
                    </a:lnTo>
                    <a:lnTo>
                      <a:pt x="162" y="1073"/>
                    </a:lnTo>
                    <a:lnTo>
                      <a:pt x="147" y="1131"/>
                    </a:lnTo>
                    <a:lnTo>
                      <a:pt x="45" y="1219"/>
                    </a:lnTo>
                    <a:lnTo>
                      <a:pt x="0" y="1329"/>
                    </a:lnTo>
                    <a:lnTo>
                      <a:pt x="9" y="1365"/>
                    </a:lnTo>
                    <a:lnTo>
                      <a:pt x="88" y="1403"/>
                    </a:lnTo>
                    <a:lnTo>
                      <a:pt x="110" y="1387"/>
                    </a:lnTo>
                    <a:lnTo>
                      <a:pt x="118" y="1322"/>
                    </a:lnTo>
                    <a:lnTo>
                      <a:pt x="140" y="1226"/>
                    </a:lnTo>
                    <a:lnTo>
                      <a:pt x="176" y="1183"/>
                    </a:lnTo>
                    <a:lnTo>
                      <a:pt x="219" y="1154"/>
                    </a:lnTo>
                    <a:lnTo>
                      <a:pt x="257" y="1117"/>
                    </a:lnTo>
                    <a:lnTo>
                      <a:pt x="264" y="1088"/>
                    </a:lnTo>
                    <a:lnTo>
                      <a:pt x="242" y="1052"/>
                    </a:lnTo>
                    <a:lnTo>
                      <a:pt x="219" y="1030"/>
                    </a:lnTo>
                    <a:lnTo>
                      <a:pt x="205" y="942"/>
                    </a:lnTo>
                    <a:lnTo>
                      <a:pt x="219" y="758"/>
                    </a:lnTo>
                    <a:lnTo>
                      <a:pt x="271" y="548"/>
                    </a:lnTo>
                    <a:lnTo>
                      <a:pt x="322" y="379"/>
                    </a:lnTo>
                    <a:lnTo>
                      <a:pt x="338" y="175"/>
                    </a:lnTo>
                    <a:lnTo>
                      <a:pt x="322" y="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482"/>
              <p:cNvSpPr>
                <a:spLocks/>
              </p:cNvSpPr>
              <p:nvPr/>
            </p:nvSpPr>
            <p:spPr bwMode="auto">
              <a:xfrm>
                <a:off x="1935" y="3651"/>
                <a:ext cx="185" cy="394"/>
              </a:xfrm>
              <a:custGeom>
                <a:avLst/>
                <a:gdLst>
                  <a:gd name="T0" fmla="*/ 182 w 555"/>
                  <a:gd name="T1" fmla="*/ 175 h 1183"/>
                  <a:gd name="T2" fmla="*/ 168 w 555"/>
                  <a:gd name="T3" fmla="*/ 58 h 1183"/>
                  <a:gd name="T4" fmla="*/ 103 w 555"/>
                  <a:gd name="T5" fmla="*/ 0 h 1183"/>
                  <a:gd name="T6" fmla="*/ 8 w 555"/>
                  <a:gd name="T7" fmla="*/ 7 h 1183"/>
                  <a:gd name="T8" fmla="*/ 0 w 555"/>
                  <a:gd name="T9" fmla="*/ 58 h 1183"/>
                  <a:gd name="T10" fmla="*/ 8 w 555"/>
                  <a:gd name="T11" fmla="*/ 168 h 1183"/>
                  <a:gd name="T12" fmla="*/ 58 w 555"/>
                  <a:gd name="T13" fmla="*/ 335 h 1183"/>
                  <a:gd name="T14" fmla="*/ 96 w 555"/>
                  <a:gd name="T15" fmla="*/ 459 h 1183"/>
                  <a:gd name="T16" fmla="*/ 139 w 555"/>
                  <a:gd name="T17" fmla="*/ 627 h 1183"/>
                  <a:gd name="T18" fmla="*/ 153 w 555"/>
                  <a:gd name="T19" fmla="*/ 773 h 1183"/>
                  <a:gd name="T20" fmla="*/ 153 w 555"/>
                  <a:gd name="T21" fmla="*/ 890 h 1183"/>
                  <a:gd name="T22" fmla="*/ 132 w 555"/>
                  <a:gd name="T23" fmla="*/ 978 h 1183"/>
                  <a:gd name="T24" fmla="*/ 110 w 555"/>
                  <a:gd name="T25" fmla="*/ 1007 h 1183"/>
                  <a:gd name="T26" fmla="*/ 110 w 555"/>
                  <a:gd name="T27" fmla="*/ 1036 h 1183"/>
                  <a:gd name="T28" fmla="*/ 139 w 555"/>
                  <a:gd name="T29" fmla="*/ 1080 h 1183"/>
                  <a:gd name="T30" fmla="*/ 189 w 555"/>
                  <a:gd name="T31" fmla="*/ 1095 h 1183"/>
                  <a:gd name="T32" fmla="*/ 270 w 555"/>
                  <a:gd name="T33" fmla="*/ 1095 h 1183"/>
                  <a:gd name="T34" fmla="*/ 416 w 555"/>
                  <a:gd name="T35" fmla="*/ 1131 h 1183"/>
                  <a:gd name="T36" fmla="*/ 459 w 555"/>
                  <a:gd name="T37" fmla="*/ 1183 h 1183"/>
                  <a:gd name="T38" fmla="*/ 526 w 555"/>
                  <a:gd name="T39" fmla="*/ 1153 h 1183"/>
                  <a:gd name="T40" fmla="*/ 555 w 555"/>
                  <a:gd name="T41" fmla="*/ 1080 h 1183"/>
                  <a:gd name="T42" fmla="*/ 526 w 555"/>
                  <a:gd name="T43" fmla="*/ 1052 h 1183"/>
                  <a:gd name="T44" fmla="*/ 402 w 555"/>
                  <a:gd name="T45" fmla="*/ 1036 h 1183"/>
                  <a:gd name="T46" fmla="*/ 263 w 555"/>
                  <a:gd name="T47" fmla="*/ 1036 h 1183"/>
                  <a:gd name="T48" fmla="*/ 204 w 555"/>
                  <a:gd name="T49" fmla="*/ 1029 h 1183"/>
                  <a:gd name="T50" fmla="*/ 189 w 555"/>
                  <a:gd name="T51" fmla="*/ 985 h 1183"/>
                  <a:gd name="T52" fmla="*/ 204 w 555"/>
                  <a:gd name="T53" fmla="*/ 904 h 1183"/>
                  <a:gd name="T54" fmla="*/ 213 w 555"/>
                  <a:gd name="T55" fmla="*/ 766 h 1183"/>
                  <a:gd name="T56" fmla="*/ 197 w 555"/>
                  <a:gd name="T57" fmla="*/ 613 h 1183"/>
                  <a:gd name="T58" fmla="*/ 175 w 555"/>
                  <a:gd name="T59" fmla="*/ 409 h 1183"/>
                  <a:gd name="T60" fmla="*/ 182 w 555"/>
                  <a:gd name="T61" fmla="*/ 233 h 1183"/>
                  <a:gd name="T62" fmla="*/ 182 w 555"/>
                  <a:gd name="T63" fmla="*/ 175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5" h="1183">
                    <a:moveTo>
                      <a:pt x="182" y="175"/>
                    </a:moveTo>
                    <a:lnTo>
                      <a:pt x="168" y="58"/>
                    </a:lnTo>
                    <a:lnTo>
                      <a:pt x="103" y="0"/>
                    </a:lnTo>
                    <a:lnTo>
                      <a:pt x="8" y="7"/>
                    </a:lnTo>
                    <a:lnTo>
                      <a:pt x="0" y="58"/>
                    </a:lnTo>
                    <a:lnTo>
                      <a:pt x="8" y="168"/>
                    </a:lnTo>
                    <a:lnTo>
                      <a:pt x="58" y="335"/>
                    </a:lnTo>
                    <a:lnTo>
                      <a:pt x="96" y="459"/>
                    </a:lnTo>
                    <a:lnTo>
                      <a:pt x="139" y="627"/>
                    </a:lnTo>
                    <a:lnTo>
                      <a:pt x="153" y="773"/>
                    </a:lnTo>
                    <a:lnTo>
                      <a:pt x="153" y="890"/>
                    </a:lnTo>
                    <a:lnTo>
                      <a:pt x="132" y="978"/>
                    </a:lnTo>
                    <a:lnTo>
                      <a:pt x="110" y="1007"/>
                    </a:lnTo>
                    <a:lnTo>
                      <a:pt x="110" y="1036"/>
                    </a:lnTo>
                    <a:lnTo>
                      <a:pt x="139" y="1080"/>
                    </a:lnTo>
                    <a:lnTo>
                      <a:pt x="189" y="1095"/>
                    </a:lnTo>
                    <a:lnTo>
                      <a:pt x="270" y="1095"/>
                    </a:lnTo>
                    <a:lnTo>
                      <a:pt x="416" y="1131"/>
                    </a:lnTo>
                    <a:lnTo>
                      <a:pt x="459" y="1183"/>
                    </a:lnTo>
                    <a:lnTo>
                      <a:pt x="526" y="1153"/>
                    </a:lnTo>
                    <a:lnTo>
                      <a:pt x="555" y="1080"/>
                    </a:lnTo>
                    <a:lnTo>
                      <a:pt x="526" y="1052"/>
                    </a:lnTo>
                    <a:lnTo>
                      <a:pt x="402" y="1036"/>
                    </a:lnTo>
                    <a:lnTo>
                      <a:pt x="263" y="1036"/>
                    </a:lnTo>
                    <a:lnTo>
                      <a:pt x="204" y="1029"/>
                    </a:lnTo>
                    <a:lnTo>
                      <a:pt x="189" y="985"/>
                    </a:lnTo>
                    <a:lnTo>
                      <a:pt x="204" y="904"/>
                    </a:lnTo>
                    <a:lnTo>
                      <a:pt x="213" y="766"/>
                    </a:lnTo>
                    <a:lnTo>
                      <a:pt x="197" y="613"/>
                    </a:lnTo>
                    <a:lnTo>
                      <a:pt x="175" y="409"/>
                    </a:lnTo>
                    <a:lnTo>
                      <a:pt x="182" y="233"/>
                    </a:lnTo>
                    <a:lnTo>
                      <a:pt x="182" y="17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057" name="Group 337"/>
          <p:cNvGrpSpPr>
            <a:grpSpLocks/>
          </p:cNvGrpSpPr>
          <p:nvPr/>
        </p:nvGrpSpPr>
        <p:grpSpPr bwMode="auto">
          <a:xfrm>
            <a:off x="2819400" y="2971800"/>
            <a:ext cx="1439863" cy="1439863"/>
            <a:chOff x="1776" y="1872"/>
            <a:chExt cx="907" cy="907"/>
          </a:xfrm>
        </p:grpSpPr>
        <p:grpSp>
          <p:nvGrpSpPr>
            <p:cNvPr id="31058" name="Group 338"/>
            <p:cNvGrpSpPr>
              <a:grpSpLocks noChangeAspect="1"/>
            </p:cNvGrpSpPr>
            <p:nvPr/>
          </p:nvGrpSpPr>
          <p:grpSpPr bwMode="auto">
            <a:xfrm rot="-4017361">
              <a:off x="2122" y="2577"/>
              <a:ext cx="138" cy="156"/>
              <a:chOff x="1584" y="3072"/>
              <a:chExt cx="816" cy="961"/>
            </a:xfrm>
          </p:grpSpPr>
          <p:grpSp>
            <p:nvGrpSpPr>
              <p:cNvPr id="31059" name="Group 3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060" name="Freeform 3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1" name="Freeform 3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2" name="Freeform 3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3" name="Freeform 3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4" name="Freeform 3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5" name="Freeform 3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66" name="Line 3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067" name="Group 347"/>
            <p:cNvGrpSpPr>
              <a:grpSpLocks noChangeAspect="1"/>
            </p:cNvGrpSpPr>
            <p:nvPr/>
          </p:nvGrpSpPr>
          <p:grpSpPr bwMode="auto">
            <a:xfrm rot="325367" flipH="1">
              <a:off x="2527" y="2303"/>
              <a:ext cx="141" cy="153"/>
              <a:chOff x="1584" y="3072"/>
              <a:chExt cx="816" cy="961"/>
            </a:xfrm>
          </p:grpSpPr>
          <p:grpSp>
            <p:nvGrpSpPr>
              <p:cNvPr id="31068" name="Group 3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069" name="Freeform 3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0" name="Freeform 3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1" name="Freeform 3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2" name="Freeform 3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3" name="Freeform 3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4" name="Freeform 3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75" name="Line 3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1076" name="Picture 3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2118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31077" name="Group 357"/>
            <p:cNvGrpSpPr>
              <a:grpSpLocks noChangeAspect="1"/>
            </p:cNvGrpSpPr>
            <p:nvPr/>
          </p:nvGrpSpPr>
          <p:grpSpPr bwMode="auto">
            <a:xfrm rot="1710829">
              <a:off x="1855" y="2133"/>
              <a:ext cx="141" cy="154"/>
              <a:chOff x="1584" y="3072"/>
              <a:chExt cx="816" cy="961"/>
            </a:xfrm>
          </p:grpSpPr>
          <p:grpSp>
            <p:nvGrpSpPr>
              <p:cNvPr id="31078" name="Group 3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079" name="Freeform 3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0" name="Freeform 3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1" name="Freeform 3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2" name="Freeform 3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3" name="Freeform 3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4" name="Freeform 3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85" name="Line 3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086" name="Group 366"/>
            <p:cNvGrpSpPr>
              <a:grpSpLocks noChangeAspect="1"/>
            </p:cNvGrpSpPr>
            <p:nvPr/>
          </p:nvGrpSpPr>
          <p:grpSpPr bwMode="auto">
            <a:xfrm rot="4130845" flipH="1">
              <a:off x="2317" y="2401"/>
              <a:ext cx="138" cy="156"/>
              <a:chOff x="1584" y="3072"/>
              <a:chExt cx="816" cy="961"/>
            </a:xfrm>
          </p:grpSpPr>
          <p:grpSp>
            <p:nvGrpSpPr>
              <p:cNvPr id="31087" name="Group 3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088" name="Freeform 3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9" name="Freeform 3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0" name="Freeform 3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1" name="Freeform 3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2" name="Freeform 3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3" name="Freeform 3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94" name="Line 3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095" name="Group 375"/>
            <p:cNvGrpSpPr>
              <a:grpSpLocks noChangeAspect="1"/>
            </p:cNvGrpSpPr>
            <p:nvPr/>
          </p:nvGrpSpPr>
          <p:grpSpPr bwMode="auto">
            <a:xfrm rot="-1335947">
              <a:off x="1933" y="2456"/>
              <a:ext cx="140" cy="154"/>
              <a:chOff x="1584" y="3072"/>
              <a:chExt cx="816" cy="961"/>
            </a:xfrm>
          </p:grpSpPr>
          <p:grpSp>
            <p:nvGrpSpPr>
              <p:cNvPr id="31096" name="Group 37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097" name="Freeform 37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8" name="Freeform 37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9" name="Freeform 37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0" name="Freeform 38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1" name="Freeform 38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2" name="Freeform 38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03" name="Line 38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04" name="Group 384"/>
            <p:cNvGrpSpPr>
              <a:grpSpLocks noChangeAspect="1"/>
            </p:cNvGrpSpPr>
            <p:nvPr/>
          </p:nvGrpSpPr>
          <p:grpSpPr bwMode="auto">
            <a:xfrm rot="-1480534">
              <a:off x="2105" y="2379"/>
              <a:ext cx="141" cy="154"/>
              <a:chOff x="1584" y="3072"/>
              <a:chExt cx="816" cy="961"/>
            </a:xfrm>
          </p:grpSpPr>
          <p:grpSp>
            <p:nvGrpSpPr>
              <p:cNvPr id="31105" name="Group 3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06" name="Freeform 3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7" name="Freeform 3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8" name="Freeform 3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9" name="Freeform 3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0" name="Freeform 3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1" name="Freeform 3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12" name="Line 3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13" name="Group 393"/>
            <p:cNvGrpSpPr>
              <a:grpSpLocks noChangeAspect="1"/>
            </p:cNvGrpSpPr>
            <p:nvPr/>
          </p:nvGrpSpPr>
          <p:grpSpPr bwMode="auto">
            <a:xfrm rot="19336688" flipH="1">
              <a:off x="2434" y="2041"/>
              <a:ext cx="140" cy="154"/>
              <a:chOff x="1584" y="3072"/>
              <a:chExt cx="816" cy="961"/>
            </a:xfrm>
          </p:grpSpPr>
          <p:grpSp>
            <p:nvGrpSpPr>
              <p:cNvPr id="31114" name="Group 3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15" name="Freeform 3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6" name="Freeform 3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7" name="Freeform 3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8" name="Freeform 3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9" name="Freeform 3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0" name="Freeform 4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21" name="Line 4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22" name="Group 402"/>
            <p:cNvGrpSpPr>
              <a:grpSpLocks noChangeAspect="1"/>
            </p:cNvGrpSpPr>
            <p:nvPr/>
          </p:nvGrpSpPr>
          <p:grpSpPr bwMode="auto">
            <a:xfrm rot="2850186">
              <a:off x="1988" y="1925"/>
              <a:ext cx="139" cy="156"/>
              <a:chOff x="1584" y="3072"/>
              <a:chExt cx="816" cy="961"/>
            </a:xfrm>
          </p:grpSpPr>
          <p:grpSp>
            <p:nvGrpSpPr>
              <p:cNvPr id="31123" name="Group 4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24" name="Freeform 4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5" name="Freeform 4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6" name="Freeform 4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7" name="Freeform 4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8" name="Freeform 4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9" name="Freeform 4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30" name="Line 4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31" name="Group 411"/>
            <p:cNvGrpSpPr>
              <a:grpSpLocks noChangeAspect="1"/>
            </p:cNvGrpSpPr>
            <p:nvPr/>
          </p:nvGrpSpPr>
          <p:grpSpPr bwMode="auto">
            <a:xfrm rot="-16441141">
              <a:off x="2223" y="1955"/>
              <a:ext cx="139" cy="157"/>
              <a:chOff x="1584" y="3072"/>
              <a:chExt cx="816" cy="961"/>
            </a:xfrm>
          </p:grpSpPr>
          <p:grpSp>
            <p:nvGrpSpPr>
              <p:cNvPr id="31132" name="Group 4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33" name="Freeform 4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4" name="Freeform 4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5" name="Freeform 4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6" name="Freeform 4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7" name="Freeform 4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8" name="Freeform 4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39" name="Line 4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40" name="Group 420"/>
            <p:cNvGrpSpPr>
              <a:grpSpLocks noChangeAspect="1"/>
            </p:cNvGrpSpPr>
            <p:nvPr/>
          </p:nvGrpSpPr>
          <p:grpSpPr bwMode="auto">
            <a:xfrm rot="1981365">
              <a:off x="2042" y="2087"/>
              <a:ext cx="141" cy="153"/>
              <a:chOff x="1584" y="3072"/>
              <a:chExt cx="816" cy="961"/>
            </a:xfrm>
          </p:grpSpPr>
          <p:grpSp>
            <p:nvGrpSpPr>
              <p:cNvPr id="31141" name="Group 4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42" name="Freeform 4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3" name="Freeform 4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4" name="Freeform 4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5" name="Freeform 4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6" name="Freeform 4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7" name="Freeform 4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48" name="Line 4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49" name="Group 429"/>
            <p:cNvGrpSpPr>
              <a:grpSpLocks noChangeAspect="1"/>
            </p:cNvGrpSpPr>
            <p:nvPr/>
          </p:nvGrpSpPr>
          <p:grpSpPr bwMode="auto">
            <a:xfrm>
              <a:off x="1808" y="2318"/>
              <a:ext cx="141" cy="153"/>
              <a:chOff x="1584" y="3072"/>
              <a:chExt cx="816" cy="961"/>
            </a:xfrm>
          </p:grpSpPr>
          <p:grpSp>
            <p:nvGrpSpPr>
              <p:cNvPr id="31150" name="Group 4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51" name="Freeform 4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2" name="Freeform 4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3" name="Freeform 4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4" name="Freeform 4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5" name="Freeform 4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6" name="Freeform 4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57" name="Line 4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158" name="Group 438"/>
            <p:cNvGrpSpPr>
              <a:grpSpLocks noChangeAspect="1"/>
            </p:cNvGrpSpPr>
            <p:nvPr/>
          </p:nvGrpSpPr>
          <p:grpSpPr bwMode="auto">
            <a:xfrm>
              <a:off x="1980" y="2240"/>
              <a:ext cx="141" cy="154"/>
              <a:chOff x="1584" y="3072"/>
              <a:chExt cx="816" cy="961"/>
            </a:xfrm>
          </p:grpSpPr>
          <p:grpSp>
            <p:nvGrpSpPr>
              <p:cNvPr id="31159" name="Group 4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60" name="Freeform 4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1" name="Freeform 4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2" name="Freeform 4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3" name="Freeform 4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4" name="Freeform 4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5" name="Freeform 4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66" name="Line 4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167" name="Oval 447"/>
            <p:cNvSpPr>
              <a:spLocks noChangeAspect="1" noChangeArrowheads="1"/>
            </p:cNvSpPr>
            <p:nvPr/>
          </p:nvSpPr>
          <p:spPr bwMode="auto">
            <a:xfrm>
              <a:off x="1776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168" name="Group 448"/>
            <p:cNvGrpSpPr>
              <a:grpSpLocks noChangeAspect="1"/>
            </p:cNvGrpSpPr>
            <p:nvPr/>
          </p:nvGrpSpPr>
          <p:grpSpPr bwMode="auto">
            <a:xfrm rot="2694288" flipH="1">
              <a:off x="2402" y="2502"/>
              <a:ext cx="141" cy="154"/>
              <a:chOff x="1584" y="3072"/>
              <a:chExt cx="816" cy="961"/>
            </a:xfrm>
          </p:grpSpPr>
          <p:grpSp>
            <p:nvGrpSpPr>
              <p:cNvPr id="31169" name="Group 4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1170" name="Freeform 4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1" name="Freeform 4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2" name="Freeform 4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3" name="Freeform 4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4" name="Freeform 4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5" name="Freeform 4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176" name="Line 4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1213" name="Group 493"/>
          <p:cNvGrpSpPr>
            <a:grpSpLocks/>
          </p:cNvGrpSpPr>
          <p:nvPr/>
        </p:nvGrpSpPr>
        <p:grpSpPr bwMode="auto">
          <a:xfrm>
            <a:off x="685800" y="5105400"/>
            <a:ext cx="1439863" cy="1439863"/>
            <a:chOff x="432" y="3216"/>
            <a:chExt cx="907" cy="907"/>
          </a:xfrm>
        </p:grpSpPr>
        <p:grpSp>
          <p:nvGrpSpPr>
            <p:cNvPr id="30892" name="Group 172"/>
            <p:cNvGrpSpPr>
              <a:grpSpLocks noChangeAspect="1"/>
            </p:cNvGrpSpPr>
            <p:nvPr/>
          </p:nvGrpSpPr>
          <p:grpSpPr bwMode="auto">
            <a:xfrm>
              <a:off x="557" y="3598"/>
              <a:ext cx="256" cy="210"/>
              <a:chOff x="1728" y="2064"/>
              <a:chExt cx="768" cy="672"/>
            </a:xfrm>
          </p:grpSpPr>
          <p:sp>
            <p:nvSpPr>
              <p:cNvPr id="30893" name="AutoShape 17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0894" name="Line 17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0910" name="Picture 19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2" y="3504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30911" name="Object 191"/>
            <p:cNvGraphicFramePr>
              <a:graphicFrameLocks noChangeAspect="1"/>
            </p:cNvGraphicFramePr>
            <p:nvPr/>
          </p:nvGraphicFramePr>
          <p:xfrm>
            <a:off x="528" y="3600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237" name="Equation" r:id="rId5" imgW="342720" imgH="177480" progId="Equation.3">
                    <p:embed/>
                  </p:oleObj>
                </mc:Choice>
                <mc:Fallback>
                  <p:oleObj name="Equation" r:id="rId5" imgW="342720" imgH="177480" progId="Equation.3">
                    <p:embed/>
                    <p:pic>
                      <p:nvPicPr>
                        <p:cNvPr id="0" name="Object 19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8" y="3600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0885" name="Group 165"/>
            <p:cNvGrpSpPr>
              <a:grpSpLocks/>
            </p:cNvGrpSpPr>
            <p:nvPr/>
          </p:nvGrpSpPr>
          <p:grpSpPr bwMode="auto">
            <a:xfrm>
              <a:off x="432" y="3216"/>
              <a:ext cx="907" cy="907"/>
              <a:chOff x="4704" y="3120"/>
              <a:chExt cx="907" cy="907"/>
            </a:xfrm>
          </p:grpSpPr>
          <p:sp>
            <p:nvSpPr>
              <p:cNvPr id="30886" name="Oval 16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7" name="Line 167"/>
              <p:cNvSpPr>
                <a:spLocks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31214" name="Group 494"/>
          <p:cNvGrpSpPr>
            <a:grpSpLocks noChangeAspect="1"/>
          </p:cNvGrpSpPr>
          <p:nvPr/>
        </p:nvGrpSpPr>
        <p:grpSpPr bwMode="auto">
          <a:xfrm rot="2360341">
            <a:off x="7848600" y="5181600"/>
            <a:ext cx="673100" cy="842963"/>
            <a:chOff x="2227" y="1194"/>
            <a:chExt cx="1944" cy="2413"/>
          </a:xfrm>
        </p:grpSpPr>
        <p:sp>
          <p:nvSpPr>
            <p:cNvPr id="31215" name="Freeform 495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6" name="Freeform 496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7" name="Freeform 497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8" name="Freeform 498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9" name="Freeform 499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0" name="Freeform 500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221" name="Group 501"/>
          <p:cNvGrpSpPr>
            <a:grpSpLocks/>
          </p:cNvGrpSpPr>
          <p:nvPr/>
        </p:nvGrpSpPr>
        <p:grpSpPr bwMode="auto">
          <a:xfrm>
            <a:off x="4953000" y="2971800"/>
            <a:ext cx="1439863" cy="1439863"/>
            <a:chOff x="3120" y="1872"/>
            <a:chExt cx="907" cy="907"/>
          </a:xfrm>
        </p:grpSpPr>
        <p:sp>
          <p:nvSpPr>
            <p:cNvPr id="31222" name="Freeform 502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223" name="Group 503"/>
            <p:cNvGrpSpPr>
              <a:grpSpLocks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31224" name="Freeform 504"/>
              <p:cNvSpPr>
                <a:spLocks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390 w 603"/>
                  <a:gd name="T1" fmla="*/ 270 h 570"/>
                  <a:gd name="T2" fmla="*/ 374 w 603"/>
                  <a:gd name="T3" fmla="*/ 166 h 570"/>
                  <a:gd name="T4" fmla="*/ 343 w 603"/>
                  <a:gd name="T5" fmla="*/ 72 h 570"/>
                  <a:gd name="T6" fmla="*/ 286 w 603"/>
                  <a:gd name="T7" fmla="*/ 22 h 570"/>
                  <a:gd name="T8" fmla="*/ 186 w 603"/>
                  <a:gd name="T9" fmla="*/ 0 h 570"/>
                  <a:gd name="T10" fmla="*/ 100 w 603"/>
                  <a:gd name="T11" fmla="*/ 22 h 570"/>
                  <a:gd name="T12" fmla="*/ 19 w 603"/>
                  <a:gd name="T13" fmla="*/ 115 h 570"/>
                  <a:gd name="T14" fmla="*/ 0 w 603"/>
                  <a:gd name="T15" fmla="*/ 227 h 570"/>
                  <a:gd name="T16" fmla="*/ 19 w 603"/>
                  <a:gd name="T17" fmla="*/ 346 h 570"/>
                  <a:gd name="T18" fmla="*/ 50 w 603"/>
                  <a:gd name="T19" fmla="*/ 419 h 570"/>
                  <a:gd name="T20" fmla="*/ 89 w 603"/>
                  <a:gd name="T21" fmla="*/ 494 h 570"/>
                  <a:gd name="T22" fmla="*/ 131 w 603"/>
                  <a:gd name="T23" fmla="*/ 545 h 570"/>
                  <a:gd name="T24" fmla="*/ 178 w 603"/>
                  <a:gd name="T25" fmla="*/ 570 h 570"/>
                  <a:gd name="T26" fmla="*/ 243 w 603"/>
                  <a:gd name="T27" fmla="*/ 548 h 570"/>
                  <a:gd name="T28" fmla="*/ 309 w 603"/>
                  <a:gd name="T29" fmla="*/ 497 h 570"/>
                  <a:gd name="T30" fmla="*/ 351 w 603"/>
                  <a:gd name="T31" fmla="*/ 426 h 570"/>
                  <a:gd name="T32" fmla="*/ 390 w 603"/>
                  <a:gd name="T33" fmla="*/ 365 h 570"/>
                  <a:gd name="T34" fmla="*/ 402 w 603"/>
                  <a:gd name="T35" fmla="*/ 328 h 570"/>
                  <a:gd name="T36" fmla="*/ 567 w 603"/>
                  <a:gd name="T37" fmla="*/ 275 h 570"/>
                  <a:gd name="T38" fmla="*/ 603 w 603"/>
                  <a:gd name="T39" fmla="*/ 253 h 570"/>
                  <a:gd name="T40" fmla="*/ 583 w 603"/>
                  <a:gd name="T41" fmla="*/ 220 h 570"/>
                  <a:gd name="T42" fmla="*/ 390 w 603"/>
                  <a:gd name="T43" fmla="*/ 2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505"/>
              <p:cNvSpPr>
                <a:spLocks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209 w 622"/>
                  <a:gd name="T1" fmla="*/ 152 h 1018"/>
                  <a:gd name="T2" fmla="*/ 285 w 622"/>
                  <a:gd name="T3" fmla="*/ 76 h 1018"/>
                  <a:gd name="T4" fmla="*/ 413 w 622"/>
                  <a:gd name="T5" fmla="*/ 4 h 1018"/>
                  <a:gd name="T6" fmla="*/ 471 w 622"/>
                  <a:gd name="T7" fmla="*/ 0 h 1018"/>
                  <a:gd name="T8" fmla="*/ 575 w 622"/>
                  <a:gd name="T9" fmla="*/ 33 h 1018"/>
                  <a:gd name="T10" fmla="*/ 622 w 622"/>
                  <a:gd name="T11" fmla="*/ 80 h 1018"/>
                  <a:gd name="T12" fmla="*/ 622 w 622"/>
                  <a:gd name="T13" fmla="*/ 152 h 1018"/>
                  <a:gd name="T14" fmla="*/ 544 w 622"/>
                  <a:gd name="T15" fmla="*/ 285 h 1018"/>
                  <a:gd name="T16" fmla="*/ 460 w 622"/>
                  <a:gd name="T17" fmla="*/ 390 h 1018"/>
                  <a:gd name="T18" fmla="*/ 424 w 622"/>
                  <a:gd name="T19" fmla="*/ 477 h 1018"/>
                  <a:gd name="T20" fmla="*/ 401 w 622"/>
                  <a:gd name="T21" fmla="*/ 578 h 1018"/>
                  <a:gd name="T22" fmla="*/ 424 w 622"/>
                  <a:gd name="T23" fmla="*/ 675 h 1018"/>
                  <a:gd name="T24" fmla="*/ 447 w 622"/>
                  <a:gd name="T25" fmla="*/ 769 h 1018"/>
                  <a:gd name="T26" fmla="*/ 447 w 622"/>
                  <a:gd name="T27" fmla="*/ 877 h 1018"/>
                  <a:gd name="T28" fmla="*/ 413 w 622"/>
                  <a:gd name="T29" fmla="*/ 942 h 1018"/>
                  <a:gd name="T30" fmla="*/ 335 w 622"/>
                  <a:gd name="T31" fmla="*/ 979 h 1018"/>
                  <a:gd name="T32" fmla="*/ 243 w 622"/>
                  <a:gd name="T33" fmla="*/ 1018 h 1018"/>
                  <a:gd name="T34" fmla="*/ 158 w 622"/>
                  <a:gd name="T35" fmla="*/ 1018 h 1018"/>
                  <a:gd name="T36" fmla="*/ 100 w 622"/>
                  <a:gd name="T37" fmla="*/ 989 h 1018"/>
                  <a:gd name="T38" fmla="*/ 24 w 622"/>
                  <a:gd name="T39" fmla="*/ 870 h 1018"/>
                  <a:gd name="T40" fmla="*/ 0 w 622"/>
                  <a:gd name="T41" fmla="*/ 748 h 1018"/>
                  <a:gd name="T42" fmla="*/ 8 w 622"/>
                  <a:gd name="T43" fmla="*/ 589 h 1018"/>
                  <a:gd name="T44" fmla="*/ 66 w 622"/>
                  <a:gd name="T45" fmla="*/ 390 h 1018"/>
                  <a:gd name="T46" fmla="*/ 123 w 622"/>
                  <a:gd name="T47" fmla="*/ 261 h 1018"/>
                  <a:gd name="T48" fmla="*/ 209 w 622"/>
                  <a:gd name="T49" fmla="*/ 152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506"/>
              <p:cNvSpPr>
                <a:spLocks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72 h 758"/>
                  <a:gd name="T2" fmla="*/ 65 w 784"/>
                  <a:gd name="T3" fmla="*/ 0 h 758"/>
                  <a:gd name="T4" fmla="*/ 163 w 784"/>
                  <a:gd name="T5" fmla="*/ 0 h 758"/>
                  <a:gd name="T6" fmla="*/ 344 w 784"/>
                  <a:gd name="T7" fmla="*/ 18 h 758"/>
                  <a:gd name="T8" fmla="*/ 557 w 784"/>
                  <a:gd name="T9" fmla="*/ 28 h 758"/>
                  <a:gd name="T10" fmla="*/ 638 w 784"/>
                  <a:gd name="T11" fmla="*/ 62 h 758"/>
                  <a:gd name="T12" fmla="*/ 672 w 784"/>
                  <a:gd name="T13" fmla="*/ 104 h 758"/>
                  <a:gd name="T14" fmla="*/ 680 w 784"/>
                  <a:gd name="T15" fmla="*/ 169 h 758"/>
                  <a:gd name="T16" fmla="*/ 656 w 784"/>
                  <a:gd name="T17" fmla="*/ 238 h 758"/>
                  <a:gd name="T18" fmla="*/ 591 w 784"/>
                  <a:gd name="T19" fmla="*/ 342 h 758"/>
                  <a:gd name="T20" fmla="*/ 506 w 784"/>
                  <a:gd name="T21" fmla="*/ 429 h 758"/>
                  <a:gd name="T22" fmla="*/ 440 w 784"/>
                  <a:gd name="T23" fmla="*/ 508 h 758"/>
                  <a:gd name="T24" fmla="*/ 414 w 784"/>
                  <a:gd name="T25" fmla="*/ 569 h 758"/>
                  <a:gd name="T26" fmla="*/ 394 w 784"/>
                  <a:gd name="T27" fmla="*/ 613 h 758"/>
                  <a:gd name="T28" fmla="*/ 401 w 784"/>
                  <a:gd name="T29" fmla="*/ 646 h 758"/>
                  <a:gd name="T30" fmla="*/ 406 w 784"/>
                  <a:gd name="T31" fmla="*/ 667 h 758"/>
                  <a:gd name="T32" fmla="*/ 483 w 784"/>
                  <a:gd name="T33" fmla="*/ 667 h 758"/>
                  <a:gd name="T34" fmla="*/ 603 w 784"/>
                  <a:gd name="T35" fmla="*/ 649 h 758"/>
                  <a:gd name="T36" fmla="*/ 680 w 784"/>
                  <a:gd name="T37" fmla="*/ 649 h 758"/>
                  <a:gd name="T38" fmla="*/ 761 w 784"/>
                  <a:gd name="T39" fmla="*/ 678 h 758"/>
                  <a:gd name="T40" fmla="*/ 784 w 784"/>
                  <a:gd name="T41" fmla="*/ 714 h 758"/>
                  <a:gd name="T42" fmla="*/ 761 w 784"/>
                  <a:gd name="T43" fmla="*/ 747 h 758"/>
                  <a:gd name="T44" fmla="*/ 726 w 784"/>
                  <a:gd name="T45" fmla="*/ 758 h 758"/>
                  <a:gd name="T46" fmla="*/ 672 w 784"/>
                  <a:gd name="T47" fmla="*/ 743 h 758"/>
                  <a:gd name="T48" fmla="*/ 599 w 784"/>
                  <a:gd name="T49" fmla="*/ 703 h 758"/>
                  <a:gd name="T50" fmla="*/ 521 w 784"/>
                  <a:gd name="T51" fmla="*/ 710 h 758"/>
                  <a:gd name="T52" fmla="*/ 394 w 784"/>
                  <a:gd name="T53" fmla="*/ 732 h 758"/>
                  <a:gd name="T54" fmla="*/ 356 w 784"/>
                  <a:gd name="T55" fmla="*/ 725 h 758"/>
                  <a:gd name="T56" fmla="*/ 336 w 784"/>
                  <a:gd name="T57" fmla="*/ 700 h 758"/>
                  <a:gd name="T58" fmla="*/ 336 w 784"/>
                  <a:gd name="T59" fmla="*/ 639 h 758"/>
                  <a:gd name="T60" fmla="*/ 336 w 784"/>
                  <a:gd name="T61" fmla="*/ 552 h 758"/>
                  <a:gd name="T62" fmla="*/ 390 w 784"/>
                  <a:gd name="T63" fmla="*/ 486 h 758"/>
                  <a:gd name="T64" fmla="*/ 471 w 784"/>
                  <a:gd name="T65" fmla="*/ 389 h 758"/>
                  <a:gd name="T66" fmla="*/ 541 w 784"/>
                  <a:gd name="T67" fmla="*/ 303 h 758"/>
                  <a:gd name="T68" fmla="*/ 588 w 784"/>
                  <a:gd name="T69" fmla="*/ 238 h 758"/>
                  <a:gd name="T70" fmla="*/ 611 w 784"/>
                  <a:gd name="T71" fmla="*/ 181 h 758"/>
                  <a:gd name="T72" fmla="*/ 599 w 784"/>
                  <a:gd name="T73" fmla="*/ 148 h 758"/>
                  <a:gd name="T74" fmla="*/ 568 w 784"/>
                  <a:gd name="T75" fmla="*/ 108 h 758"/>
                  <a:gd name="T76" fmla="*/ 521 w 784"/>
                  <a:gd name="T77" fmla="*/ 97 h 758"/>
                  <a:gd name="T78" fmla="*/ 471 w 784"/>
                  <a:gd name="T79" fmla="*/ 97 h 758"/>
                  <a:gd name="T80" fmla="*/ 359 w 784"/>
                  <a:gd name="T81" fmla="*/ 97 h 758"/>
                  <a:gd name="T82" fmla="*/ 193 w 784"/>
                  <a:gd name="T83" fmla="*/ 126 h 758"/>
                  <a:gd name="T84" fmla="*/ 70 w 784"/>
                  <a:gd name="T85" fmla="*/ 137 h 758"/>
                  <a:gd name="T86" fmla="*/ 20 w 784"/>
                  <a:gd name="T87" fmla="*/ 126 h 758"/>
                  <a:gd name="T88" fmla="*/ 0 w 784"/>
                  <a:gd name="T89" fmla="*/ 108 h 758"/>
                  <a:gd name="T90" fmla="*/ 0 w 784"/>
                  <a:gd name="T91" fmla="*/ 7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507"/>
              <p:cNvSpPr>
                <a:spLocks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811 w 996"/>
                  <a:gd name="T1" fmla="*/ 300 h 722"/>
                  <a:gd name="T2" fmla="*/ 827 w 996"/>
                  <a:gd name="T3" fmla="*/ 206 h 722"/>
                  <a:gd name="T4" fmla="*/ 884 w 996"/>
                  <a:gd name="T5" fmla="*/ 170 h 722"/>
                  <a:gd name="T6" fmla="*/ 954 w 996"/>
                  <a:gd name="T7" fmla="*/ 163 h 722"/>
                  <a:gd name="T8" fmla="*/ 996 w 996"/>
                  <a:gd name="T9" fmla="*/ 206 h 722"/>
                  <a:gd name="T10" fmla="*/ 977 w 996"/>
                  <a:gd name="T11" fmla="*/ 288 h 722"/>
                  <a:gd name="T12" fmla="*/ 939 w 996"/>
                  <a:gd name="T13" fmla="*/ 400 h 722"/>
                  <a:gd name="T14" fmla="*/ 861 w 996"/>
                  <a:gd name="T15" fmla="*/ 527 h 722"/>
                  <a:gd name="T16" fmla="*/ 764 w 996"/>
                  <a:gd name="T17" fmla="*/ 635 h 722"/>
                  <a:gd name="T18" fmla="*/ 683 w 996"/>
                  <a:gd name="T19" fmla="*/ 693 h 722"/>
                  <a:gd name="T20" fmla="*/ 595 w 996"/>
                  <a:gd name="T21" fmla="*/ 722 h 722"/>
                  <a:gd name="T22" fmla="*/ 509 w 996"/>
                  <a:gd name="T23" fmla="*/ 711 h 722"/>
                  <a:gd name="T24" fmla="*/ 444 w 996"/>
                  <a:gd name="T25" fmla="*/ 678 h 722"/>
                  <a:gd name="T26" fmla="*/ 420 w 996"/>
                  <a:gd name="T27" fmla="*/ 624 h 722"/>
                  <a:gd name="T28" fmla="*/ 394 w 996"/>
                  <a:gd name="T29" fmla="*/ 531 h 722"/>
                  <a:gd name="T30" fmla="*/ 363 w 996"/>
                  <a:gd name="T31" fmla="*/ 358 h 722"/>
                  <a:gd name="T32" fmla="*/ 339 w 996"/>
                  <a:gd name="T33" fmla="*/ 239 h 722"/>
                  <a:gd name="T34" fmla="*/ 339 w 996"/>
                  <a:gd name="T35" fmla="*/ 98 h 722"/>
                  <a:gd name="T36" fmla="*/ 324 w 996"/>
                  <a:gd name="T37" fmla="*/ 73 h 722"/>
                  <a:gd name="T38" fmla="*/ 278 w 996"/>
                  <a:gd name="T39" fmla="*/ 66 h 722"/>
                  <a:gd name="T40" fmla="*/ 224 w 996"/>
                  <a:gd name="T41" fmla="*/ 105 h 722"/>
                  <a:gd name="T42" fmla="*/ 174 w 996"/>
                  <a:gd name="T43" fmla="*/ 170 h 722"/>
                  <a:gd name="T44" fmla="*/ 115 w 996"/>
                  <a:gd name="T45" fmla="*/ 206 h 722"/>
                  <a:gd name="T46" fmla="*/ 27 w 996"/>
                  <a:gd name="T47" fmla="*/ 206 h 722"/>
                  <a:gd name="T48" fmla="*/ 0 w 996"/>
                  <a:gd name="T49" fmla="*/ 184 h 722"/>
                  <a:gd name="T50" fmla="*/ 0 w 996"/>
                  <a:gd name="T51" fmla="*/ 149 h 722"/>
                  <a:gd name="T52" fmla="*/ 39 w 996"/>
                  <a:gd name="T53" fmla="*/ 115 h 722"/>
                  <a:gd name="T54" fmla="*/ 81 w 996"/>
                  <a:gd name="T55" fmla="*/ 127 h 722"/>
                  <a:gd name="T56" fmla="*/ 120 w 996"/>
                  <a:gd name="T57" fmla="*/ 119 h 722"/>
                  <a:gd name="T58" fmla="*/ 190 w 996"/>
                  <a:gd name="T59" fmla="*/ 73 h 722"/>
                  <a:gd name="T60" fmla="*/ 258 w 996"/>
                  <a:gd name="T61" fmla="*/ 22 h 722"/>
                  <a:gd name="T62" fmla="*/ 324 w 996"/>
                  <a:gd name="T63" fmla="*/ 8 h 722"/>
                  <a:gd name="T64" fmla="*/ 417 w 996"/>
                  <a:gd name="T65" fmla="*/ 0 h 722"/>
                  <a:gd name="T66" fmla="*/ 420 w 996"/>
                  <a:gd name="T67" fmla="*/ 40 h 722"/>
                  <a:gd name="T68" fmla="*/ 398 w 996"/>
                  <a:gd name="T69" fmla="*/ 83 h 722"/>
                  <a:gd name="T70" fmla="*/ 394 w 996"/>
                  <a:gd name="T71" fmla="*/ 195 h 722"/>
                  <a:gd name="T72" fmla="*/ 420 w 996"/>
                  <a:gd name="T73" fmla="*/ 343 h 722"/>
                  <a:gd name="T74" fmla="*/ 464 w 996"/>
                  <a:gd name="T75" fmla="*/ 487 h 722"/>
                  <a:gd name="T76" fmla="*/ 501 w 996"/>
                  <a:gd name="T77" fmla="*/ 573 h 722"/>
                  <a:gd name="T78" fmla="*/ 560 w 996"/>
                  <a:gd name="T79" fmla="*/ 614 h 722"/>
                  <a:gd name="T80" fmla="*/ 618 w 996"/>
                  <a:gd name="T81" fmla="*/ 614 h 722"/>
                  <a:gd name="T82" fmla="*/ 676 w 996"/>
                  <a:gd name="T83" fmla="*/ 573 h 722"/>
                  <a:gd name="T84" fmla="*/ 753 w 996"/>
                  <a:gd name="T85" fmla="*/ 483 h 722"/>
                  <a:gd name="T86" fmla="*/ 803 w 996"/>
                  <a:gd name="T87" fmla="*/ 354 h 722"/>
                  <a:gd name="T88" fmla="*/ 811 w 996"/>
                  <a:gd name="T89" fmla="*/ 30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508"/>
              <p:cNvSpPr>
                <a:spLocks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448 w 703"/>
                  <a:gd name="T1" fmla="*/ 865 h 1140"/>
                  <a:gd name="T2" fmla="*/ 563 w 703"/>
                  <a:gd name="T3" fmla="*/ 974 h 1140"/>
                  <a:gd name="T4" fmla="*/ 610 w 703"/>
                  <a:gd name="T5" fmla="*/ 974 h 1140"/>
                  <a:gd name="T6" fmla="*/ 687 w 703"/>
                  <a:gd name="T7" fmla="*/ 1018 h 1140"/>
                  <a:gd name="T8" fmla="*/ 703 w 703"/>
                  <a:gd name="T9" fmla="*/ 1067 h 1140"/>
                  <a:gd name="T10" fmla="*/ 679 w 703"/>
                  <a:gd name="T11" fmla="*/ 1133 h 1140"/>
                  <a:gd name="T12" fmla="*/ 617 w 703"/>
                  <a:gd name="T13" fmla="*/ 1140 h 1140"/>
                  <a:gd name="T14" fmla="*/ 540 w 703"/>
                  <a:gd name="T15" fmla="*/ 1089 h 1140"/>
                  <a:gd name="T16" fmla="*/ 385 w 703"/>
                  <a:gd name="T17" fmla="*/ 952 h 1140"/>
                  <a:gd name="T18" fmla="*/ 286 w 703"/>
                  <a:gd name="T19" fmla="*/ 823 h 1140"/>
                  <a:gd name="T20" fmla="*/ 239 w 703"/>
                  <a:gd name="T21" fmla="*/ 721 h 1140"/>
                  <a:gd name="T22" fmla="*/ 208 w 703"/>
                  <a:gd name="T23" fmla="*/ 548 h 1140"/>
                  <a:gd name="T24" fmla="*/ 208 w 703"/>
                  <a:gd name="T25" fmla="*/ 324 h 1140"/>
                  <a:gd name="T26" fmla="*/ 200 w 703"/>
                  <a:gd name="T27" fmla="*/ 267 h 1140"/>
                  <a:gd name="T28" fmla="*/ 155 w 703"/>
                  <a:gd name="T29" fmla="*/ 224 h 1140"/>
                  <a:gd name="T30" fmla="*/ 23 w 703"/>
                  <a:gd name="T31" fmla="*/ 231 h 1140"/>
                  <a:gd name="T32" fmla="*/ 0 w 703"/>
                  <a:gd name="T33" fmla="*/ 209 h 1140"/>
                  <a:gd name="T34" fmla="*/ 30 w 703"/>
                  <a:gd name="T35" fmla="*/ 195 h 1140"/>
                  <a:gd name="T36" fmla="*/ 124 w 703"/>
                  <a:gd name="T37" fmla="*/ 188 h 1140"/>
                  <a:gd name="T38" fmla="*/ 139 w 703"/>
                  <a:gd name="T39" fmla="*/ 173 h 1140"/>
                  <a:gd name="T40" fmla="*/ 7 w 703"/>
                  <a:gd name="T41" fmla="*/ 101 h 1140"/>
                  <a:gd name="T42" fmla="*/ 7 w 703"/>
                  <a:gd name="T43" fmla="*/ 73 h 1140"/>
                  <a:gd name="T44" fmla="*/ 30 w 703"/>
                  <a:gd name="T45" fmla="*/ 65 h 1140"/>
                  <a:gd name="T46" fmla="*/ 139 w 703"/>
                  <a:gd name="T47" fmla="*/ 122 h 1140"/>
                  <a:gd name="T48" fmla="*/ 162 w 703"/>
                  <a:gd name="T49" fmla="*/ 115 h 1140"/>
                  <a:gd name="T50" fmla="*/ 139 w 703"/>
                  <a:gd name="T51" fmla="*/ 7 h 1140"/>
                  <a:gd name="T52" fmla="*/ 155 w 703"/>
                  <a:gd name="T53" fmla="*/ 0 h 1140"/>
                  <a:gd name="T54" fmla="*/ 170 w 703"/>
                  <a:gd name="T55" fmla="*/ 7 h 1140"/>
                  <a:gd name="T56" fmla="*/ 200 w 703"/>
                  <a:gd name="T57" fmla="*/ 115 h 1140"/>
                  <a:gd name="T58" fmla="*/ 223 w 703"/>
                  <a:gd name="T59" fmla="*/ 122 h 1140"/>
                  <a:gd name="T60" fmla="*/ 286 w 703"/>
                  <a:gd name="T61" fmla="*/ 7 h 1140"/>
                  <a:gd name="T62" fmla="*/ 301 w 703"/>
                  <a:gd name="T63" fmla="*/ 7 h 1140"/>
                  <a:gd name="T64" fmla="*/ 301 w 703"/>
                  <a:gd name="T65" fmla="*/ 44 h 1140"/>
                  <a:gd name="T66" fmla="*/ 262 w 703"/>
                  <a:gd name="T67" fmla="*/ 137 h 1140"/>
                  <a:gd name="T68" fmla="*/ 262 w 703"/>
                  <a:gd name="T69" fmla="*/ 188 h 1140"/>
                  <a:gd name="T70" fmla="*/ 278 w 703"/>
                  <a:gd name="T71" fmla="*/ 253 h 1140"/>
                  <a:gd name="T72" fmla="*/ 270 w 703"/>
                  <a:gd name="T73" fmla="*/ 339 h 1140"/>
                  <a:gd name="T74" fmla="*/ 278 w 703"/>
                  <a:gd name="T75" fmla="*/ 497 h 1140"/>
                  <a:gd name="T76" fmla="*/ 293 w 703"/>
                  <a:gd name="T77" fmla="*/ 599 h 1140"/>
                  <a:gd name="T78" fmla="*/ 332 w 703"/>
                  <a:gd name="T79" fmla="*/ 714 h 1140"/>
                  <a:gd name="T80" fmla="*/ 385 w 703"/>
                  <a:gd name="T81" fmla="*/ 801 h 1140"/>
                  <a:gd name="T82" fmla="*/ 448 w 703"/>
                  <a:gd name="T83" fmla="*/ 865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509"/>
              <p:cNvSpPr>
                <a:spLocks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16 w 919"/>
                  <a:gd name="T1" fmla="*/ 945 h 1067"/>
                  <a:gd name="T2" fmla="*/ 0 w 919"/>
                  <a:gd name="T3" fmla="*/ 994 h 1067"/>
                  <a:gd name="T4" fmla="*/ 16 w 919"/>
                  <a:gd name="T5" fmla="*/ 1067 h 1067"/>
                  <a:gd name="T6" fmla="*/ 70 w 919"/>
                  <a:gd name="T7" fmla="*/ 1067 h 1067"/>
                  <a:gd name="T8" fmla="*/ 232 w 919"/>
                  <a:gd name="T9" fmla="*/ 1038 h 1067"/>
                  <a:gd name="T10" fmla="*/ 410 w 919"/>
                  <a:gd name="T11" fmla="*/ 980 h 1067"/>
                  <a:gd name="T12" fmla="*/ 556 w 919"/>
                  <a:gd name="T13" fmla="*/ 887 h 1067"/>
                  <a:gd name="T14" fmla="*/ 642 w 919"/>
                  <a:gd name="T15" fmla="*/ 764 h 1067"/>
                  <a:gd name="T16" fmla="*/ 718 w 919"/>
                  <a:gd name="T17" fmla="*/ 555 h 1067"/>
                  <a:gd name="T18" fmla="*/ 741 w 919"/>
                  <a:gd name="T19" fmla="*/ 360 h 1067"/>
                  <a:gd name="T20" fmla="*/ 741 w 919"/>
                  <a:gd name="T21" fmla="*/ 267 h 1067"/>
                  <a:gd name="T22" fmla="*/ 780 w 919"/>
                  <a:gd name="T23" fmla="*/ 209 h 1067"/>
                  <a:gd name="T24" fmla="*/ 849 w 919"/>
                  <a:gd name="T25" fmla="*/ 187 h 1067"/>
                  <a:gd name="T26" fmla="*/ 911 w 919"/>
                  <a:gd name="T27" fmla="*/ 187 h 1067"/>
                  <a:gd name="T28" fmla="*/ 919 w 919"/>
                  <a:gd name="T29" fmla="*/ 158 h 1067"/>
                  <a:gd name="T30" fmla="*/ 827 w 919"/>
                  <a:gd name="T31" fmla="*/ 165 h 1067"/>
                  <a:gd name="T32" fmla="*/ 811 w 919"/>
                  <a:gd name="T33" fmla="*/ 144 h 1067"/>
                  <a:gd name="T34" fmla="*/ 888 w 919"/>
                  <a:gd name="T35" fmla="*/ 65 h 1067"/>
                  <a:gd name="T36" fmla="*/ 872 w 919"/>
                  <a:gd name="T37" fmla="*/ 43 h 1067"/>
                  <a:gd name="T38" fmla="*/ 857 w 919"/>
                  <a:gd name="T39" fmla="*/ 58 h 1067"/>
                  <a:gd name="T40" fmla="*/ 796 w 919"/>
                  <a:gd name="T41" fmla="*/ 115 h 1067"/>
                  <a:gd name="T42" fmla="*/ 780 w 919"/>
                  <a:gd name="T43" fmla="*/ 115 h 1067"/>
                  <a:gd name="T44" fmla="*/ 780 w 919"/>
                  <a:gd name="T45" fmla="*/ 14 h 1067"/>
                  <a:gd name="T46" fmla="*/ 765 w 919"/>
                  <a:gd name="T47" fmla="*/ 0 h 1067"/>
                  <a:gd name="T48" fmla="*/ 741 w 919"/>
                  <a:gd name="T49" fmla="*/ 7 h 1067"/>
                  <a:gd name="T50" fmla="*/ 749 w 919"/>
                  <a:gd name="T51" fmla="*/ 115 h 1067"/>
                  <a:gd name="T52" fmla="*/ 734 w 919"/>
                  <a:gd name="T53" fmla="*/ 122 h 1067"/>
                  <a:gd name="T54" fmla="*/ 671 w 919"/>
                  <a:gd name="T55" fmla="*/ 65 h 1067"/>
                  <a:gd name="T56" fmla="*/ 626 w 919"/>
                  <a:gd name="T57" fmla="*/ 58 h 1067"/>
                  <a:gd name="T58" fmla="*/ 634 w 919"/>
                  <a:gd name="T59" fmla="*/ 87 h 1067"/>
                  <a:gd name="T60" fmla="*/ 703 w 919"/>
                  <a:gd name="T61" fmla="*/ 151 h 1067"/>
                  <a:gd name="T62" fmla="*/ 703 w 919"/>
                  <a:gd name="T63" fmla="*/ 187 h 1067"/>
                  <a:gd name="T64" fmla="*/ 679 w 919"/>
                  <a:gd name="T65" fmla="*/ 260 h 1067"/>
                  <a:gd name="T66" fmla="*/ 679 w 919"/>
                  <a:gd name="T67" fmla="*/ 324 h 1067"/>
                  <a:gd name="T68" fmla="*/ 679 w 919"/>
                  <a:gd name="T69" fmla="*/ 433 h 1067"/>
                  <a:gd name="T70" fmla="*/ 648 w 919"/>
                  <a:gd name="T71" fmla="*/ 570 h 1067"/>
                  <a:gd name="T72" fmla="*/ 618 w 919"/>
                  <a:gd name="T73" fmla="*/ 656 h 1067"/>
                  <a:gd name="T74" fmla="*/ 564 w 919"/>
                  <a:gd name="T75" fmla="*/ 764 h 1067"/>
                  <a:gd name="T76" fmla="*/ 502 w 919"/>
                  <a:gd name="T77" fmla="*/ 850 h 1067"/>
                  <a:gd name="T78" fmla="*/ 456 w 919"/>
                  <a:gd name="T79" fmla="*/ 894 h 1067"/>
                  <a:gd name="T80" fmla="*/ 332 w 919"/>
                  <a:gd name="T81" fmla="*/ 930 h 1067"/>
                  <a:gd name="T82" fmla="*/ 217 w 919"/>
                  <a:gd name="T83" fmla="*/ 945 h 1067"/>
                  <a:gd name="T84" fmla="*/ 100 w 919"/>
                  <a:gd name="T85" fmla="*/ 959 h 1067"/>
                  <a:gd name="T86" fmla="*/ 16 w 919"/>
                  <a:gd name="T87" fmla="*/ 945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30" name="AutoShape 510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79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1231" name="Line 511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232" name="AutoShape 512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75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31233" name="Line 513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234" name="Oval 514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37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3798" name="Rectangle 6"/>
          <p:cNvSpPr>
            <a:spLocks noChangeArrowheads="1"/>
          </p:cNvSpPr>
          <p:nvPr/>
        </p:nvSpPr>
        <p:spPr bwMode="auto">
          <a:xfrm>
            <a:off x="838200" y="838200"/>
            <a:ext cx="6477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Wherever the computation might be, take best step towards school.</a:t>
            </a:r>
          </a:p>
        </p:txBody>
      </p:sp>
      <p:grpSp>
        <p:nvGrpSpPr>
          <p:cNvPr id="33799" name="Group 7"/>
          <p:cNvGrpSpPr>
            <a:grpSpLocks/>
          </p:cNvGrpSpPr>
          <p:nvPr/>
        </p:nvGrpSpPr>
        <p:grpSpPr bwMode="auto">
          <a:xfrm rot="-1717408">
            <a:off x="2514600" y="4876800"/>
            <a:ext cx="1181100" cy="1447800"/>
            <a:chOff x="2448" y="2064"/>
            <a:chExt cx="744" cy="912"/>
          </a:xfrm>
        </p:grpSpPr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2810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2712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2726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2448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2605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2887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06" name="Line 14"/>
          <p:cNvSpPr>
            <a:spLocks noChangeShapeType="1"/>
          </p:cNvSpPr>
          <p:nvPr/>
        </p:nvSpPr>
        <p:spPr bwMode="auto">
          <a:xfrm flipV="1">
            <a:off x="2895600" y="6096000"/>
            <a:ext cx="914400" cy="306388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7" name="Rectangle 15"/>
          <p:cNvSpPr>
            <a:spLocks noChangeArrowheads="1"/>
          </p:cNvSpPr>
          <p:nvPr/>
        </p:nvSpPr>
        <p:spPr bwMode="auto">
          <a:xfrm>
            <a:off x="2903538" y="152400"/>
            <a:ext cx="3363912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Define a Step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482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838200" y="838200"/>
            <a:ext cx="7696200" cy="169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Some location too confusing for algorithm</a:t>
            </a:r>
          </a:p>
          <a:p>
            <a:pPr>
              <a:buFontTx/>
              <a:buChar char="•"/>
            </a:pPr>
            <a:r>
              <a:rPr lang="en-US" altLang="x-none" i="0"/>
              <a:t> Algorithm too lazy to define step for every location.</a:t>
            </a:r>
          </a:p>
        </p:txBody>
      </p:sp>
      <p:sp>
        <p:nvSpPr>
          <p:cNvPr id="34831" name="Rectangle 15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Computation Stuck </a:t>
            </a:r>
          </a:p>
        </p:txBody>
      </p:sp>
      <p:grpSp>
        <p:nvGrpSpPr>
          <p:cNvPr id="34847" name="Group 31"/>
          <p:cNvGrpSpPr>
            <a:grpSpLocks/>
          </p:cNvGrpSpPr>
          <p:nvPr/>
        </p:nvGrpSpPr>
        <p:grpSpPr bwMode="auto">
          <a:xfrm>
            <a:off x="2590800" y="2667000"/>
            <a:ext cx="3533775" cy="3581400"/>
            <a:chOff x="1632" y="1680"/>
            <a:chExt cx="2226" cy="2256"/>
          </a:xfrm>
        </p:grpSpPr>
        <p:pic>
          <p:nvPicPr>
            <p:cNvPr id="34834" name="Picture 18" descr="j011600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4835" name="Group 19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34836" name="Freeform 20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7" name="Freeform 21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8" name="Freeform 22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9" name="Freeform 23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0" name="Freeform 24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1" name="Freeform 25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2" name="Freeform 26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3" name="Freeform 27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4" name="Freeform 28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5" name="Freeform 29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6" name="Freeform 30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61" name="Freeform 21" descr="Green marble"/>
          <p:cNvSpPr>
            <a:spLocks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2" name="Freeform 22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408 w 1192"/>
              <a:gd name="T1" fmla="*/ 224 h 1152"/>
              <a:gd name="T2" fmla="*/ 264 w 1192"/>
              <a:gd name="T3" fmla="*/ 512 h 1152"/>
              <a:gd name="T4" fmla="*/ 72 w 1192"/>
              <a:gd name="T5" fmla="*/ 944 h 1152"/>
              <a:gd name="T6" fmla="*/ 696 w 1192"/>
              <a:gd name="T7" fmla="*/ 1088 h 1152"/>
              <a:gd name="T8" fmla="*/ 792 w 1192"/>
              <a:gd name="T9" fmla="*/ 560 h 1152"/>
              <a:gd name="T10" fmla="*/ 1176 w 1192"/>
              <a:gd name="T11" fmla="*/ 416 h 1152"/>
              <a:gd name="T12" fmla="*/ 696 w 1192"/>
              <a:gd name="T13" fmla="*/ 32 h 1152"/>
              <a:gd name="T14" fmla="*/ 408 w 1192"/>
              <a:gd name="T15" fmla="*/ 224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4" name="Freeform 24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303 w 912"/>
              <a:gd name="T1" fmla="*/ 168 h 773"/>
              <a:gd name="T2" fmla="*/ 193 w 912"/>
              <a:gd name="T3" fmla="*/ 384 h 773"/>
              <a:gd name="T4" fmla="*/ 46 w 912"/>
              <a:gd name="T5" fmla="*/ 708 h 773"/>
              <a:gd name="T6" fmla="*/ 467 w 912"/>
              <a:gd name="T7" fmla="*/ 737 h 773"/>
              <a:gd name="T8" fmla="*/ 650 w 912"/>
              <a:gd name="T9" fmla="*/ 493 h 773"/>
              <a:gd name="T10" fmla="*/ 891 w 912"/>
              <a:gd name="T11" fmla="*/ 312 h 773"/>
              <a:gd name="T12" fmla="*/ 524 w 912"/>
              <a:gd name="T13" fmla="*/ 24 h 773"/>
              <a:gd name="T14" fmla="*/ 303 w 912"/>
              <a:gd name="T15" fmla="*/ 168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5" name="Freeform 25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328 w 975"/>
              <a:gd name="T1" fmla="*/ 144 h 1001"/>
              <a:gd name="T2" fmla="*/ 197 w 975"/>
              <a:gd name="T3" fmla="*/ 485 h 1001"/>
              <a:gd name="T4" fmla="*/ 13 w 975"/>
              <a:gd name="T5" fmla="*/ 625 h 1001"/>
              <a:gd name="T6" fmla="*/ 118 w 975"/>
              <a:gd name="T7" fmla="*/ 826 h 1001"/>
              <a:gd name="T8" fmla="*/ 258 w 975"/>
              <a:gd name="T9" fmla="*/ 887 h 1001"/>
              <a:gd name="T10" fmla="*/ 755 w 975"/>
              <a:gd name="T11" fmla="*/ 957 h 1001"/>
              <a:gd name="T12" fmla="*/ 961 w 975"/>
              <a:gd name="T13" fmla="*/ 620 h 1001"/>
              <a:gd name="T14" fmla="*/ 668 w 975"/>
              <a:gd name="T15" fmla="*/ 79 h 1001"/>
              <a:gd name="T16" fmla="*/ 328 w 975"/>
              <a:gd name="T17" fmla="*/ 144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66" name="Freeform 26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599 w 726"/>
              <a:gd name="T1" fmla="*/ 338 h 571"/>
              <a:gd name="T2" fmla="*/ 409 w 726"/>
              <a:gd name="T3" fmla="*/ 206 h 571"/>
              <a:gd name="T4" fmla="*/ 122 w 726"/>
              <a:gd name="T5" fmla="*/ 20 h 571"/>
              <a:gd name="T6" fmla="*/ 17 w 726"/>
              <a:gd name="T7" fmla="*/ 323 h 571"/>
              <a:gd name="T8" fmla="*/ 220 w 726"/>
              <a:gd name="T9" fmla="*/ 517 h 571"/>
              <a:gd name="T10" fmla="*/ 436 w 726"/>
              <a:gd name="T11" fmla="*/ 551 h 571"/>
              <a:gd name="T12" fmla="*/ 699 w 726"/>
              <a:gd name="T13" fmla="*/ 536 h 571"/>
              <a:gd name="T14" fmla="*/ 599 w 726"/>
              <a:gd name="T15" fmla="*/ 3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584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846" name="Rectangle 6"/>
          <p:cNvSpPr>
            <a:spLocks noChangeArrowheads="1"/>
          </p:cNvSpPr>
          <p:nvPr/>
        </p:nvSpPr>
        <p:spPr bwMode="auto">
          <a:xfrm>
            <a:off x="838200" y="838200"/>
            <a:ext cx="7010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Algorithm specifies from which locations it  knows how to step.</a:t>
            </a:r>
          </a:p>
        </p:txBody>
      </p:sp>
      <p:grpSp>
        <p:nvGrpSpPr>
          <p:cNvPr id="35870" name="Group 30"/>
          <p:cNvGrpSpPr>
            <a:grpSpLocks/>
          </p:cNvGrpSpPr>
          <p:nvPr/>
        </p:nvGrpSpPr>
        <p:grpSpPr bwMode="auto">
          <a:xfrm>
            <a:off x="1943100" y="4164013"/>
            <a:ext cx="3619500" cy="2833687"/>
            <a:chOff x="1224" y="2623"/>
            <a:chExt cx="2280" cy="1785"/>
          </a:xfrm>
        </p:grpSpPr>
        <p:sp>
          <p:nvSpPr>
            <p:cNvPr id="35857" name="Freeform 17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47" name="Group 7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5848" name="Freeform 8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9" name="Freeform 9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0" name="Freeform 10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1" name="Freeform 11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2" name="Freeform 12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3" name="Freeform 13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854" name="Line 14"/>
          <p:cNvSpPr>
            <a:spLocks noChangeShapeType="1"/>
          </p:cNvSpPr>
          <p:nvPr/>
        </p:nvSpPr>
        <p:spPr bwMode="auto">
          <a:xfrm flipV="1">
            <a:off x="2895600" y="6096000"/>
            <a:ext cx="914400" cy="306388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5" name="Rectangle 15"/>
          <p:cNvSpPr>
            <a:spLocks noChangeArrowheads="1"/>
          </p:cNvSpPr>
          <p:nvPr/>
        </p:nvSpPr>
        <p:spPr bwMode="auto">
          <a:xfrm>
            <a:off x="2827338" y="152400"/>
            <a:ext cx="35194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Safe Locations</a:t>
            </a:r>
          </a:p>
        </p:txBody>
      </p:sp>
      <p:sp>
        <p:nvSpPr>
          <p:cNvPr id="35868" name="Freeform 28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112 w 1192"/>
              <a:gd name="T1" fmla="*/ 200 h 1152"/>
              <a:gd name="T2" fmla="*/ 64 w 1192"/>
              <a:gd name="T3" fmla="*/ 968 h 1152"/>
              <a:gd name="T4" fmla="*/ 496 w 1192"/>
              <a:gd name="T5" fmla="*/ 1112 h 1152"/>
              <a:gd name="T6" fmla="*/ 784 w 1192"/>
              <a:gd name="T7" fmla="*/ 728 h 1152"/>
              <a:gd name="T8" fmla="*/ 1120 w 1192"/>
              <a:gd name="T9" fmla="*/ 536 h 1152"/>
              <a:gd name="T10" fmla="*/ 352 w 1192"/>
              <a:gd name="T11" fmla="*/ 56 h 1152"/>
              <a:gd name="T12" fmla="*/ 112 w 1192"/>
              <a:gd name="T13" fmla="*/ 20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Freeform 3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112 w 1192"/>
              <a:gd name="T1" fmla="*/ 200 h 1152"/>
              <a:gd name="T2" fmla="*/ 64 w 1192"/>
              <a:gd name="T3" fmla="*/ 968 h 1152"/>
              <a:gd name="T4" fmla="*/ 496 w 1192"/>
              <a:gd name="T5" fmla="*/ 1112 h 1152"/>
              <a:gd name="T6" fmla="*/ 784 w 1192"/>
              <a:gd name="T7" fmla="*/ 728 h 1152"/>
              <a:gd name="T8" fmla="*/ 1120 w 1192"/>
              <a:gd name="T9" fmla="*/ 536 h 1152"/>
              <a:gd name="T10" fmla="*/ 352 w 1192"/>
              <a:gd name="T11" fmla="*/ 56 h 1152"/>
              <a:gd name="T12" fmla="*/ 112 w 1192"/>
              <a:gd name="T13" fmla="*/ 20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Freeform 4" descr="Green marble"/>
          <p:cNvSpPr>
            <a:spLocks noChangeAspect="1"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3" name="Freeform 5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408 w 1192"/>
              <a:gd name="T1" fmla="*/ 224 h 1152"/>
              <a:gd name="T2" fmla="*/ 264 w 1192"/>
              <a:gd name="T3" fmla="*/ 512 h 1152"/>
              <a:gd name="T4" fmla="*/ 72 w 1192"/>
              <a:gd name="T5" fmla="*/ 944 h 1152"/>
              <a:gd name="T6" fmla="*/ 696 w 1192"/>
              <a:gd name="T7" fmla="*/ 1088 h 1152"/>
              <a:gd name="T8" fmla="*/ 792 w 1192"/>
              <a:gd name="T9" fmla="*/ 560 h 1152"/>
              <a:gd name="T10" fmla="*/ 1176 w 1192"/>
              <a:gd name="T11" fmla="*/ 416 h 1152"/>
              <a:gd name="T12" fmla="*/ 696 w 1192"/>
              <a:gd name="T13" fmla="*/ 32 h 1152"/>
              <a:gd name="T14" fmla="*/ 408 w 1192"/>
              <a:gd name="T15" fmla="*/ 224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4" name="Freeform 6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303 w 912"/>
              <a:gd name="T1" fmla="*/ 168 h 773"/>
              <a:gd name="T2" fmla="*/ 193 w 912"/>
              <a:gd name="T3" fmla="*/ 384 h 773"/>
              <a:gd name="T4" fmla="*/ 46 w 912"/>
              <a:gd name="T5" fmla="*/ 708 h 773"/>
              <a:gd name="T6" fmla="*/ 467 w 912"/>
              <a:gd name="T7" fmla="*/ 737 h 773"/>
              <a:gd name="T8" fmla="*/ 650 w 912"/>
              <a:gd name="T9" fmla="*/ 493 h 773"/>
              <a:gd name="T10" fmla="*/ 891 w 912"/>
              <a:gd name="T11" fmla="*/ 312 h 773"/>
              <a:gd name="T12" fmla="*/ 524 w 912"/>
              <a:gd name="T13" fmla="*/ 24 h 773"/>
              <a:gd name="T14" fmla="*/ 303 w 912"/>
              <a:gd name="T15" fmla="*/ 168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7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328 w 975"/>
              <a:gd name="T1" fmla="*/ 144 h 1001"/>
              <a:gd name="T2" fmla="*/ 197 w 975"/>
              <a:gd name="T3" fmla="*/ 485 h 1001"/>
              <a:gd name="T4" fmla="*/ 13 w 975"/>
              <a:gd name="T5" fmla="*/ 625 h 1001"/>
              <a:gd name="T6" fmla="*/ 118 w 975"/>
              <a:gd name="T7" fmla="*/ 826 h 1001"/>
              <a:gd name="T8" fmla="*/ 258 w 975"/>
              <a:gd name="T9" fmla="*/ 887 h 1001"/>
              <a:gd name="T10" fmla="*/ 755 w 975"/>
              <a:gd name="T11" fmla="*/ 957 h 1001"/>
              <a:gd name="T12" fmla="*/ 961 w 975"/>
              <a:gd name="T13" fmla="*/ 620 h 1001"/>
              <a:gd name="T14" fmla="*/ 668 w 975"/>
              <a:gd name="T15" fmla="*/ 79 h 1001"/>
              <a:gd name="T16" fmla="*/ 328 w 975"/>
              <a:gd name="T17" fmla="*/ 144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6" name="Freeform 8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599 w 726"/>
              <a:gd name="T1" fmla="*/ 338 h 571"/>
              <a:gd name="T2" fmla="*/ 409 w 726"/>
              <a:gd name="T3" fmla="*/ 206 h 571"/>
              <a:gd name="T4" fmla="*/ 122 w 726"/>
              <a:gd name="T5" fmla="*/ 20 h 571"/>
              <a:gd name="T6" fmla="*/ 17 w 726"/>
              <a:gd name="T7" fmla="*/ 323 h 571"/>
              <a:gd name="T8" fmla="*/ 220 w 726"/>
              <a:gd name="T9" fmla="*/ 517 h 571"/>
              <a:gd name="T10" fmla="*/ 436 w 726"/>
              <a:gd name="T11" fmla="*/ 551 h 571"/>
              <a:gd name="T12" fmla="*/ 699 w 726"/>
              <a:gd name="T13" fmla="*/ 536 h 571"/>
              <a:gd name="T14" fmla="*/ 599 w 726"/>
              <a:gd name="T15" fmla="*/ 3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7898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899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7901" name="Rectangle 13"/>
          <p:cNvSpPr>
            <a:spLocks noChangeArrowheads="1"/>
          </p:cNvSpPr>
          <p:nvPr/>
        </p:nvSpPr>
        <p:spPr bwMode="auto">
          <a:xfrm>
            <a:off x="838200" y="838200"/>
            <a:ext cx="8001000" cy="1509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10000"/>
              </a:spcBef>
              <a:buFontTx/>
              <a:buChar char="•"/>
            </a:pPr>
            <a:r>
              <a:rPr lang="en-US" altLang="x-none" i="0"/>
              <a:t> “The computation is presently in a safe location.”</a:t>
            </a:r>
          </a:p>
          <a:p>
            <a:pPr>
              <a:spcBef>
                <a:spcPct val="10000"/>
              </a:spcBef>
              <a:buFontTx/>
              <a:buChar char="•"/>
            </a:pPr>
            <a:r>
              <a:rPr lang="en-US" altLang="x-none" i="0"/>
              <a:t> Maybe true and maybe not.</a:t>
            </a:r>
            <a:br>
              <a:rPr lang="en-US" altLang="x-none" i="0"/>
            </a:br>
            <a:r>
              <a:rPr lang="en-US" altLang="x-none" i="0"/>
              <a:t>       If not something has gone wrong.</a:t>
            </a:r>
          </a:p>
        </p:txBody>
      </p:sp>
      <p:sp>
        <p:nvSpPr>
          <p:cNvPr id="37910" name="Rectangle 22"/>
          <p:cNvSpPr>
            <a:spLocks noChangeArrowheads="1"/>
          </p:cNvSpPr>
          <p:nvPr/>
        </p:nvSpPr>
        <p:spPr bwMode="auto">
          <a:xfrm>
            <a:off x="2828925" y="152400"/>
            <a:ext cx="35194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Loop Invariant</a:t>
            </a:r>
          </a:p>
        </p:txBody>
      </p:sp>
      <p:grpSp>
        <p:nvGrpSpPr>
          <p:cNvPr id="37945" name="Group 57"/>
          <p:cNvGrpSpPr>
            <a:grpSpLocks/>
          </p:cNvGrpSpPr>
          <p:nvPr/>
        </p:nvGrpSpPr>
        <p:grpSpPr bwMode="auto">
          <a:xfrm>
            <a:off x="1943100" y="4164013"/>
            <a:ext cx="3619500" cy="2833687"/>
            <a:chOff x="1224" y="2623"/>
            <a:chExt cx="2280" cy="1785"/>
          </a:xfrm>
        </p:grpSpPr>
        <p:sp>
          <p:nvSpPr>
            <p:cNvPr id="37890" name="Freeform 2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4" name="Group 5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7939" name="Group 5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7933" name="Freeform 45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4" name="Freeform 46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5" name="Freeform 47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6" name="Freeform 48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7" name="Freeform 49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8" name="Freeform 50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943" name="Group 5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7940" name="Freeform 52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1" name="Freeform 53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2" name="Freeform 54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7912" name="Group 24"/>
          <p:cNvGrpSpPr>
            <a:grpSpLocks/>
          </p:cNvGrpSpPr>
          <p:nvPr/>
        </p:nvGrpSpPr>
        <p:grpSpPr bwMode="auto">
          <a:xfrm>
            <a:off x="3733800" y="2379663"/>
            <a:ext cx="1606550" cy="2192337"/>
            <a:chOff x="2098" y="1779"/>
            <a:chExt cx="1352" cy="1994"/>
          </a:xfrm>
        </p:grpSpPr>
        <p:sp>
          <p:nvSpPr>
            <p:cNvPr id="37913" name="Freeform 25"/>
            <p:cNvSpPr>
              <a:spLocks/>
            </p:cNvSpPr>
            <p:nvPr/>
          </p:nvSpPr>
          <p:spPr bwMode="auto">
            <a:xfrm>
              <a:off x="2528" y="2086"/>
              <a:ext cx="447" cy="423"/>
            </a:xfrm>
            <a:custGeom>
              <a:avLst/>
              <a:gdLst>
                <a:gd name="T0" fmla="*/ 265 w 894"/>
                <a:gd name="T1" fmla="*/ 491 h 847"/>
                <a:gd name="T2" fmla="*/ 0 w 894"/>
                <a:gd name="T3" fmla="*/ 311 h 847"/>
                <a:gd name="T4" fmla="*/ 44 w 894"/>
                <a:gd name="T5" fmla="*/ 271 h 847"/>
                <a:gd name="T6" fmla="*/ 252 w 894"/>
                <a:gd name="T7" fmla="*/ 395 h 847"/>
                <a:gd name="T8" fmla="*/ 328 w 894"/>
                <a:gd name="T9" fmla="*/ 271 h 847"/>
                <a:gd name="T10" fmla="*/ 422 w 894"/>
                <a:gd name="T11" fmla="*/ 158 h 847"/>
                <a:gd name="T12" fmla="*/ 536 w 894"/>
                <a:gd name="T13" fmla="*/ 85 h 847"/>
                <a:gd name="T14" fmla="*/ 642 w 894"/>
                <a:gd name="T15" fmla="*/ 17 h 847"/>
                <a:gd name="T16" fmla="*/ 725 w 894"/>
                <a:gd name="T17" fmla="*/ 0 h 847"/>
                <a:gd name="T18" fmla="*/ 793 w 894"/>
                <a:gd name="T19" fmla="*/ 6 h 847"/>
                <a:gd name="T20" fmla="*/ 850 w 894"/>
                <a:gd name="T21" fmla="*/ 39 h 847"/>
                <a:gd name="T22" fmla="*/ 894 w 894"/>
                <a:gd name="T23" fmla="*/ 169 h 847"/>
                <a:gd name="T24" fmla="*/ 888 w 894"/>
                <a:gd name="T25" fmla="*/ 361 h 847"/>
                <a:gd name="T26" fmla="*/ 812 w 894"/>
                <a:gd name="T27" fmla="*/ 507 h 847"/>
                <a:gd name="T28" fmla="*/ 687 w 894"/>
                <a:gd name="T29" fmla="*/ 677 h 847"/>
                <a:gd name="T30" fmla="*/ 555 w 894"/>
                <a:gd name="T31" fmla="*/ 801 h 847"/>
                <a:gd name="T32" fmla="*/ 479 w 894"/>
                <a:gd name="T33" fmla="*/ 847 h 847"/>
                <a:gd name="T34" fmla="*/ 377 w 894"/>
                <a:gd name="T35" fmla="*/ 847 h 847"/>
                <a:gd name="T36" fmla="*/ 290 w 894"/>
                <a:gd name="T37" fmla="*/ 812 h 847"/>
                <a:gd name="T38" fmla="*/ 252 w 894"/>
                <a:gd name="T39" fmla="*/ 728 h 847"/>
                <a:gd name="T40" fmla="*/ 227 w 894"/>
                <a:gd name="T41" fmla="*/ 615 h 847"/>
                <a:gd name="T42" fmla="*/ 233 w 894"/>
                <a:gd name="T43" fmla="*/ 531 h 847"/>
                <a:gd name="T44" fmla="*/ 265 w 894"/>
                <a:gd name="T45" fmla="*/ 491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4" h="847">
                  <a:moveTo>
                    <a:pt x="265" y="491"/>
                  </a:moveTo>
                  <a:lnTo>
                    <a:pt x="0" y="311"/>
                  </a:lnTo>
                  <a:lnTo>
                    <a:pt x="44" y="271"/>
                  </a:lnTo>
                  <a:lnTo>
                    <a:pt x="252" y="395"/>
                  </a:lnTo>
                  <a:lnTo>
                    <a:pt x="328" y="271"/>
                  </a:lnTo>
                  <a:lnTo>
                    <a:pt x="422" y="158"/>
                  </a:lnTo>
                  <a:lnTo>
                    <a:pt x="536" y="85"/>
                  </a:lnTo>
                  <a:lnTo>
                    <a:pt x="642" y="17"/>
                  </a:lnTo>
                  <a:lnTo>
                    <a:pt x="725" y="0"/>
                  </a:lnTo>
                  <a:lnTo>
                    <a:pt x="793" y="6"/>
                  </a:lnTo>
                  <a:lnTo>
                    <a:pt x="850" y="39"/>
                  </a:lnTo>
                  <a:lnTo>
                    <a:pt x="894" y="169"/>
                  </a:lnTo>
                  <a:lnTo>
                    <a:pt x="888" y="361"/>
                  </a:lnTo>
                  <a:lnTo>
                    <a:pt x="812" y="507"/>
                  </a:lnTo>
                  <a:lnTo>
                    <a:pt x="687" y="677"/>
                  </a:lnTo>
                  <a:lnTo>
                    <a:pt x="555" y="801"/>
                  </a:lnTo>
                  <a:lnTo>
                    <a:pt x="479" y="847"/>
                  </a:lnTo>
                  <a:lnTo>
                    <a:pt x="377" y="847"/>
                  </a:lnTo>
                  <a:lnTo>
                    <a:pt x="290" y="812"/>
                  </a:lnTo>
                  <a:lnTo>
                    <a:pt x="252" y="728"/>
                  </a:lnTo>
                  <a:lnTo>
                    <a:pt x="227" y="615"/>
                  </a:lnTo>
                  <a:lnTo>
                    <a:pt x="233" y="531"/>
                  </a:lnTo>
                  <a:lnTo>
                    <a:pt x="265" y="49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26"/>
            <p:cNvSpPr>
              <a:spLocks/>
            </p:cNvSpPr>
            <p:nvPr/>
          </p:nvSpPr>
          <p:spPr bwMode="auto">
            <a:xfrm>
              <a:off x="2955" y="1779"/>
              <a:ext cx="141" cy="203"/>
            </a:xfrm>
            <a:custGeom>
              <a:avLst/>
              <a:gdLst>
                <a:gd name="T0" fmla="*/ 0 w 282"/>
                <a:gd name="T1" fmla="*/ 395 h 406"/>
                <a:gd name="T2" fmla="*/ 38 w 282"/>
                <a:gd name="T3" fmla="*/ 243 h 406"/>
                <a:gd name="T4" fmla="*/ 151 w 282"/>
                <a:gd name="T5" fmla="*/ 84 h 406"/>
                <a:gd name="T6" fmla="*/ 251 w 282"/>
                <a:gd name="T7" fmla="*/ 0 h 406"/>
                <a:gd name="T8" fmla="*/ 282 w 282"/>
                <a:gd name="T9" fmla="*/ 33 h 406"/>
                <a:gd name="T10" fmla="*/ 176 w 282"/>
                <a:gd name="T11" fmla="*/ 119 h 406"/>
                <a:gd name="T12" fmla="*/ 132 w 282"/>
                <a:gd name="T13" fmla="*/ 174 h 406"/>
                <a:gd name="T14" fmla="*/ 75 w 282"/>
                <a:gd name="T15" fmla="*/ 276 h 406"/>
                <a:gd name="T16" fmla="*/ 44 w 282"/>
                <a:gd name="T17" fmla="*/ 406 h 406"/>
                <a:gd name="T18" fmla="*/ 0 w 282"/>
                <a:gd name="T19" fmla="*/ 39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406">
                  <a:moveTo>
                    <a:pt x="0" y="395"/>
                  </a:moveTo>
                  <a:lnTo>
                    <a:pt x="38" y="243"/>
                  </a:lnTo>
                  <a:lnTo>
                    <a:pt x="151" y="84"/>
                  </a:lnTo>
                  <a:lnTo>
                    <a:pt x="251" y="0"/>
                  </a:lnTo>
                  <a:lnTo>
                    <a:pt x="282" y="33"/>
                  </a:lnTo>
                  <a:lnTo>
                    <a:pt x="176" y="119"/>
                  </a:lnTo>
                  <a:lnTo>
                    <a:pt x="132" y="174"/>
                  </a:lnTo>
                  <a:lnTo>
                    <a:pt x="75" y="276"/>
                  </a:lnTo>
                  <a:lnTo>
                    <a:pt x="44" y="406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27"/>
            <p:cNvSpPr>
              <a:spLocks/>
            </p:cNvSpPr>
            <p:nvPr/>
          </p:nvSpPr>
          <p:spPr bwMode="auto">
            <a:xfrm>
              <a:off x="3148" y="1950"/>
              <a:ext cx="232" cy="129"/>
            </a:xfrm>
            <a:custGeom>
              <a:avLst/>
              <a:gdLst>
                <a:gd name="T0" fmla="*/ 0 w 463"/>
                <a:gd name="T1" fmla="*/ 222 h 257"/>
                <a:gd name="T2" fmla="*/ 132 w 463"/>
                <a:gd name="T3" fmla="*/ 119 h 257"/>
                <a:gd name="T4" fmla="*/ 300 w 463"/>
                <a:gd name="T5" fmla="*/ 39 h 257"/>
                <a:gd name="T6" fmla="*/ 444 w 463"/>
                <a:gd name="T7" fmla="*/ 0 h 257"/>
                <a:gd name="T8" fmla="*/ 463 w 463"/>
                <a:gd name="T9" fmla="*/ 68 h 257"/>
                <a:gd name="T10" fmla="*/ 257 w 463"/>
                <a:gd name="T11" fmla="*/ 107 h 257"/>
                <a:gd name="T12" fmla="*/ 87 w 463"/>
                <a:gd name="T13" fmla="*/ 211 h 257"/>
                <a:gd name="T14" fmla="*/ 13 w 463"/>
                <a:gd name="T15" fmla="*/ 257 h 257"/>
                <a:gd name="T16" fmla="*/ 0 w 463"/>
                <a:gd name="T17" fmla="*/ 22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3" h="257">
                  <a:moveTo>
                    <a:pt x="0" y="222"/>
                  </a:moveTo>
                  <a:lnTo>
                    <a:pt x="132" y="119"/>
                  </a:lnTo>
                  <a:lnTo>
                    <a:pt x="300" y="39"/>
                  </a:lnTo>
                  <a:lnTo>
                    <a:pt x="444" y="0"/>
                  </a:lnTo>
                  <a:lnTo>
                    <a:pt x="463" y="68"/>
                  </a:lnTo>
                  <a:lnTo>
                    <a:pt x="257" y="107"/>
                  </a:lnTo>
                  <a:lnTo>
                    <a:pt x="87" y="211"/>
                  </a:lnTo>
                  <a:lnTo>
                    <a:pt x="13" y="257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28"/>
            <p:cNvSpPr>
              <a:spLocks/>
            </p:cNvSpPr>
            <p:nvPr/>
          </p:nvSpPr>
          <p:spPr bwMode="auto">
            <a:xfrm>
              <a:off x="3186" y="2281"/>
              <a:ext cx="264" cy="86"/>
            </a:xfrm>
            <a:custGeom>
              <a:avLst/>
              <a:gdLst>
                <a:gd name="T0" fmla="*/ 30 w 528"/>
                <a:gd name="T1" fmla="*/ 0 h 171"/>
                <a:gd name="T2" fmla="*/ 238 w 528"/>
                <a:gd name="T3" fmla="*/ 6 h 171"/>
                <a:gd name="T4" fmla="*/ 414 w 528"/>
                <a:gd name="T5" fmla="*/ 35 h 171"/>
                <a:gd name="T6" fmla="*/ 528 w 528"/>
                <a:gd name="T7" fmla="*/ 74 h 171"/>
                <a:gd name="T8" fmla="*/ 484 w 528"/>
                <a:gd name="T9" fmla="*/ 171 h 171"/>
                <a:gd name="T10" fmla="*/ 340 w 528"/>
                <a:gd name="T11" fmla="*/ 74 h 171"/>
                <a:gd name="T12" fmla="*/ 164 w 528"/>
                <a:gd name="T13" fmla="*/ 57 h 171"/>
                <a:gd name="T14" fmla="*/ 0 w 528"/>
                <a:gd name="T15" fmla="*/ 40 h 171"/>
                <a:gd name="T16" fmla="*/ 30 w 528"/>
                <a:gd name="T1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71">
                  <a:moveTo>
                    <a:pt x="30" y="0"/>
                  </a:moveTo>
                  <a:lnTo>
                    <a:pt x="238" y="6"/>
                  </a:lnTo>
                  <a:lnTo>
                    <a:pt x="414" y="35"/>
                  </a:lnTo>
                  <a:lnTo>
                    <a:pt x="528" y="74"/>
                  </a:lnTo>
                  <a:lnTo>
                    <a:pt x="484" y="171"/>
                  </a:lnTo>
                  <a:lnTo>
                    <a:pt x="340" y="74"/>
                  </a:lnTo>
                  <a:lnTo>
                    <a:pt x="164" y="57"/>
                  </a:lnTo>
                  <a:lnTo>
                    <a:pt x="0" y="4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29"/>
            <p:cNvSpPr>
              <a:spLocks/>
            </p:cNvSpPr>
            <p:nvPr/>
          </p:nvSpPr>
          <p:spPr bwMode="auto">
            <a:xfrm>
              <a:off x="2418" y="2548"/>
              <a:ext cx="344" cy="666"/>
            </a:xfrm>
            <a:custGeom>
              <a:avLst/>
              <a:gdLst>
                <a:gd name="T0" fmla="*/ 563 w 689"/>
                <a:gd name="T1" fmla="*/ 18 h 1333"/>
                <a:gd name="T2" fmla="*/ 451 w 689"/>
                <a:gd name="T3" fmla="*/ 0 h 1333"/>
                <a:gd name="T4" fmla="*/ 332 w 689"/>
                <a:gd name="T5" fmla="*/ 0 h 1333"/>
                <a:gd name="T6" fmla="*/ 200 w 689"/>
                <a:gd name="T7" fmla="*/ 80 h 1333"/>
                <a:gd name="T8" fmla="*/ 113 w 689"/>
                <a:gd name="T9" fmla="*/ 188 h 1333"/>
                <a:gd name="T10" fmla="*/ 57 w 689"/>
                <a:gd name="T11" fmla="*/ 341 h 1333"/>
                <a:gd name="T12" fmla="*/ 13 w 689"/>
                <a:gd name="T13" fmla="*/ 506 h 1333"/>
                <a:gd name="T14" fmla="*/ 0 w 689"/>
                <a:gd name="T15" fmla="*/ 684 h 1333"/>
                <a:gd name="T16" fmla="*/ 19 w 689"/>
                <a:gd name="T17" fmla="*/ 889 h 1333"/>
                <a:gd name="T18" fmla="*/ 68 w 689"/>
                <a:gd name="T19" fmla="*/ 1146 h 1333"/>
                <a:gd name="T20" fmla="*/ 126 w 689"/>
                <a:gd name="T21" fmla="*/ 1230 h 1333"/>
                <a:gd name="T22" fmla="*/ 200 w 689"/>
                <a:gd name="T23" fmla="*/ 1315 h 1333"/>
                <a:gd name="T24" fmla="*/ 283 w 689"/>
                <a:gd name="T25" fmla="*/ 1333 h 1333"/>
                <a:gd name="T26" fmla="*/ 351 w 689"/>
                <a:gd name="T27" fmla="*/ 1315 h 1333"/>
                <a:gd name="T28" fmla="*/ 413 w 689"/>
                <a:gd name="T29" fmla="*/ 1282 h 1333"/>
                <a:gd name="T30" fmla="*/ 451 w 689"/>
                <a:gd name="T31" fmla="*/ 1172 h 1333"/>
                <a:gd name="T32" fmla="*/ 444 w 689"/>
                <a:gd name="T33" fmla="*/ 1076 h 1333"/>
                <a:gd name="T34" fmla="*/ 389 w 689"/>
                <a:gd name="T35" fmla="*/ 985 h 1333"/>
                <a:gd name="T36" fmla="*/ 389 w 689"/>
                <a:gd name="T37" fmla="*/ 866 h 1333"/>
                <a:gd name="T38" fmla="*/ 413 w 689"/>
                <a:gd name="T39" fmla="*/ 752 h 1333"/>
                <a:gd name="T40" fmla="*/ 463 w 689"/>
                <a:gd name="T41" fmla="*/ 616 h 1333"/>
                <a:gd name="T42" fmla="*/ 563 w 689"/>
                <a:gd name="T43" fmla="*/ 530 h 1333"/>
                <a:gd name="T44" fmla="*/ 632 w 689"/>
                <a:gd name="T45" fmla="*/ 394 h 1333"/>
                <a:gd name="T46" fmla="*/ 689 w 689"/>
                <a:gd name="T47" fmla="*/ 216 h 1333"/>
                <a:gd name="T48" fmla="*/ 657 w 689"/>
                <a:gd name="T49" fmla="*/ 97 h 1333"/>
                <a:gd name="T50" fmla="*/ 614 w 689"/>
                <a:gd name="T51" fmla="*/ 18 h 1333"/>
                <a:gd name="T52" fmla="*/ 508 w 689"/>
                <a:gd name="T53" fmla="*/ 0 h 1333"/>
                <a:gd name="T54" fmla="*/ 563 w 689"/>
                <a:gd name="T55" fmla="*/ 18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9" h="1333">
                  <a:moveTo>
                    <a:pt x="563" y="18"/>
                  </a:moveTo>
                  <a:lnTo>
                    <a:pt x="451" y="0"/>
                  </a:lnTo>
                  <a:lnTo>
                    <a:pt x="332" y="0"/>
                  </a:lnTo>
                  <a:lnTo>
                    <a:pt x="200" y="80"/>
                  </a:lnTo>
                  <a:lnTo>
                    <a:pt x="113" y="188"/>
                  </a:lnTo>
                  <a:lnTo>
                    <a:pt x="57" y="341"/>
                  </a:lnTo>
                  <a:lnTo>
                    <a:pt x="13" y="506"/>
                  </a:lnTo>
                  <a:lnTo>
                    <a:pt x="0" y="684"/>
                  </a:lnTo>
                  <a:lnTo>
                    <a:pt x="19" y="889"/>
                  </a:lnTo>
                  <a:lnTo>
                    <a:pt x="68" y="1146"/>
                  </a:lnTo>
                  <a:lnTo>
                    <a:pt x="126" y="1230"/>
                  </a:lnTo>
                  <a:lnTo>
                    <a:pt x="200" y="1315"/>
                  </a:lnTo>
                  <a:lnTo>
                    <a:pt x="283" y="1333"/>
                  </a:lnTo>
                  <a:lnTo>
                    <a:pt x="351" y="1315"/>
                  </a:lnTo>
                  <a:lnTo>
                    <a:pt x="413" y="1282"/>
                  </a:lnTo>
                  <a:lnTo>
                    <a:pt x="451" y="1172"/>
                  </a:lnTo>
                  <a:lnTo>
                    <a:pt x="444" y="1076"/>
                  </a:lnTo>
                  <a:lnTo>
                    <a:pt x="389" y="985"/>
                  </a:lnTo>
                  <a:lnTo>
                    <a:pt x="389" y="866"/>
                  </a:lnTo>
                  <a:lnTo>
                    <a:pt x="413" y="752"/>
                  </a:lnTo>
                  <a:lnTo>
                    <a:pt x="463" y="616"/>
                  </a:lnTo>
                  <a:lnTo>
                    <a:pt x="563" y="530"/>
                  </a:lnTo>
                  <a:lnTo>
                    <a:pt x="632" y="394"/>
                  </a:lnTo>
                  <a:lnTo>
                    <a:pt x="689" y="216"/>
                  </a:lnTo>
                  <a:lnTo>
                    <a:pt x="657" y="97"/>
                  </a:lnTo>
                  <a:lnTo>
                    <a:pt x="614" y="18"/>
                  </a:lnTo>
                  <a:lnTo>
                    <a:pt x="508" y="0"/>
                  </a:lnTo>
                  <a:lnTo>
                    <a:pt x="563" y="1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0"/>
            <p:cNvSpPr>
              <a:spLocks/>
            </p:cNvSpPr>
            <p:nvPr/>
          </p:nvSpPr>
          <p:spPr bwMode="auto">
            <a:xfrm>
              <a:off x="2098" y="2327"/>
              <a:ext cx="450" cy="278"/>
            </a:xfrm>
            <a:custGeom>
              <a:avLst/>
              <a:gdLst>
                <a:gd name="T0" fmla="*/ 901 w 901"/>
                <a:gd name="T1" fmla="*/ 487 h 555"/>
                <a:gd name="T2" fmla="*/ 711 w 901"/>
                <a:gd name="T3" fmla="*/ 469 h 555"/>
                <a:gd name="T4" fmla="*/ 558 w 901"/>
                <a:gd name="T5" fmla="*/ 419 h 555"/>
                <a:gd name="T6" fmla="*/ 438 w 901"/>
                <a:gd name="T7" fmla="*/ 350 h 555"/>
                <a:gd name="T8" fmla="*/ 362 w 901"/>
                <a:gd name="T9" fmla="*/ 289 h 555"/>
                <a:gd name="T10" fmla="*/ 324 w 901"/>
                <a:gd name="T11" fmla="*/ 165 h 555"/>
                <a:gd name="T12" fmla="*/ 324 w 901"/>
                <a:gd name="T13" fmla="*/ 11 h 555"/>
                <a:gd name="T14" fmla="*/ 286 w 901"/>
                <a:gd name="T15" fmla="*/ 0 h 555"/>
                <a:gd name="T16" fmla="*/ 266 w 901"/>
                <a:gd name="T17" fmla="*/ 136 h 555"/>
                <a:gd name="T18" fmla="*/ 273 w 901"/>
                <a:gd name="T19" fmla="*/ 216 h 555"/>
                <a:gd name="T20" fmla="*/ 292 w 901"/>
                <a:gd name="T21" fmla="*/ 289 h 555"/>
                <a:gd name="T22" fmla="*/ 197 w 901"/>
                <a:gd name="T23" fmla="*/ 205 h 555"/>
                <a:gd name="T24" fmla="*/ 121 w 901"/>
                <a:gd name="T25" fmla="*/ 101 h 555"/>
                <a:gd name="T26" fmla="*/ 102 w 901"/>
                <a:gd name="T27" fmla="*/ 136 h 555"/>
                <a:gd name="T28" fmla="*/ 152 w 901"/>
                <a:gd name="T29" fmla="*/ 220 h 555"/>
                <a:gd name="T30" fmla="*/ 247 w 901"/>
                <a:gd name="T31" fmla="*/ 335 h 555"/>
                <a:gd name="T32" fmla="*/ 76 w 901"/>
                <a:gd name="T33" fmla="*/ 323 h 555"/>
                <a:gd name="T34" fmla="*/ 0 w 901"/>
                <a:gd name="T35" fmla="*/ 335 h 555"/>
                <a:gd name="T36" fmla="*/ 19 w 901"/>
                <a:gd name="T37" fmla="*/ 374 h 555"/>
                <a:gd name="T38" fmla="*/ 159 w 901"/>
                <a:gd name="T39" fmla="*/ 385 h 555"/>
                <a:gd name="T40" fmla="*/ 273 w 901"/>
                <a:gd name="T41" fmla="*/ 390 h 555"/>
                <a:gd name="T42" fmla="*/ 140 w 901"/>
                <a:gd name="T43" fmla="*/ 436 h 555"/>
                <a:gd name="T44" fmla="*/ 38 w 901"/>
                <a:gd name="T45" fmla="*/ 493 h 555"/>
                <a:gd name="T46" fmla="*/ 25 w 901"/>
                <a:gd name="T47" fmla="*/ 526 h 555"/>
                <a:gd name="T48" fmla="*/ 57 w 901"/>
                <a:gd name="T49" fmla="*/ 555 h 555"/>
                <a:gd name="T50" fmla="*/ 121 w 901"/>
                <a:gd name="T51" fmla="*/ 504 h 555"/>
                <a:gd name="T52" fmla="*/ 216 w 901"/>
                <a:gd name="T53" fmla="*/ 469 h 555"/>
                <a:gd name="T54" fmla="*/ 343 w 901"/>
                <a:gd name="T55" fmla="*/ 419 h 555"/>
                <a:gd name="T56" fmla="*/ 406 w 901"/>
                <a:gd name="T57" fmla="*/ 425 h 555"/>
                <a:gd name="T58" fmla="*/ 552 w 901"/>
                <a:gd name="T59" fmla="*/ 476 h 555"/>
                <a:gd name="T60" fmla="*/ 666 w 901"/>
                <a:gd name="T61" fmla="*/ 526 h 555"/>
                <a:gd name="T62" fmla="*/ 895 w 901"/>
                <a:gd name="T63" fmla="*/ 555 h 555"/>
                <a:gd name="T64" fmla="*/ 901 w 901"/>
                <a:gd name="T65" fmla="*/ 487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1" h="555">
                  <a:moveTo>
                    <a:pt x="901" y="487"/>
                  </a:moveTo>
                  <a:lnTo>
                    <a:pt x="711" y="469"/>
                  </a:lnTo>
                  <a:lnTo>
                    <a:pt x="558" y="419"/>
                  </a:lnTo>
                  <a:lnTo>
                    <a:pt x="438" y="350"/>
                  </a:lnTo>
                  <a:lnTo>
                    <a:pt x="362" y="289"/>
                  </a:lnTo>
                  <a:lnTo>
                    <a:pt x="324" y="165"/>
                  </a:lnTo>
                  <a:lnTo>
                    <a:pt x="324" y="11"/>
                  </a:lnTo>
                  <a:lnTo>
                    <a:pt x="286" y="0"/>
                  </a:lnTo>
                  <a:lnTo>
                    <a:pt x="266" y="136"/>
                  </a:lnTo>
                  <a:lnTo>
                    <a:pt x="273" y="216"/>
                  </a:lnTo>
                  <a:lnTo>
                    <a:pt x="292" y="289"/>
                  </a:lnTo>
                  <a:lnTo>
                    <a:pt x="197" y="205"/>
                  </a:lnTo>
                  <a:lnTo>
                    <a:pt x="121" y="101"/>
                  </a:lnTo>
                  <a:lnTo>
                    <a:pt x="102" y="136"/>
                  </a:lnTo>
                  <a:lnTo>
                    <a:pt x="152" y="220"/>
                  </a:lnTo>
                  <a:lnTo>
                    <a:pt x="247" y="335"/>
                  </a:lnTo>
                  <a:lnTo>
                    <a:pt x="76" y="323"/>
                  </a:lnTo>
                  <a:lnTo>
                    <a:pt x="0" y="335"/>
                  </a:lnTo>
                  <a:lnTo>
                    <a:pt x="19" y="374"/>
                  </a:lnTo>
                  <a:lnTo>
                    <a:pt x="159" y="385"/>
                  </a:lnTo>
                  <a:lnTo>
                    <a:pt x="273" y="390"/>
                  </a:lnTo>
                  <a:lnTo>
                    <a:pt x="140" y="436"/>
                  </a:lnTo>
                  <a:lnTo>
                    <a:pt x="38" y="493"/>
                  </a:lnTo>
                  <a:lnTo>
                    <a:pt x="25" y="526"/>
                  </a:lnTo>
                  <a:lnTo>
                    <a:pt x="57" y="555"/>
                  </a:lnTo>
                  <a:lnTo>
                    <a:pt x="121" y="504"/>
                  </a:lnTo>
                  <a:lnTo>
                    <a:pt x="216" y="469"/>
                  </a:lnTo>
                  <a:lnTo>
                    <a:pt x="343" y="419"/>
                  </a:lnTo>
                  <a:lnTo>
                    <a:pt x="406" y="425"/>
                  </a:lnTo>
                  <a:lnTo>
                    <a:pt x="552" y="476"/>
                  </a:lnTo>
                  <a:lnTo>
                    <a:pt x="666" y="526"/>
                  </a:lnTo>
                  <a:lnTo>
                    <a:pt x="895" y="555"/>
                  </a:lnTo>
                  <a:lnTo>
                    <a:pt x="901" y="48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1"/>
            <p:cNvSpPr>
              <a:spLocks/>
            </p:cNvSpPr>
            <p:nvPr/>
          </p:nvSpPr>
          <p:spPr bwMode="auto">
            <a:xfrm>
              <a:off x="2728" y="2606"/>
              <a:ext cx="635" cy="311"/>
            </a:xfrm>
            <a:custGeom>
              <a:avLst/>
              <a:gdLst>
                <a:gd name="T0" fmla="*/ 38 w 1271"/>
                <a:gd name="T1" fmla="*/ 0 h 622"/>
                <a:gd name="T2" fmla="*/ 242 w 1271"/>
                <a:gd name="T3" fmla="*/ 137 h 622"/>
                <a:gd name="T4" fmla="*/ 413 w 1271"/>
                <a:gd name="T5" fmla="*/ 244 h 622"/>
                <a:gd name="T6" fmla="*/ 603 w 1271"/>
                <a:gd name="T7" fmla="*/ 290 h 622"/>
                <a:gd name="T8" fmla="*/ 819 w 1271"/>
                <a:gd name="T9" fmla="*/ 325 h 622"/>
                <a:gd name="T10" fmla="*/ 1123 w 1271"/>
                <a:gd name="T11" fmla="*/ 244 h 622"/>
                <a:gd name="T12" fmla="*/ 1212 w 1271"/>
                <a:gd name="T13" fmla="*/ 187 h 622"/>
                <a:gd name="T14" fmla="*/ 1231 w 1271"/>
                <a:gd name="T15" fmla="*/ 229 h 622"/>
                <a:gd name="T16" fmla="*/ 1085 w 1271"/>
                <a:gd name="T17" fmla="*/ 308 h 622"/>
                <a:gd name="T18" fmla="*/ 1003 w 1271"/>
                <a:gd name="T19" fmla="*/ 330 h 622"/>
                <a:gd name="T20" fmla="*/ 1174 w 1271"/>
                <a:gd name="T21" fmla="*/ 343 h 622"/>
                <a:gd name="T22" fmla="*/ 1271 w 1271"/>
                <a:gd name="T23" fmla="*/ 343 h 622"/>
                <a:gd name="T24" fmla="*/ 1271 w 1271"/>
                <a:gd name="T25" fmla="*/ 382 h 622"/>
                <a:gd name="T26" fmla="*/ 1098 w 1271"/>
                <a:gd name="T27" fmla="*/ 394 h 622"/>
                <a:gd name="T28" fmla="*/ 984 w 1271"/>
                <a:gd name="T29" fmla="*/ 382 h 622"/>
                <a:gd name="T30" fmla="*/ 1104 w 1271"/>
                <a:gd name="T31" fmla="*/ 462 h 622"/>
                <a:gd name="T32" fmla="*/ 1181 w 1271"/>
                <a:gd name="T33" fmla="*/ 484 h 622"/>
                <a:gd name="T34" fmla="*/ 1123 w 1271"/>
                <a:gd name="T35" fmla="*/ 536 h 622"/>
                <a:gd name="T36" fmla="*/ 1009 w 1271"/>
                <a:gd name="T37" fmla="*/ 468 h 622"/>
                <a:gd name="T38" fmla="*/ 914 w 1271"/>
                <a:gd name="T39" fmla="*/ 411 h 622"/>
                <a:gd name="T40" fmla="*/ 952 w 1271"/>
                <a:gd name="T41" fmla="*/ 530 h 622"/>
                <a:gd name="T42" fmla="*/ 1060 w 1271"/>
                <a:gd name="T43" fmla="*/ 604 h 622"/>
                <a:gd name="T44" fmla="*/ 1028 w 1271"/>
                <a:gd name="T45" fmla="*/ 622 h 622"/>
                <a:gd name="T46" fmla="*/ 908 w 1271"/>
                <a:gd name="T47" fmla="*/ 565 h 622"/>
                <a:gd name="T48" fmla="*/ 832 w 1271"/>
                <a:gd name="T49" fmla="*/ 451 h 622"/>
                <a:gd name="T50" fmla="*/ 793 w 1271"/>
                <a:gd name="T51" fmla="*/ 400 h 622"/>
                <a:gd name="T52" fmla="*/ 603 w 1271"/>
                <a:gd name="T53" fmla="*/ 382 h 622"/>
                <a:gd name="T54" fmla="*/ 362 w 1271"/>
                <a:gd name="T55" fmla="*/ 325 h 622"/>
                <a:gd name="T56" fmla="*/ 165 w 1271"/>
                <a:gd name="T57" fmla="*/ 194 h 622"/>
                <a:gd name="T58" fmla="*/ 38 w 1271"/>
                <a:gd name="T59" fmla="*/ 91 h 622"/>
                <a:gd name="T60" fmla="*/ 0 w 1271"/>
                <a:gd name="T61" fmla="*/ 57 h 622"/>
                <a:gd name="T62" fmla="*/ 38 w 1271"/>
                <a:gd name="T63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1" h="622">
                  <a:moveTo>
                    <a:pt x="38" y="0"/>
                  </a:moveTo>
                  <a:lnTo>
                    <a:pt x="242" y="137"/>
                  </a:lnTo>
                  <a:lnTo>
                    <a:pt x="413" y="244"/>
                  </a:lnTo>
                  <a:lnTo>
                    <a:pt x="603" y="290"/>
                  </a:lnTo>
                  <a:lnTo>
                    <a:pt x="819" y="325"/>
                  </a:lnTo>
                  <a:lnTo>
                    <a:pt x="1123" y="244"/>
                  </a:lnTo>
                  <a:lnTo>
                    <a:pt x="1212" y="187"/>
                  </a:lnTo>
                  <a:lnTo>
                    <a:pt x="1231" y="229"/>
                  </a:lnTo>
                  <a:lnTo>
                    <a:pt x="1085" y="308"/>
                  </a:lnTo>
                  <a:lnTo>
                    <a:pt x="1003" y="330"/>
                  </a:lnTo>
                  <a:lnTo>
                    <a:pt x="1174" y="343"/>
                  </a:lnTo>
                  <a:lnTo>
                    <a:pt x="1271" y="343"/>
                  </a:lnTo>
                  <a:lnTo>
                    <a:pt x="1271" y="382"/>
                  </a:lnTo>
                  <a:lnTo>
                    <a:pt x="1098" y="394"/>
                  </a:lnTo>
                  <a:lnTo>
                    <a:pt x="984" y="382"/>
                  </a:lnTo>
                  <a:lnTo>
                    <a:pt x="1104" y="462"/>
                  </a:lnTo>
                  <a:lnTo>
                    <a:pt x="1181" y="484"/>
                  </a:lnTo>
                  <a:lnTo>
                    <a:pt x="1123" y="536"/>
                  </a:lnTo>
                  <a:lnTo>
                    <a:pt x="1009" y="468"/>
                  </a:lnTo>
                  <a:lnTo>
                    <a:pt x="914" y="411"/>
                  </a:lnTo>
                  <a:lnTo>
                    <a:pt x="952" y="530"/>
                  </a:lnTo>
                  <a:lnTo>
                    <a:pt x="1060" y="604"/>
                  </a:lnTo>
                  <a:lnTo>
                    <a:pt x="1028" y="622"/>
                  </a:lnTo>
                  <a:lnTo>
                    <a:pt x="908" y="565"/>
                  </a:lnTo>
                  <a:lnTo>
                    <a:pt x="832" y="451"/>
                  </a:lnTo>
                  <a:lnTo>
                    <a:pt x="793" y="400"/>
                  </a:lnTo>
                  <a:lnTo>
                    <a:pt x="603" y="382"/>
                  </a:lnTo>
                  <a:lnTo>
                    <a:pt x="362" y="325"/>
                  </a:lnTo>
                  <a:lnTo>
                    <a:pt x="165" y="194"/>
                  </a:lnTo>
                  <a:lnTo>
                    <a:pt x="38" y="91"/>
                  </a:lnTo>
                  <a:lnTo>
                    <a:pt x="0" y="5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2"/>
            <p:cNvSpPr>
              <a:spLocks/>
            </p:cNvSpPr>
            <p:nvPr/>
          </p:nvSpPr>
          <p:spPr bwMode="auto">
            <a:xfrm>
              <a:off x="2197" y="3131"/>
              <a:ext cx="340" cy="489"/>
            </a:xfrm>
            <a:custGeom>
              <a:avLst/>
              <a:gdLst>
                <a:gd name="T0" fmla="*/ 565 w 679"/>
                <a:gd name="T1" fmla="*/ 16 h 979"/>
                <a:gd name="T2" fmla="*/ 438 w 679"/>
                <a:gd name="T3" fmla="*/ 152 h 979"/>
                <a:gd name="T4" fmla="*/ 343 w 679"/>
                <a:gd name="T5" fmla="*/ 262 h 979"/>
                <a:gd name="T6" fmla="*/ 318 w 679"/>
                <a:gd name="T7" fmla="*/ 357 h 979"/>
                <a:gd name="T8" fmla="*/ 324 w 679"/>
                <a:gd name="T9" fmla="*/ 449 h 979"/>
                <a:gd name="T10" fmla="*/ 375 w 679"/>
                <a:gd name="T11" fmla="*/ 551 h 979"/>
                <a:gd name="T12" fmla="*/ 457 w 679"/>
                <a:gd name="T13" fmla="*/ 671 h 979"/>
                <a:gd name="T14" fmla="*/ 527 w 679"/>
                <a:gd name="T15" fmla="*/ 768 h 979"/>
                <a:gd name="T16" fmla="*/ 546 w 679"/>
                <a:gd name="T17" fmla="*/ 841 h 979"/>
                <a:gd name="T18" fmla="*/ 432 w 679"/>
                <a:gd name="T19" fmla="*/ 819 h 979"/>
                <a:gd name="T20" fmla="*/ 260 w 679"/>
                <a:gd name="T21" fmla="*/ 807 h 979"/>
                <a:gd name="T22" fmla="*/ 95 w 679"/>
                <a:gd name="T23" fmla="*/ 841 h 979"/>
                <a:gd name="T24" fmla="*/ 0 w 679"/>
                <a:gd name="T25" fmla="*/ 893 h 979"/>
                <a:gd name="T26" fmla="*/ 38 w 679"/>
                <a:gd name="T27" fmla="*/ 955 h 979"/>
                <a:gd name="T28" fmla="*/ 127 w 679"/>
                <a:gd name="T29" fmla="*/ 979 h 979"/>
                <a:gd name="T30" fmla="*/ 191 w 679"/>
                <a:gd name="T31" fmla="*/ 922 h 979"/>
                <a:gd name="T32" fmla="*/ 279 w 679"/>
                <a:gd name="T33" fmla="*/ 887 h 979"/>
                <a:gd name="T34" fmla="*/ 381 w 679"/>
                <a:gd name="T35" fmla="*/ 887 h 979"/>
                <a:gd name="T36" fmla="*/ 508 w 679"/>
                <a:gd name="T37" fmla="*/ 909 h 979"/>
                <a:gd name="T38" fmla="*/ 571 w 679"/>
                <a:gd name="T39" fmla="*/ 955 h 979"/>
                <a:gd name="T40" fmla="*/ 647 w 679"/>
                <a:gd name="T41" fmla="*/ 955 h 979"/>
                <a:gd name="T42" fmla="*/ 679 w 679"/>
                <a:gd name="T43" fmla="*/ 909 h 979"/>
                <a:gd name="T44" fmla="*/ 679 w 679"/>
                <a:gd name="T45" fmla="*/ 858 h 979"/>
                <a:gd name="T46" fmla="*/ 622 w 679"/>
                <a:gd name="T47" fmla="*/ 801 h 979"/>
                <a:gd name="T48" fmla="*/ 546 w 679"/>
                <a:gd name="T49" fmla="*/ 688 h 979"/>
                <a:gd name="T50" fmla="*/ 470 w 679"/>
                <a:gd name="T51" fmla="*/ 579 h 979"/>
                <a:gd name="T52" fmla="*/ 400 w 679"/>
                <a:gd name="T53" fmla="*/ 460 h 979"/>
                <a:gd name="T54" fmla="*/ 400 w 679"/>
                <a:gd name="T55" fmla="*/ 341 h 979"/>
                <a:gd name="T56" fmla="*/ 438 w 679"/>
                <a:gd name="T57" fmla="*/ 273 h 979"/>
                <a:gd name="T58" fmla="*/ 533 w 679"/>
                <a:gd name="T59" fmla="*/ 187 h 979"/>
                <a:gd name="T60" fmla="*/ 609 w 679"/>
                <a:gd name="T61" fmla="*/ 124 h 979"/>
                <a:gd name="T62" fmla="*/ 666 w 679"/>
                <a:gd name="T63" fmla="*/ 68 h 979"/>
                <a:gd name="T64" fmla="*/ 603 w 679"/>
                <a:gd name="T65" fmla="*/ 0 h 979"/>
                <a:gd name="T66" fmla="*/ 565 w 679"/>
                <a:gd name="T67" fmla="*/ 16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9" h="979">
                  <a:moveTo>
                    <a:pt x="565" y="16"/>
                  </a:moveTo>
                  <a:lnTo>
                    <a:pt x="438" y="152"/>
                  </a:lnTo>
                  <a:lnTo>
                    <a:pt x="343" y="262"/>
                  </a:lnTo>
                  <a:lnTo>
                    <a:pt x="318" y="357"/>
                  </a:lnTo>
                  <a:lnTo>
                    <a:pt x="324" y="449"/>
                  </a:lnTo>
                  <a:lnTo>
                    <a:pt x="375" y="551"/>
                  </a:lnTo>
                  <a:lnTo>
                    <a:pt x="457" y="671"/>
                  </a:lnTo>
                  <a:lnTo>
                    <a:pt x="527" y="768"/>
                  </a:lnTo>
                  <a:lnTo>
                    <a:pt x="546" y="841"/>
                  </a:lnTo>
                  <a:lnTo>
                    <a:pt x="432" y="819"/>
                  </a:lnTo>
                  <a:lnTo>
                    <a:pt x="260" y="807"/>
                  </a:lnTo>
                  <a:lnTo>
                    <a:pt x="95" y="841"/>
                  </a:lnTo>
                  <a:lnTo>
                    <a:pt x="0" y="893"/>
                  </a:lnTo>
                  <a:lnTo>
                    <a:pt x="38" y="955"/>
                  </a:lnTo>
                  <a:lnTo>
                    <a:pt x="127" y="979"/>
                  </a:lnTo>
                  <a:lnTo>
                    <a:pt x="191" y="922"/>
                  </a:lnTo>
                  <a:lnTo>
                    <a:pt x="279" y="887"/>
                  </a:lnTo>
                  <a:lnTo>
                    <a:pt x="381" y="887"/>
                  </a:lnTo>
                  <a:lnTo>
                    <a:pt x="508" y="909"/>
                  </a:lnTo>
                  <a:lnTo>
                    <a:pt x="571" y="955"/>
                  </a:lnTo>
                  <a:lnTo>
                    <a:pt x="647" y="955"/>
                  </a:lnTo>
                  <a:lnTo>
                    <a:pt x="679" y="909"/>
                  </a:lnTo>
                  <a:lnTo>
                    <a:pt x="679" y="858"/>
                  </a:lnTo>
                  <a:lnTo>
                    <a:pt x="622" y="801"/>
                  </a:lnTo>
                  <a:lnTo>
                    <a:pt x="546" y="688"/>
                  </a:lnTo>
                  <a:lnTo>
                    <a:pt x="470" y="579"/>
                  </a:lnTo>
                  <a:lnTo>
                    <a:pt x="400" y="460"/>
                  </a:lnTo>
                  <a:lnTo>
                    <a:pt x="400" y="341"/>
                  </a:lnTo>
                  <a:lnTo>
                    <a:pt x="438" y="273"/>
                  </a:lnTo>
                  <a:lnTo>
                    <a:pt x="533" y="187"/>
                  </a:lnTo>
                  <a:lnTo>
                    <a:pt x="609" y="124"/>
                  </a:lnTo>
                  <a:lnTo>
                    <a:pt x="666" y="68"/>
                  </a:lnTo>
                  <a:lnTo>
                    <a:pt x="603" y="0"/>
                  </a:lnTo>
                  <a:lnTo>
                    <a:pt x="565" y="1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3"/>
            <p:cNvSpPr>
              <a:spLocks/>
            </p:cNvSpPr>
            <p:nvPr/>
          </p:nvSpPr>
          <p:spPr bwMode="auto">
            <a:xfrm>
              <a:off x="2538" y="3148"/>
              <a:ext cx="367" cy="625"/>
            </a:xfrm>
            <a:custGeom>
              <a:avLst/>
              <a:gdLst>
                <a:gd name="T0" fmla="*/ 172 w 733"/>
                <a:gd name="T1" fmla="*/ 42 h 1252"/>
                <a:gd name="T2" fmla="*/ 153 w 733"/>
                <a:gd name="T3" fmla="*/ 246 h 1252"/>
                <a:gd name="T4" fmla="*/ 153 w 733"/>
                <a:gd name="T5" fmla="*/ 383 h 1252"/>
                <a:gd name="T6" fmla="*/ 184 w 733"/>
                <a:gd name="T7" fmla="*/ 519 h 1252"/>
                <a:gd name="T8" fmla="*/ 259 w 733"/>
                <a:gd name="T9" fmla="*/ 638 h 1252"/>
                <a:gd name="T10" fmla="*/ 373 w 733"/>
                <a:gd name="T11" fmla="*/ 757 h 1252"/>
                <a:gd name="T12" fmla="*/ 494 w 733"/>
                <a:gd name="T13" fmla="*/ 843 h 1252"/>
                <a:gd name="T14" fmla="*/ 587 w 733"/>
                <a:gd name="T15" fmla="*/ 895 h 1252"/>
                <a:gd name="T16" fmla="*/ 695 w 733"/>
                <a:gd name="T17" fmla="*/ 906 h 1252"/>
                <a:gd name="T18" fmla="*/ 733 w 733"/>
                <a:gd name="T19" fmla="*/ 957 h 1252"/>
                <a:gd name="T20" fmla="*/ 733 w 733"/>
                <a:gd name="T21" fmla="*/ 996 h 1252"/>
                <a:gd name="T22" fmla="*/ 663 w 733"/>
                <a:gd name="T23" fmla="*/ 1031 h 1252"/>
                <a:gd name="T24" fmla="*/ 587 w 733"/>
                <a:gd name="T25" fmla="*/ 1060 h 1252"/>
                <a:gd name="T26" fmla="*/ 513 w 733"/>
                <a:gd name="T27" fmla="*/ 1076 h 1252"/>
                <a:gd name="T28" fmla="*/ 392 w 733"/>
                <a:gd name="T29" fmla="*/ 1144 h 1252"/>
                <a:gd name="T30" fmla="*/ 354 w 733"/>
                <a:gd name="T31" fmla="*/ 1196 h 1252"/>
                <a:gd name="T32" fmla="*/ 341 w 733"/>
                <a:gd name="T33" fmla="*/ 1252 h 1252"/>
                <a:gd name="T34" fmla="*/ 265 w 733"/>
                <a:gd name="T35" fmla="*/ 1247 h 1252"/>
                <a:gd name="T36" fmla="*/ 189 w 733"/>
                <a:gd name="T37" fmla="*/ 1196 h 1252"/>
                <a:gd name="T38" fmla="*/ 265 w 733"/>
                <a:gd name="T39" fmla="*/ 1128 h 1252"/>
                <a:gd name="T40" fmla="*/ 335 w 733"/>
                <a:gd name="T41" fmla="*/ 1076 h 1252"/>
                <a:gd name="T42" fmla="*/ 449 w 733"/>
                <a:gd name="T43" fmla="*/ 1031 h 1252"/>
                <a:gd name="T44" fmla="*/ 532 w 733"/>
                <a:gd name="T45" fmla="*/ 1008 h 1252"/>
                <a:gd name="T46" fmla="*/ 638 w 733"/>
                <a:gd name="T47" fmla="*/ 979 h 1252"/>
                <a:gd name="T48" fmla="*/ 456 w 733"/>
                <a:gd name="T49" fmla="*/ 922 h 1252"/>
                <a:gd name="T50" fmla="*/ 322 w 733"/>
                <a:gd name="T51" fmla="*/ 827 h 1252"/>
                <a:gd name="T52" fmla="*/ 227 w 733"/>
                <a:gd name="T53" fmla="*/ 724 h 1252"/>
                <a:gd name="T54" fmla="*/ 146 w 733"/>
                <a:gd name="T55" fmla="*/ 616 h 1252"/>
                <a:gd name="T56" fmla="*/ 89 w 733"/>
                <a:gd name="T57" fmla="*/ 479 h 1252"/>
                <a:gd name="T58" fmla="*/ 32 w 733"/>
                <a:gd name="T59" fmla="*/ 326 h 1252"/>
                <a:gd name="T60" fmla="*/ 0 w 733"/>
                <a:gd name="T61" fmla="*/ 178 h 1252"/>
                <a:gd name="T62" fmla="*/ 0 w 733"/>
                <a:gd name="T63" fmla="*/ 53 h 1252"/>
                <a:gd name="T64" fmla="*/ 57 w 733"/>
                <a:gd name="T65" fmla="*/ 7 h 1252"/>
                <a:gd name="T66" fmla="*/ 146 w 733"/>
                <a:gd name="T67" fmla="*/ 0 h 1252"/>
                <a:gd name="T68" fmla="*/ 172 w 733"/>
                <a:gd name="T69" fmla="*/ 4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3" h="1252">
                  <a:moveTo>
                    <a:pt x="172" y="42"/>
                  </a:moveTo>
                  <a:lnTo>
                    <a:pt x="153" y="246"/>
                  </a:lnTo>
                  <a:lnTo>
                    <a:pt x="153" y="383"/>
                  </a:lnTo>
                  <a:lnTo>
                    <a:pt x="184" y="519"/>
                  </a:lnTo>
                  <a:lnTo>
                    <a:pt x="259" y="638"/>
                  </a:lnTo>
                  <a:lnTo>
                    <a:pt x="373" y="757"/>
                  </a:lnTo>
                  <a:lnTo>
                    <a:pt x="494" y="843"/>
                  </a:lnTo>
                  <a:lnTo>
                    <a:pt x="587" y="895"/>
                  </a:lnTo>
                  <a:lnTo>
                    <a:pt x="695" y="906"/>
                  </a:lnTo>
                  <a:lnTo>
                    <a:pt x="733" y="957"/>
                  </a:lnTo>
                  <a:lnTo>
                    <a:pt x="733" y="996"/>
                  </a:lnTo>
                  <a:lnTo>
                    <a:pt x="663" y="1031"/>
                  </a:lnTo>
                  <a:lnTo>
                    <a:pt x="587" y="1060"/>
                  </a:lnTo>
                  <a:lnTo>
                    <a:pt x="513" y="1076"/>
                  </a:lnTo>
                  <a:lnTo>
                    <a:pt x="392" y="1144"/>
                  </a:lnTo>
                  <a:lnTo>
                    <a:pt x="354" y="1196"/>
                  </a:lnTo>
                  <a:lnTo>
                    <a:pt x="341" y="1252"/>
                  </a:lnTo>
                  <a:lnTo>
                    <a:pt x="265" y="1247"/>
                  </a:lnTo>
                  <a:lnTo>
                    <a:pt x="189" y="1196"/>
                  </a:lnTo>
                  <a:lnTo>
                    <a:pt x="265" y="1128"/>
                  </a:lnTo>
                  <a:lnTo>
                    <a:pt x="335" y="1076"/>
                  </a:lnTo>
                  <a:lnTo>
                    <a:pt x="449" y="1031"/>
                  </a:lnTo>
                  <a:lnTo>
                    <a:pt x="532" y="1008"/>
                  </a:lnTo>
                  <a:lnTo>
                    <a:pt x="638" y="979"/>
                  </a:lnTo>
                  <a:lnTo>
                    <a:pt x="456" y="922"/>
                  </a:lnTo>
                  <a:lnTo>
                    <a:pt x="322" y="827"/>
                  </a:lnTo>
                  <a:lnTo>
                    <a:pt x="227" y="724"/>
                  </a:lnTo>
                  <a:lnTo>
                    <a:pt x="146" y="616"/>
                  </a:lnTo>
                  <a:lnTo>
                    <a:pt x="89" y="479"/>
                  </a:lnTo>
                  <a:lnTo>
                    <a:pt x="32" y="326"/>
                  </a:lnTo>
                  <a:lnTo>
                    <a:pt x="0" y="178"/>
                  </a:lnTo>
                  <a:lnTo>
                    <a:pt x="0" y="53"/>
                  </a:lnTo>
                  <a:lnTo>
                    <a:pt x="57" y="7"/>
                  </a:lnTo>
                  <a:lnTo>
                    <a:pt x="146" y="0"/>
                  </a:lnTo>
                  <a:lnTo>
                    <a:pt x="172" y="4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71" name="Freeform 159" descr="Green marble"/>
          <p:cNvSpPr>
            <a:spLocks/>
          </p:cNvSpPr>
          <p:nvPr/>
        </p:nvSpPr>
        <p:spPr bwMode="auto">
          <a:xfrm>
            <a:off x="1943100" y="4030663"/>
            <a:ext cx="3619500" cy="2833687"/>
          </a:xfrm>
          <a:custGeom>
            <a:avLst/>
            <a:gdLst>
              <a:gd name="T0" fmla="*/ 748 w 2280"/>
              <a:gd name="T1" fmla="*/ 30 h 1785"/>
              <a:gd name="T2" fmla="*/ 1224 w 2280"/>
              <a:gd name="T3" fmla="*/ 305 h 1785"/>
              <a:gd name="T4" fmla="*/ 2184 w 2280"/>
              <a:gd name="T5" fmla="*/ 257 h 1785"/>
              <a:gd name="T6" fmla="*/ 1800 w 2280"/>
              <a:gd name="T7" fmla="*/ 1121 h 1785"/>
              <a:gd name="T8" fmla="*/ 1743 w 2280"/>
              <a:gd name="T9" fmla="*/ 1313 h 1785"/>
              <a:gd name="T10" fmla="*/ 1717 w 2280"/>
              <a:gd name="T11" fmla="*/ 1479 h 1785"/>
              <a:gd name="T12" fmla="*/ 1560 w 2280"/>
              <a:gd name="T13" fmla="*/ 1549 h 1785"/>
              <a:gd name="T14" fmla="*/ 1272 w 2280"/>
              <a:gd name="T15" fmla="*/ 1553 h 1785"/>
              <a:gd name="T16" fmla="*/ 168 w 2280"/>
              <a:gd name="T17" fmla="*/ 1649 h 1785"/>
              <a:gd name="T18" fmla="*/ 264 w 2280"/>
              <a:gd name="T19" fmla="*/ 737 h 1785"/>
              <a:gd name="T20" fmla="*/ 425 w 2280"/>
              <a:gd name="T21" fmla="*/ 126 h 1785"/>
              <a:gd name="T22" fmla="*/ 748 w 2280"/>
              <a:gd name="T23" fmla="*/ 3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2" name="Freeform 160" descr="Green marble"/>
          <p:cNvSpPr>
            <a:spLocks/>
          </p:cNvSpPr>
          <p:nvPr/>
        </p:nvSpPr>
        <p:spPr bwMode="auto">
          <a:xfrm>
            <a:off x="1828800" y="2076450"/>
            <a:ext cx="1892300" cy="1828800"/>
          </a:xfrm>
          <a:custGeom>
            <a:avLst/>
            <a:gdLst>
              <a:gd name="T0" fmla="*/ 112 w 1192"/>
              <a:gd name="T1" fmla="*/ 200 h 1152"/>
              <a:gd name="T2" fmla="*/ 64 w 1192"/>
              <a:gd name="T3" fmla="*/ 968 h 1152"/>
              <a:gd name="T4" fmla="*/ 496 w 1192"/>
              <a:gd name="T5" fmla="*/ 1112 h 1152"/>
              <a:gd name="T6" fmla="*/ 784 w 1192"/>
              <a:gd name="T7" fmla="*/ 728 h 1152"/>
              <a:gd name="T8" fmla="*/ 1120 w 1192"/>
              <a:gd name="T9" fmla="*/ 536 h 1152"/>
              <a:gd name="T10" fmla="*/ 352 w 1192"/>
              <a:gd name="T11" fmla="*/ 56 h 1152"/>
              <a:gd name="T12" fmla="*/ 112 w 1192"/>
              <a:gd name="T13" fmla="*/ 20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3" name="Freeform 161" descr="Green marble"/>
          <p:cNvSpPr>
            <a:spLocks noChangeAspect="1"/>
          </p:cNvSpPr>
          <p:nvPr/>
        </p:nvSpPr>
        <p:spPr bwMode="auto">
          <a:xfrm>
            <a:off x="4851400" y="2584450"/>
            <a:ext cx="2082800" cy="205740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4" name="Freeform 162" descr="Green marble"/>
          <p:cNvSpPr>
            <a:spLocks/>
          </p:cNvSpPr>
          <p:nvPr/>
        </p:nvSpPr>
        <p:spPr bwMode="auto">
          <a:xfrm>
            <a:off x="5334000" y="4876800"/>
            <a:ext cx="1892300" cy="1828800"/>
          </a:xfrm>
          <a:custGeom>
            <a:avLst/>
            <a:gdLst>
              <a:gd name="T0" fmla="*/ 408 w 1192"/>
              <a:gd name="T1" fmla="*/ 224 h 1152"/>
              <a:gd name="T2" fmla="*/ 264 w 1192"/>
              <a:gd name="T3" fmla="*/ 512 h 1152"/>
              <a:gd name="T4" fmla="*/ 72 w 1192"/>
              <a:gd name="T5" fmla="*/ 944 h 1152"/>
              <a:gd name="T6" fmla="*/ 696 w 1192"/>
              <a:gd name="T7" fmla="*/ 1088 h 1152"/>
              <a:gd name="T8" fmla="*/ 792 w 1192"/>
              <a:gd name="T9" fmla="*/ 560 h 1152"/>
              <a:gd name="T10" fmla="*/ 1176 w 1192"/>
              <a:gd name="T11" fmla="*/ 416 h 1152"/>
              <a:gd name="T12" fmla="*/ 696 w 1192"/>
              <a:gd name="T13" fmla="*/ 32 h 1152"/>
              <a:gd name="T14" fmla="*/ 408 w 1192"/>
              <a:gd name="T15" fmla="*/ 224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5" name="Freeform 163" descr="Green marble"/>
          <p:cNvSpPr>
            <a:spLocks/>
          </p:cNvSpPr>
          <p:nvPr/>
        </p:nvSpPr>
        <p:spPr bwMode="auto">
          <a:xfrm>
            <a:off x="6948488" y="1162050"/>
            <a:ext cx="1447800" cy="1227138"/>
          </a:xfrm>
          <a:custGeom>
            <a:avLst/>
            <a:gdLst>
              <a:gd name="T0" fmla="*/ 303 w 912"/>
              <a:gd name="T1" fmla="*/ 168 h 773"/>
              <a:gd name="T2" fmla="*/ 193 w 912"/>
              <a:gd name="T3" fmla="*/ 384 h 773"/>
              <a:gd name="T4" fmla="*/ 46 w 912"/>
              <a:gd name="T5" fmla="*/ 708 h 773"/>
              <a:gd name="T6" fmla="*/ 467 w 912"/>
              <a:gd name="T7" fmla="*/ 737 h 773"/>
              <a:gd name="T8" fmla="*/ 650 w 912"/>
              <a:gd name="T9" fmla="*/ 493 h 773"/>
              <a:gd name="T10" fmla="*/ 891 w 912"/>
              <a:gd name="T11" fmla="*/ 312 h 773"/>
              <a:gd name="T12" fmla="*/ 524 w 912"/>
              <a:gd name="T13" fmla="*/ 24 h 773"/>
              <a:gd name="T14" fmla="*/ 303 w 912"/>
              <a:gd name="T15" fmla="*/ 168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6" name="Freeform 164" descr="Green marble"/>
          <p:cNvSpPr>
            <a:spLocks/>
          </p:cNvSpPr>
          <p:nvPr/>
        </p:nvSpPr>
        <p:spPr bwMode="auto">
          <a:xfrm>
            <a:off x="7377113" y="5026025"/>
            <a:ext cx="1547812" cy="1589088"/>
          </a:xfrm>
          <a:custGeom>
            <a:avLst/>
            <a:gdLst>
              <a:gd name="T0" fmla="*/ 328 w 975"/>
              <a:gd name="T1" fmla="*/ 144 h 1001"/>
              <a:gd name="T2" fmla="*/ 197 w 975"/>
              <a:gd name="T3" fmla="*/ 485 h 1001"/>
              <a:gd name="T4" fmla="*/ 13 w 975"/>
              <a:gd name="T5" fmla="*/ 625 h 1001"/>
              <a:gd name="T6" fmla="*/ 118 w 975"/>
              <a:gd name="T7" fmla="*/ 826 h 1001"/>
              <a:gd name="T8" fmla="*/ 258 w 975"/>
              <a:gd name="T9" fmla="*/ 887 h 1001"/>
              <a:gd name="T10" fmla="*/ 755 w 975"/>
              <a:gd name="T11" fmla="*/ 957 h 1001"/>
              <a:gd name="T12" fmla="*/ 961 w 975"/>
              <a:gd name="T13" fmla="*/ 620 h 1001"/>
              <a:gd name="T14" fmla="*/ 668 w 975"/>
              <a:gd name="T15" fmla="*/ 79 h 1001"/>
              <a:gd name="T16" fmla="*/ 328 w 975"/>
              <a:gd name="T17" fmla="*/ 144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077" name="Freeform 165" descr="Green marble"/>
          <p:cNvSpPr>
            <a:spLocks/>
          </p:cNvSpPr>
          <p:nvPr/>
        </p:nvSpPr>
        <p:spPr bwMode="auto">
          <a:xfrm>
            <a:off x="652463" y="4935538"/>
            <a:ext cx="1152525" cy="906462"/>
          </a:xfrm>
          <a:custGeom>
            <a:avLst/>
            <a:gdLst>
              <a:gd name="T0" fmla="*/ 599 w 726"/>
              <a:gd name="T1" fmla="*/ 338 h 571"/>
              <a:gd name="T2" fmla="*/ 409 w 726"/>
              <a:gd name="T3" fmla="*/ 206 h 571"/>
              <a:gd name="T4" fmla="*/ 122 w 726"/>
              <a:gd name="T5" fmla="*/ 20 h 571"/>
              <a:gd name="T6" fmla="*/ 17 w 726"/>
              <a:gd name="T7" fmla="*/ 323 h 571"/>
              <a:gd name="T8" fmla="*/ 220 w 726"/>
              <a:gd name="T9" fmla="*/ 517 h 571"/>
              <a:gd name="T10" fmla="*/ 436 w 726"/>
              <a:gd name="T11" fmla="*/ 551 h 571"/>
              <a:gd name="T12" fmla="*/ 699 w 726"/>
              <a:gd name="T13" fmla="*/ 536 h 571"/>
              <a:gd name="T14" fmla="*/ 599 w 726"/>
              <a:gd name="T15" fmla="*/ 3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8916" name="Text Box 4"/>
          <p:cNvSpPr txBox="1">
            <a:spLocks noChangeArrowheads="1"/>
          </p:cNvSpPr>
          <p:nvPr/>
        </p:nvSpPr>
        <p:spPr bwMode="auto">
          <a:xfrm>
            <a:off x="2578100" y="58738"/>
            <a:ext cx="46386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Defining Algorithm</a:t>
            </a:r>
          </a:p>
        </p:txBody>
      </p:sp>
      <p:grpSp>
        <p:nvGrpSpPr>
          <p:cNvPr id="38917" name="Group 5"/>
          <p:cNvGrpSpPr>
            <a:grpSpLocks/>
          </p:cNvGrpSpPr>
          <p:nvPr/>
        </p:nvGrpSpPr>
        <p:grpSpPr bwMode="auto">
          <a:xfrm>
            <a:off x="2667000" y="4419600"/>
            <a:ext cx="685800" cy="762000"/>
            <a:chOff x="1584" y="3072"/>
            <a:chExt cx="816" cy="961"/>
          </a:xfrm>
        </p:grpSpPr>
        <p:grpSp>
          <p:nvGrpSpPr>
            <p:cNvPr id="38918" name="Group 6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19" name="Freeform 7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0" name="Freeform 8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1" name="Freeform 9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2" name="Freeform 10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3" name="Freeform 11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4" name="Freeform 12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25" name="Line 13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5" name="Group 23"/>
          <p:cNvGrpSpPr>
            <a:grpSpLocks/>
          </p:cNvGrpSpPr>
          <p:nvPr/>
        </p:nvGrpSpPr>
        <p:grpSpPr bwMode="auto">
          <a:xfrm rot="1370166">
            <a:off x="2057400" y="3048000"/>
            <a:ext cx="685800" cy="762000"/>
            <a:chOff x="1584" y="3072"/>
            <a:chExt cx="816" cy="961"/>
          </a:xfrm>
        </p:grpSpPr>
        <p:grpSp>
          <p:nvGrpSpPr>
            <p:cNvPr id="38936" name="Group 24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37" name="Freeform 25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8" name="Freeform 26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9" name="Freeform 27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0" name="Freeform 28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1" name="Freeform 29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2" name="Freeform 30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43" name="Line 31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44" name="Group 32"/>
          <p:cNvGrpSpPr>
            <a:grpSpLocks/>
          </p:cNvGrpSpPr>
          <p:nvPr/>
        </p:nvGrpSpPr>
        <p:grpSpPr bwMode="auto">
          <a:xfrm rot="-1209651">
            <a:off x="2514600" y="5867400"/>
            <a:ext cx="685800" cy="762000"/>
            <a:chOff x="1584" y="3072"/>
            <a:chExt cx="816" cy="961"/>
          </a:xfrm>
        </p:grpSpPr>
        <p:grpSp>
          <p:nvGrpSpPr>
            <p:cNvPr id="38945" name="Group 33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46" name="Freeform 34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7" name="Freeform 35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8" name="Freeform 36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9" name="Freeform 37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0" name="Freeform 38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1" name="Freeform 39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52" name="Line 40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53" name="Group 41"/>
          <p:cNvGrpSpPr>
            <a:grpSpLocks/>
          </p:cNvGrpSpPr>
          <p:nvPr/>
        </p:nvGrpSpPr>
        <p:grpSpPr bwMode="auto">
          <a:xfrm rot="423503">
            <a:off x="838200" y="5105400"/>
            <a:ext cx="685800" cy="762000"/>
            <a:chOff x="1584" y="3072"/>
            <a:chExt cx="816" cy="961"/>
          </a:xfrm>
        </p:grpSpPr>
        <p:grpSp>
          <p:nvGrpSpPr>
            <p:cNvPr id="38954" name="Group 42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55" name="Freeform 43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6" name="Freeform 44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7" name="Freeform 45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8" name="Freeform 46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9" name="Freeform 47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0" name="Freeform 48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61" name="Line 49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62" name="Group 50"/>
          <p:cNvGrpSpPr>
            <a:grpSpLocks/>
          </p:cNvGrpSpPr>
          <p:nvPr/>
        </p:nvGrpSpPr>
        <p:grpSpPr bwMode="auto">
          <a:xfrm rot="4130845" flipH="1">
            <a:off x="8039100" y="5829300"/>
            <a:ext cx="685800" cy="762000"/>
            <a:chOff x="1584" y="3072"/>
            <a:chExt cx="816" cy="961"/>
          </a:xfrm>
        </p:grpSpPr>
        <p:grpSp>
          <p:nvGrpSpPr>
            <p:cNvPr id="38963" name="Group 51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64" name="Freeform 52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5" name="Freeform 53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6" name="Freeform 54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7" name="Freeform 55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8" name="Freeform 56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9" name="Freeform 57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70" name="Line 58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71" name="Group 59"/>
          <p:cNvGrpSpPr>
            <a:grpSpLocks/>
          </p:cNvGrpSpPr>
          <p:nvPr/>
        </p:nvGrpSpPr>
        <p:grpSpPr bwMode="auto">
          <a:xfrm rot="-15246314">
            <a:off x="7581900" y="1257300"/>
            <a:ext cx="685800" cy="762000"/>
            <a:chOff x="1584" y="3072"/>
            <a:chExt cx="816" cy="961"/>
          </a:xfrm>
        </p:grpSpPr>
        <p:grpSp>
          <p:nvGrpSpPr>
            <p:cNvPr id="38972" name="Group 60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73" name="Freeform 61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62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63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6" name="Freeform 64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7" name="Freeform 65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8" name="Freeform 66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79" name="Line 67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80" name="Group 68"/>
          <p:cNvGrpSpPr>
            <a:grpSpLocks/>
          </p:cNvGrpSpPr>
          <p:nvPr/>
        </p:nvGrpSpPr>
        <p:grpSpPr bwMode="auto">
          <a:xfrm rot="2054066">
            <a:off x="2057400" y="2286000"/>
            <a:ext cx="685800" cy="762000"/>
            <a:chOff x="1584" y="3072"/>
            <a:chExt cx="816" cy="961"/>
          </a:xfrm>
        </p:grpSpPr>
        <p:grpSp>
          <p:nvGrpSpPr>
            <p:cNvPr id="38981" name="Group 69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82" name="Freeform 70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3" name="Freeform 71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4" name="Freeform 72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5" name="Freeform 73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6" name="Freeform 74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7" name="Freeform 75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88" name="Line 76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89" name="Group 77"/>
          <p:cNvGrpSpPr>
            <a:grpSpLocks/>
          </p:cNvGrpSpPr>
          <p:nvPr/>
        </p:nvGrpSpPr>
        <p:grpSpPr bwMode="auto">
          <a:xfrm rot="-1335947">
            <a:off x="5791200" y="5791200"/>
            <a:ext cx="685800" cy="762000"/>
            <a:chOff x="1584" y="3072"/>
            <a:chExt cx="816" cy="961"/>
          </a:xfrm>
        </p:grpSpPr>
        <p:grpSp>
          <p:nvGrpSpPr>
            <p:cNvPr id="38990" name="Group 78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8991" name="Freeform 79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Freeform 80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3" name="Freeform 81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Freeform 82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5" name="Freeform 83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6" name="Freeform 84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97" name="Line 85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98" name="Group 86"/>
          <p:cNvGrpSpPr>
            <a:grpSpLocks/>
          </p:cNvGrpSpPr>
          <p:nvPr/>
        </p:nvGrpSpPr>
        <p:grpSpPr bwMode="auto">
          <a:xfrm rot="-1139909">
            <a:off x="3810000" y="5410200"/>
            <a:ext cx="685800" cy="762000"/>
            <a:chOff x="1584" y="3072"/>
            <a:chExt cx="816" cy="961"/>
          </a:xfrm>
        </p:grpSpPr>
        <p:grpSp>
          <p:nvGrpSpPr>
            <p:cNvPr id="38999" name="Group 87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00" name="Freeform 88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1" name="Freeform 89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2" name="Freeform 90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3" name="Freeform 91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4" name="Freeform 92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5" name="Freeform 93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06" name="Line 94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07" name="Group 95"/>
          <p:cNvGrpSpPr>
            <a:grpSpLocks/>
          </p:cNvGrpSpPr>
          <p:nvPr/>
        </p:nvGrpSpPr>
        <p:grpSpPr bwMode="auto">
          <a:xfrm rot="-1480534">
            <a:off x="6096000" y="5181600"/>
            <a:ext cx="685800" cy="762000"/>
            <a:chOff x="1584" y="3072"/>
            <a:chExt cx="816" cy="961"/>
          </a:xfrm>
        </p:grpSpPr>
        <p:grpSp>
          <p:nvGrpSpPr>
            <p:cNvPr id="39008" name="Group 96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09" name="Freeform 97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0" name="Freeform 98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1" name="Freeform 99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2" name="Freeform 100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3" name="Freeform 101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4" name="Freeform 102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15" name="Line 103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25" name="Group 113"/>
          <p:cNvGrpSpPr>
            <a:grpSpLocks/>
          </p:cNvGrpSpPr>
          <p:nvPr/>
        </p:nvGrpSpPr>
        <p:grpSpPr bwMode="auto">
          <a:xfrm rot="2850186">
            <a:off x="5219700" y="3238500"/>
            <a:ext cx="685800" cy="762000"/>
            <a:chOff x="1584" y="3072"/>
            <a:chExt cx="816" cy="961"/>
          </a:xfrm>
        </p:grpSpPr>
        <p:grpSp>
          <p:nvGrpSpPr>
            <p:cNvPr id="39026" name="Group 114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27" name="Freeform 115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Freeform 116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Freeform 117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Freeform 118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Freeform 119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120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33" name="Line 121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34" name="Group 122"/>
          <p:cNvGrpSpPr>
            <a:grpSpLocks/>
          </p:cNvGrpSpPr>
          <p:nvPr/>
        </p:nvGrpSpPr>
        <p:grpSpPr bwMode="auto">
          <a:xfrm rot="16441141" flipV="1">
            <a:off x="7810500" y="5295900"/>
            <a:ext cx="685800" cy="762000"/>
            <a:chOff x="1584" y="3072"/>
            <a:chExt cx="816" cy="961"/>
          </a:xfrm>
        </p:grpSpPr>
        <p:grpSp>
          <p:nvGrpSpPr>
            <p:cNvPr id="39035" name="Group 123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36" name="Freeform 124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125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Freeform 126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127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0" name="Freeform 128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1" name="Freeform 129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42" name="Line 130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43" name="Group 131"/>
          <p:cNvGrpSpPr>
            <a:grpSpLocks/>
          </p:cNvGrpSpPr>
          <p:nvPr/>
        </p:nvGrpSpPr>
        <p:grpSpPr bwMode="auto">
          <a:xfrm rot="1981365">
            <a:off x="5943600" y="3200400"/>
            <a:ext cx="685800" cy="762000"/>
            <a:chOff x="1584" y="3072"/>
            <a:chExt cx="816" cy="961"/>
          </a:xfrm>
        </p:grpSpPr>
        <p:grpSp>
          <p:nvGrpSpPr>
            <p:cNvPr id="39044" name="Group 132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45" name="Freeform 133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134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135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136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137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138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51" name="Line 139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52" name="Group 140"/>
          <p:cNvGrpSpPr>
            <a:grpSpLocks/>
          </p:cNvGrpSpPr>
          <p:nvPr/>
        </p:nvGrpSpPr>
        <p:grpSpPr bwMode="auto">
          <a:xfrm>
            <a:off x="2971800" y="5257800"/>
            <a:ext cx="685800" cy="762000"/>
            <a:chOff x="1584" y="3072"/>
            <a:chExt cx="816" cy="961"/>
          </a:xfrm>
        </p:grpSpPr>
        <p:grpSp>
          <p:nvGrpSpPr>
            <p:cNvPr id="39053" name="Group 141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54" name="Freeform 142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143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144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145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146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147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60" name="Line 148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61" name="Group 149"/>
          <p:cNvGrpSpPr>
            <a:grpSpLocks/>
          </p:cNvGrpSpPr>
          <p:nvPr/>
        </p:nvGrpSpPr>
        <p:grpSpPr bwMode="auto">
          <a:xfrm>
            <a:off x="4343400" y="4724400"/>
            <a:ext cx="685800" cy="762000"/>
            <a:chOff x="1584" y="3072"/>
            <a:chExt cx="816" cy="961"/>
          </a:xfrm>
        </p:grpSpPr>
        <p:grpSp>
          <p:nvGrpSpPr>
            <p:cNvPr id="39062" name="Group 150"/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39063" name="Freeform 151"/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152"/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153"/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154"/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155"/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156"/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069" name="Line 157"/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070" name="Rectangle 158"/>
          <p:cNvSpPr>
            <a:spLocks noChangeArrowheads="1"/>
          </p:cNvSpPr>
          <p:nvPr/>
        </p:nvSpPr>
        <p:spPr bwMode="auto">
          <a:xfrm>
            <a:off x="762000" y="838200"/>
            <a:ext cx="5334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From every safe location, define one step towards school.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Freeform 3" descr="Green marble"/>
          <p:cNvSpPr>
            <a:spLocks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Freeform 4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408 w 1192"/>
              <a:gd name="T1" fmla="*/ 224 h 1152"/>
              <a:gd name="T2" fmla="*/ 264 w 1192"/>
              <a:gd name="T3" fmla="*/ 512 h 1152"/>
              <a:gd name="T4" fmla="*/ 72 w 1192"/>
              <a:gd name="T5" fmla="*/ 944 h 1152"/>
              <a:gd name="T6" fmla="*/ 696 w 1192"/>
              <a:gd name="T7" fmla="*/ 1088 h 1152"/>
              <a:gd name="T8" fmla="*/ 792 w 1192"/>
              <a:gd name="T9" fmla="*/ 560 h 1152"/>
              <a:gd name="T10" fmla="*/ 1176 w 1192"/>
              <a:gd name="T11" fmla="*/ 416 h 1152"/>
              <a:gd name="T12" fmla="*/ 696 w 1192"/>
              <a:gd name="T13" fmla="*/ 32 h 1152"/>
              <a:gd name="T14" fmla="*/ 408 w 1192"/>
              <a:gd name="T15" fmla="*/ 224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5" name="Freeform 5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303 w 912"/>
              <a:gd name="T1" fmla="*/ 168 h 773"/>
              <a:gd name="T2" fmla="*/ 193 w 912"/>
              <a:gd name="T3" fmla="*/ 384 h 773"/>
              <a:gd name="T4" fmla="*/ 46 w 912"/>
              <a:gd name="T5" fmla="*/ 708 h 773"/>
              <a:gd name="T6" fmla="*/ 467 w 912"/>
              <a:gd name="T7" fmla="*/ 737 h 773"/>
              <a:gd name="T8" fmla="*/ 650 w 912"/>
              <a:gd name="T9" fmla="*/ 493 h 773"/>
              <a:gd name="T10" fmla="*/ 891 w 912"/>
              <a:gd name="T11" fmla="*/ 312 h 773"/>
              <a:gd name="T12" fmla="*/ 524 w 912"/>
              <a:gd name="T13" fmla="*/ 24 h 773"/>
              <a:gd name="T14" fmla="*/ 303 w 912"/>
              <a:gd name="T15" fmla="*/ 168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6" name="Freeform 6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328 w 975"/>
              <a:gd name="T1" fmla="*/ 144 h 1001"/>
              <a:gd name="T2" fmla="*/ 197 w 975"/>
              <a:gd name="T3" fmla="*/ 485 h 1001"/>
              <a:gd name="T4" fmla="*/ 13 w 975"/>
              <a:gd name="T5" fmla="*/ 625 h 1001"/>
              <a:gd name="T6" fmla="*/ 118 w 975"/>
              <a:gd name="T7" fmla="*/ 826 h 1001"/>
              <a:gd name="T8" fmla="*/ 258 w 975"/>
              <a:gd name="T9" fmla="*/ 887 h 1001"/>
              <a:gd name="T10" fmla="*/ 755 w 975"/>
              <a:gd name="T11" fmla="*/ 957 h 1001"/>
              <a:gd name="T12" fmla="*/ 961 w 975"/>
              <a:gd name="T13" fmla="*/ 620 h 1001"/>
              <a:gd name="T14" fmla="*/ 668 w 975"/>
              <a:gd name="T15" fmla="*/ 79 h 1001"/>
              <a:gd name="T16" fmla="*/ 328 w 975"/>
              <a:gd name="T17" fmla="*/ 144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7" name="Freeform 7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599 w 726"/>
              <a:gd name="T1" fmla="*/ 338 h 571"/>
              <a:gd name="T2" fmla="*/ 409 w 726"/>
              <a:gd name="T3" fmla="*/ 206 h 571"/>
              <a:gd name="T4" fmla="*/ 122 w 726"/>
              <a:gd name="T5" fmla="*/ 20 h 571"/>
              <a:gd name="T6" fmla="*/ 17 w 726"/>
              <a:gd name="T7" fmla="*/ 323 h 571"/>
              <a:gd name="T8" fmla="*/ 220 w 726"/>
              <a:gd name="T9" fmla="*/ 517 h 571"/>
              <a:gd name="T10" fmla="*/ 436 w 726"/>
              <a:gd name="T11" fmla="*/ 551 h 571"/>
              <a:gd name="T12" fmla="*/ 699 w 726"/>
              <a:gd name="T13" fmla="*/ 536 h 571"/>
              <a:gd name="T14" fmla="*/ 599 w 726"/>
              <a:gd name="T15" fmla="*/ 3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69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0970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0982" name="Freeform 22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112 w 1192"/>
              <a:gd name="T1" fmla="*/ 200 h 1152"/>
              <a:gd name="T2" fmla="*/ 64 w 1192"/>
              <a:gd name="T3" fmla="*/ 968 h 1152"/>
              <a:gd name="T4" fmla="*/ 496 w 1192"/>
              <a:gd name="T5" fmla="*/ 1112 h 1152"/>
              <a:gd name="T6" fmla="*/ 784 w 1192"/>
              <a:gd name="T7" fmla="*/ 728 h 1152"/>
              <a:gd name="T8" fmla="*/ 1120 w 1192"/>
              <a:gd name="T9" fmla="*/ 536 h 1152"/>
              <a:gd name="T10" fmla="*/ 352 w 1192"/>
              <a:gd name="T11" fmla="*/ 56 h 1152"/>
              <a:gd name="T12" fmla="*/ 112 w 1192"/>
              <a:gd name="T13" fmla="*/ 20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Text Box 23"/>
          <p:cNvSpPr txBox="1">
            <a:spLocks noChangeArrowheads="1"/>
          </p:cNvSpPr>
          <p:nvPr/>
        </p:nvSpPr>
        <p:spPr bwMode="auto">
          <a:xfrm>
            <a:off x="3463925" y="58738"/>
            <a:ext cx="28670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Take a step </a:t>
            </a:r>
          </a:p>
        </p:txBody>
      </p:sp>
      <p:sp>
        <p:nvSpPr>
          <p:cNvPr id="40984" name="Rectangle 24"/>
          <p:cNvSpPr>
            <a:spLocks noChangeArrowheads="1"/>
          </p:cNvSpPr>
          <p:nvPr/>
        </p:nvSpPr>
        <p:spPr bwMode="auto">
          <a:xfrm>
            <a:off x="838200" y="838200"/>
            <a:ext cx="7543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What is required of this step?</a:t>
            </a:r>
          </a:p>
        </p:txBody>
      </p:sp>
      <p:grpSp>
        <p:nvGrpSpPr>
          <p:cNvPr id="40999" name="Group 39"/>
          <p:cNvGrpSpPr>
            <a:grpSpLocks/>
          </p:cNvGrpSpPr>
          <p:nvPr/>
        </p:nvGrpSpPr>
        <p:grpSpPr bwMode="auto">
          <a:xfrm>
            <a:off x="1943100" y="3733800"/>
            <a:ext cx="3619500" cy="3263900"/>
            <a:chOff x="1224" y="2352"/>
            <a:chExt cx="2280" cy="2056"/>
          </a:xfrm>
        </p:grpSpPr>
        <p:sp>
          <p:nvSpPr>
            <p:cNvPr id="40962" name="Freeform 2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5"/>
            <p:cNvSpPr>
              <a:spLocks/>
            </p:cNvSpPr>
            <p:nvPr/>
          </p:nvSpPr>
          <p:spPr bwMode="auto">
            <a:xfrm>
              <a:off x="1776" y="3936"/>
              <a:ext cx="672" cy="200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87" name="Group 27"/>
            <p:cNvGrpSpPr>
              <a:grpSpLocks/>
            </p:cNvGrpSpPr>
            <p:nvPr/>
          </p:nvGrpSpPr>
          <p:grpSpPr bwMode="auto">
            <a:xfrm>
              <a:off x="1680" y="2976"/>
              <a:ext cx="640" cy="1065"/>
              <a:chOff x="1681" y="2977"/>
              <a:chExt cx="640" cy="1065"/>
            </a:xfrm>
          </p:grpSpPr>
          <p:sp>
            <p:nvSpPr>
              <p:cNvPr id="40988" name="Freeform 28"/>
              <p:cNvSpPr>
                <a:spLocks/>
              </p:cNvSpPr>
              <p:nvPr/>
            </p:nvSpPr>
            <p:spPr bwMode="auto">
              <a:xfrm>
                <a:off x="1844" y="3119"/>
                <a:ext cx="224" cy="20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9" name="Freeform 29"/>
              <p:cNvSpPr>
                <a:spLocks/>
              </p:cNvSpPr>
              <p:nvPr/>
            </p:nvSpPr>
            <p:spPr bwMode="auto">
              <a:xfrm>
                <a:off x="1681" y="3062"/>
                <a:ext cx="259" cy="324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0" name="Freeform 30"/>
              <p:cNvSpPr>
                <a:spLocks/>
              </p:cNvSpPr>
              <p:nvPr/>
            </p:nvSpPr>
            <p:spPr bwMode="auto">
              <a:xfrm>
                <a:off x="1898" y="3357"/>
                <a:ext cx="135" cy="30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1" name="Freeform 31"/>
              <p:cNvSpPr>
                <a:spLocks/>
              </p:cNvSpPr>
              <p:nvPr/>
            </p:nvSpPr>
            <p:spPr bwMode="auto">
              <a:xfrm>
                <a:off x="1969" y="3658"/>
                <a:ext cx="251" cy="378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2" name="Freeform 32"/>
              <p:cNvSpPr>
                <a:spLocks/>
              </p:cNvSpPr>
              <p:nvPr/>
            </p:nvSpPr>
            <p:spPr bwMode="auto">
              <a:xfrm>
                <a:off x="1828" y="3657"/>
                <a:ext cx="169" cy="385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993" name="Group 33"/>
              <p:cNvGrpSpPr>
                <a:grpSpLocks/>
              </p:cNvGrpSpPr>
              <p:nvPr/>
            </p:nvGrpSpPr>
            <p:grpSpPr bwMode="auto">
              <a:xfrm>
                <a:off x="1989" y="2977"/>
                <a:ext cx="93" cy="125"/>
                <a:chOff x="1989" y="2977"/>
                <a:chExt cx="93" cy="125"/>
              </a:xfrm>
            </p:grpSpPr>
            <p:sp>
              <p:nvSpPr>
                <p:cNvPr id="40994" name="Freeform 34"/>
                <p:cNvSpPr>
                  <a:spLocks/>
                </p:cNvSpPr>
                <p:nvPr/>
              </p:nvSpPr>
              <p:spPr bwMode="auto">
                <a:xfrm>
                  <a:off x="2007" y="2977"/>
                  <a:ext cx="75" cy="87"/>
                </a:xfrm>
                <a:custGeom>
                  <a:avLst/>
                  <a:gdLst>
                    <a:gd name="T0" fmla="*/ 27 w 224"/>
                    <a:gd name="T1" fmla="*/ 11 h 260"/>
                    <a:gd name="T2" fmla="*/ 87 w 224"/>
                    <a:gd name="T3" fmla="*/ 0 h 260"/>
                    <a:gd name="T4" fmla="*/ 145 w 224"/>
                    <a:gd name="T5" fmla="*/ 4 h 260"/>
                    <a:gd name="T6" fmla="*/ 198 w 224"/>
                    <a:gd name="T7" fmla="*/ 29 h 260"/>
                    <a:gd name="T8" fmla="*/ 224 w 224"/>
                    <a:gd name="T9" fmla="*/ 76 h 260"/>
                    <a:gd name="T10" fmla="*/ 224 w 224"/>
                    <a:gd name="T11" fmla="*/ 114 h 260"/>
                    <a:gd name="T12" fmla="*/ 198 w 224"/>
                    <a:gd name="T13" fmla="*/ 165 h 260"/>
                    <a:gd name="T14" fmla="*/ 153 w 224"/>
                    <a:gd name="T15" fmla="*/ 196 h 260"/>
                    <a:gd name="T16" fmla="*/ 87 w 224"/>
                    <a:gd name="T17" fmla="*/ 196 h 260"/>
                    <a:gd name="T18" fmla="*/ 48 w 224"/>
                    <a:gd name="T19" fmla="*/ 221 h 260"/>
                    <a:gd name="T20" fmla="*/ 34 w 224"/>
                    <a:gd name="T21" fmla="*/ 260 h 260"/>
                    <a:gd name="T22" fmla="*/ 0 w 224"/>
                    <a:gd name="T23" fmla="*/ 247 h 260"/>
                    <a:gd name="T24" fmla="*/ 13 w 224"/>
                    <a:gd name="T25" fmla="*/ 196 h 260"/>
                    <a:gd name="T26" fmla="*/ 61 w 224"/>
                    <a:gd name="T27" fmla="*/ 165 h 260"/>
                    <a:gd name="T28" fmla="*/ 140 w 224"/>
                    <a:gd name="T29" fmla="*/ 158 h 260"/>
                    <a:gd name="T30" fmla="*/ 171 w 224"/>
                    <a:gd name="T31" fmla="*/ 127 h 260"/>
                    <a:gd name="T32" fmla="*/ 179 w 224"/>
                    <a:gd name="T33" fmla="*/ 80 h 260"/>
                    <a:gd name="T34" fmla="*/ 145 w 224"/>
                    <a:gd name="T35" fmla="*/ 38 h 260"/>
                    <a:gd name="T36" fmla="*/ 92 w 224"/>
                    <a:gd name="T37" fmla="*/ 38 h 260"/>
                    <a:gd name="T38" fmla="*/ 34 w 224"/>
                    <a:gd name="T39" fmla="*/ 51 h 260"/>
                    <a:gd name="T40" fmla="*/ 13 w 224"/>
                    <a:gd name="T41" fmla="*/ 38 h 260"/>
                    <a:gd name="T42" fmla="*/ 27 w 224"/>
                    <a:gd name="T43" fmla="*/ 1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4" h="260">
                      <a:moveTo>
                        <a:pt x="27" y="11"/>
                      </a:moveTo>
                      <a:lnTo>
                        <a:pt x="87" y="0"/>
                      </a:lnTo>
                      <a:lnTo>
                        <a:pt x="145" y="4"/>
                      </a:lnTo>
                      <a:lnTo>
                        <a:pt x="198" y="29"/>
                      </a:lnTo>
                      <a:lnTo>
                        <a:pt x="224" y="76"/>
                      </a:lnTo>
                      <a:lnTo>
                        <a:pt x="224" y="114"/>
                      </a:lnTo>
                      <a:lnTo>
                        <a:pt x="198" y="165"/>
                      </a:lnTo>
                      <a:lnTo>
                        <a:pt x="153" y="196"/>
                      </a:lnTo>
                      <a:lnTo>
                        <a:pt x="87" y="196"/>
                      </a:lnTo>
                      <a:lnTo>
                        <a:pt x="48" y="221"/>
                      </a:lnTo>
                      <a:lnTo>
                        <a:pt x="34" y="260"/>
                      </a:lnTo>
                      <a:lnTo>
                        <a:pt x="0" y="247"/>
                      </a:lnTo>
                      <a:lnTo>
                        <a:pt x="13" y="196"/>
                      </a:lnTo>
                      <a:lnTo>
                        <a:pt x="61" y="165"/>
                      </a:lnTo>
                      <a:lnTo>
                        <a:pt x="140" y="158"/>
                      </a:lnTo>
                      <a:lnTo>
                        <a:pt x="171" y="127"/>
                      </a:lnTo>
                      <a:lnTo>
                        <a:pt x="179" y="80"/>
                      </a:lnTo>
                      <a:lnTo>
                        <a:pt x="145" y="38"/>
                      </a:lnTo>
                      <a:lnTo>
                        <a:pt x="92" y="38"/>
                      </a:lnTo>
                      <a:lnTo>
                        <a:pt x="34" y="51"/>
                      </a:lnTo>
                      <a:lnTo>
                        <a:pt x="13" y="38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5" name="Freeform 35"/>
                <p:cNvSpPr>
                  <a:spLocks/>
                </p:cNvSpPr>
                <p:nvPr/>
              </p:nvSpPr>
              <p:spPr bwMode="auto">
                <a:xfrm>
                  <a:off x="1989" y="3078"/>
                  <a:ext cx="23" cy="24"/>
                </a:xfrm>
                <a:custGeom>
                  <a:avLst/>
                  <a:gdLst>
                    <a:gd name="T0" fmla="*/ 70 w 70"/>
                    <a:gd name="T1" fmla="*/ 4 h 71"/>
                    <a:gd name="T2" fmla="*/ 35 w 70"/>
                    <a:gd name="T3" fmla="*/ 0 h 71"/>
                    <a:gd name="T4" fmla="*/ 11 w 70"/>
                    <a:gd name="T5" fmla="*/ 26 h 71"/>
                    <a:gd name="T6" fmla="*/ 0 w 70"/>
                    <a:gd name="T7" fmla="*/ 67 h 71"/>
                    <a:gd name="T8" fmla="*/ 35 w 70"/>
                    <a:gd name="T9" fmla="*/ 71 h 71"/>
                    <a:gd name="T10" fmla="*/ 63 w 70"/>
                    <a:gd name="T11" fmla="*/ 52 h 71"/>
                    <a:gd name="T12" fmla="*/ 70 w 70"/>
                    <a:gd name="T13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71">
                      <a:moveTo>
                        <a:pt x="70" y="4"/>
                      </a:moveTo>
                      <a:lnTo>
                        <a:pt x="35" y="0"/>
                      </a:lnTo>
                      <a:lnTo>
                        <a:pt x="11" y="26"/>
                      </a:lnTo>
                      <a:lnTo>
                        <a:pt x="0" y="67"/>
                      </a:lnTo>
                      <a:lnTo>
                        <a:pt x="35" y="71"/>
                      </a:lnTo>
                      <a:lnTo>
                        <a:pt x="63" y="5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996" name="Freeform 36"/>
              <p:cNvSpPr>
                <a:spLocks/>
              </p:cNvSpPr>
              <p:nvPr/>
            </p:nvSpPr>
            <p:spPr bwMode="auto">
              <a:xfrm>
                <a:off x="2016" y="3072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0986" name="Picture 26" descr="na01476_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352"/>
              <a:ext cx="1185" cy="8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2" descr="Green marble"/>
          <p:cNvSpPr>
            <a:spLocks/>
          </p:cNvSpPr>
          <p:nvPr/>
        </p:nvSpPr>
        <p:spPr bwMode="auto">
          <a:xfrm>
            <a:off x="1943100" y="4164013"/>
            <a:ext cx="3619500" cy="2833687"/>
          </a:xfrm>
          <a:custGeom>
            <a:avLst/>
            <a:gdLst>
              <a:gd name="T0" fmla="*/ 748 w 2280"/>
              <a:gd name="T1" fmla="*/ 30 h 1785"/>
              <a:gd name="T2" fmla="*/ 1224 w 2280"/>
              <a:gd name="T3" fmla="*/ 305 h 1785"/>
              <a:gd name="T4" fmla="*/ 2184 w 2280"/>
              <a:gd name="T5" fmla="*/ 257 h 1785"/>
              <a:gd name="T6" fmla="*/ 1800 w 2280"/>
              <a:gd name="T7" fmla="*/ 1121 h 1785"/>
              <a:gd name="T8" fmla="*/ 1743 w 2280"/>
              <a:gd name="T9" fmla="*/ 1313 h 1785"/>
              <a:gd name="T10" fmla="*/ 1717 w 2280"/>
              <a:gd name="T11" fmla="*/ 1479 h 1785"/>
              <a:gd name="T12" fmla="*/ 1560 w 2280"/>
              <a:gd name="T13" fmla="*/ 1549 h 1785"/>
              <a:gd name="T14" fmla="*/ 1272 w 2280"/>
              <a:gd name="T15" fmla="*/ 1553 h 1785"/>
              <a:gd name="T16" fmla="*/ 168 w 2280"/>
              <a:gd name="T17" fmla="*/ 1649 h 1785"/>
              <a:gd name="T18" fmla="*/ 264 w 2280"/>
              <a:gd name="T19" fmla="*/ 737 h 1785"/>
              <a:gd name="T20" fmla="*/ 425 w 2280"/>
              <a:gd name="T21" fmla="*/ 126 h 1785"/>
              <a:gd name="T22" fmla="*/ 748 w 2280"/>
              <a:gd name="T23" fmla="*/ 3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9" name="Freeform 3" descr="Green marble"/>
          <p:cNvSpPr>
            <a:spLocks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Freeform 4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408 w 1192"/>
              <a:gd name="T1" fmla="*/ 224 h 1152"/>
              <a:gd name="T2" fmla="*/ 264 w 1192"/>
              <a:gd name="T3" fmla="*/ 512 h 1152"/>
              <a:gd name="T4" fmla="*/ 72 w 1192"/>
              <a:gd name="T5" fmla="*/ 944 h 1152"/>
              <a:gd name="T6" fmla="*/ 696 w 1192"/>
              <a:gd name="T7" fmla="*/ 1088 h 1152"/>
              <a:gd name="T8" fmla="*/ 792 w 1192"/>
              <a:gd name="T9" fmla="*/ 560 h 1152"/>
              <a:gd name="T10" fmla="*/ 1176 w 1192"/>
              <a:gd name="T11" fmla="*/ 416 h 1152"/>
              <a:gd name="T12" fmla="*/ 696 w 1192"/>
              <a:gd name="T13" fmla="*/ 32 h 1152"/>
              <a:gd name="T14" fmla="*/ 408 w 1192"/>
              <a:gd name="T15" fmla="*/ 224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1" name="Freeform 5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303 w 912"/>
              <a:gd name="T1" fmla="*/ 168 h 773"/>
              <a:gd name="T2" fmla="*/ 193 w 912"/>
              <a:gd name="T3" fmla="*/ 384 h 773"/>
              <a:gd name="T4" fmla="*/ 46 w 912"/>
              <a:gd name="T5" fmla="*/ 708 h 773"/>
              <a:gd name="T6" fmla="*/ 467 w 912"/>
              <a:gd name="T7" fmla="*/ 737 h 773"/>
              <a:gd name="T8" fmla="*/ 650 w 912"/>
              <a:gd name="T9" fmla="*/ 493 h 773"/>
              <a:gd name="T10" fmla="*/ 891 w 912"/>
              <a:gd name="T11" fmla="*/ 312 h 773"/>
              <a:gd name="T12" fmla="*/ 524 w 912"/>
              <a:gd name="T13" fmla="*/ 24 h 773"/>
              <a:gd name="T14" fmla="*/ 303 w 912"/>
              <a:gd name="T15" fmla="*/ 168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Freeform 6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328 w 975"/>
              <a:gd name="T1" fmla="*/ 144 h 1001"/>
              <a:gd name="T2" fmla="*/ 197 w 975"/>
              <a:gd name="T3" fmla="*/ 485 h 1001"/>
              <a:gd name="T4" fmla="*/ 13 w 975"/>
              <a:gd name="T5" fmla="*/ 625 h 1001"/>
              <a:gd name="T6" fmla="*/ 118 w 975"/>
              <a:gd name="T7" fmla="*/ 826 h 1001"/>
              <a:gd name="T8" fmla="*/ 258 w 975"/>
              <a:gd name="T9" fmla="*/ 887 h 1001"/>
              <a:gd name="T10" fmla="*/ 755 w 975"/>
              <a:gd name="T11" fmla="*/ 957 h 1001"/>
              <a:gd name="T12" fmla="*/ 961 w 975"/>
              <a:gd name="T13" fmla="*/ 620 h 1001"/>
              <a:gd name="T14" fmla="*/ 668 w 975"/>
              <a:gd name="T15" fmla="*/ 79 h 1001"/>
              <a:gd name="T16" fmla="*/ 328 w 975"/>
              <a:gd name="T17" fmla="*/ 144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Freeform 7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599 w 726"/>
              <a:gd name="T1" fmla="*/ 338 h 571"/>
              <a:gd name="T2" fmla="*/ 409 w 726"/>
              <a:gd name="T3" fmla="*/ 206 h 571"/>
              <a:gd name="T4" fmla="*/ 122 w 726"/>
              <a:gd name="T5" fmla="*/ 20 h 571"/>
              <a:gd name="T6" fmla="*/ 17 w 726"/>
              <a:gd name="T7" fmla="*/ 323 h 571"/>
              <a:gd name="T8" fmla="*/ 220 w 726"/>
              <a:gd name="T9" fmla="*/ 517 h 571"/>
              <a:gd name="T10" fmla="*/ 436 w 726"/>
              <a:gd name="T11" fmla="*/ 551 h 571"/>
              <a:gd name="T12" fmla="*/ 699 w 726"/>
              <a:gd name="T13" fmla="*/ 536 h 571"/>
              <a:gd name="T14" fmla="*/ 599 w 726"/>
              <a:gd name="T15" fmla="*/ 338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5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94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9948" name="Rectangle 12"/>
          <p:cNvSpPr>
            <a:spLocks noChangeArrowheads="1"/>
          </p:cNvSpPr>
          <p:nvPr/>
        </p:nvSpPr>
        <p:spPr bwMode="auto">
          <a:xfrm>
            <a:off x="838200" y="838200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If the computation is in a safe location, it does not step into an unsafe one.</a:t>
            </a:r>
          </a:p>
        </p:txBody>
      </p:sp>
      <p:sp>
        <p:nvSpPr>
          <p:cNvPr id="39957" name="Rectangle 21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sp>
        <p:nvSpPr>
          <p:cNvPr id="39958" name="Freeform 22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112 w 1192"/>
              <a:gd name="T1" fmla="*/ 200 h 1152"/>
              <a:gd name="T2" fmla="*/ 64 w 1192"/>
              <a:gd name="T3" fmla="*/ 968 h 1152"/>
              <a:gd name="T4" fmla="*/ 496 w 1192"/>
              <a:gd name="T5" fmla="*/ 1112 h 1152"/>
              <a:gd name="T6" fmla="*/ 784 w 1192"/>
              <a:gd name="T7" fmla="*/ 728 h 1152"/>
              <a:gd name="T8" fmla="*/ 1120 w 1192"/>
              <a:gd name="T9" fmla="*/ 536 h 1152"/>
              <a:gd name="T10" fmla="*/ 352 w 1192"/>
              <a:gd name="T11" fmla="*/ 56 h 1152"/>
              <a:gd name="T12" fmla="*/ 112 w 1192"/>
              <a:gd name="T13" fmla="*/ 20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959" name="Group 23"/>
          <p:cNvGrpSpPr>
            <a:grpSpLocks/>
          </p:cNvGrpSpPr>
          <p:nvPr/>
        </p:nvGrpSpPr>
        <p:grpSpPr bwMode="auto">
          <a:xfrm>
            <a:off x="2819400" y="2057400"/>
            <a:ext cx="3086100" cy="3830638"/>
            <a:chOff x="2227" y="1194"/>
            <a:chExt cx="1944" cy="2413"/>
          </a:xfrm>
        </p:grpSpPr>
        <p:sp>
          <p:nvSpPr>
            <p:cNvPr id="39960" name="Freeform 24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5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6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7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8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9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18" name="Rectangle 34"/>
          <p:cNvSpPr>
            <a:spLocks noChangeArrowheads="1"/>
          </p:cNvSpPr>
          <p:nvPr/>
        </p:nvSpPr>
        <p:spPr bwMode="auto">
          <a:xfrm>
            <a:off x="457200" y="3276600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Can we be assured that the computation will always be in a safe location?</a:t>
            </a:r>
          </a:p>
        </p:txBody>
      </p:sp>
      <p:sp>
        <p:nvSpPr>
          <p:cNvPr id="41996" name="Rectangle 12"/>
          <p:cNvSpPr>
            <a:spLocks noChangeArrowheads="1"/>
          </p:cNvSpPr>
          <p:nvPr/>
        </p:nvSpPr>
        <p:spPr bwMode="auto">
          <a:xfrm>
            <a:off x="2286000" y="1431925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If the computation is in a safe location, it does not step into an unsafe one.</a:t>
            </a:r>
          </a:p>
        </p:txBody>
      </p:sp>
      <p:sp>
        <p:nvSpPr>
          <p:cNvPr id="41997" name="Rectangle 13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grpSp>
        <p:nvGrpSpPr>
          <p:cNvPr id="42006" name="Group 22"/>
          <p:cNvGrpSpPr>
            <a:grpSpLocks/>
          </p:cNvGrpSpPr>
          <p:nvPr/>
        </p:nvGrpSpPr>
        <p:grpSpPr bwMode="auto">
          <a:xfrm>
            <a:off x="609600" y="1219200"/>
            <a:ext cx="1447800" cy="1447800"/>
            <a:chOff x="2496" y="1104"/>
            <a:chExt cx="912" cy="912"/>
          </a:xfrm>
        </p:grpSpPr>
        <p:grpSp>
          <p:nvGrpSpPr>
            <p:cNvPr id="42007" name="Group 23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42008" name="Freeform 24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9" name="Freeform 25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010" name="Group 26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2011" name="Freeform 27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2" name="Freeform 28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3" name="Freeform 29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4" name="Freeform 30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5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6" name="Freeform 32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42017" name="Oval 33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2019" name="Group 35"/>
          <p:cNvGrpSpPr>
            <a:grpSpLocks/>
          </p:cNvGrpSpPr>
          <p:nvPr/>
        </p:nvGrpSpPr>
        <p:grpSpPr bwMode="auto">
          <a:xfrm>
            <a:off x="7162800" y="3124200"/>
            <a:ext cx="1447800" cy="1447800"/>
            <a:chOff x="4464" y="2736"/>
            <a:chExt cx="912" cy="912"/>
          </a:xfrm>
        </p:grpSpPr>
        <p:grpSp>
          <p:nvGrpSpPr>
            <p:cNvPr id="42020" name="Group 36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2021" name="Freeform 37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022" name="Group 38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2023" name="Group 39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2024" name="Freeform 40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5" name="Freeform 41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6" name="Freeform 42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7" name="Freeform 43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8" name="Freeform 44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29" name="Freeform 45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30" name="Group 46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031" name="Freeform 47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32" name="Freeform 48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33" name="Freeform 49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2034" name="Oval 50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686083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686084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686085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b&gt;m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b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6086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 = a</a:t>
            </a:r>
            <a:r>
              <a:rPr lang="en-CA" altLang="x-none" sz="2400">
                <a:solidFill>
                  <a:schemeClr val="bg2"/>
                </a:solidFill>
              </a:rPr>
              <a:t> </a:t>
            </a:r>
            <a:endParaRPr lang="en-US" altLang="x-none" sz="2400">
              <a:solidFill>
                <a:schemeClr val="bg2"/>
              </a:solidFill>
            </a:endParaRPr>
          </a:p>
        </p:txBody>
      </p:sp>
      <p:sp>
        <p:nvSpPr>
          <p:cNvPr id="686087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6088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return(m)</a:t>
            </a:r>
            <a:endParaRPr lang="en-US" altLang="x-none" sz="2400" i="0">
              <a:solidFill>
                <a:schemeClr val="bg2"/>
              </a:solidFill>
            </a:endParaRPr>
          </a:p>
        </p:txBody>
      </p:sp>
      <p:sp>
        <p:nvSpPr>
          <p:cNvPr id="686089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sz="3200" i="0"/>
              <a:t>How can you possibly understand this algorithm without knowing what is true when the computation is here?</a:t>
            </a:r>
          </a:p>
        </p:txBody>
      </p:sp>
      <p:sp>
        <p:nvSpPr>
          <p:cNvPr id="686090" name="AutoShape 10"/>
          <p:cNvSpPr>
            <a:spLocks noChangeArrowheads="1"/>
          </p:cNvSpPr>
          <p:nvPr/>
        </p:nvSpPr>
        <p:spPr bwMode="auto">
          <a:xfrm>
            <a:off x="2057400" y="3657600"/>
            <a:ext cx="1447800" cy="304800"/>
          </a:xfrm>
          <a:prstGeom prst="leftArrow">
            <a:avLst>
              <a:gd name="adj1" fmla="val 50000"/>
              <a:gd name="adj2" fmla="val 11875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grpSp>
        <p:nvGrpSpPr>
          <p:cNvPr id="686092" name="Group 12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686093" name="Rectangle 13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686094" name="Rectangle 1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8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089" grpId="0"/>
      <p:bldP spid="68609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ChangeArrowheads="1"/>
          </p:cNvSpPr>
          <p:nvPr/>
        </p:nvSpPr>
        <p:spPr bwMode="auto">
          <a:xfrm>
            <a:off x="457200" y="3276600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Can we be assured that the computation will always be in a safe location?</a:t>
            </a:r>
          </a:p>
        </p:txBody>
      </p:sp>
      <p:sp>
        <p:nvSpPr>
          <p:cNvPr id="138245" name="Rectangle 5"/>
          <p:cNvSpPr>
            <a:spLocks noChangeArrowheads="1"/>
          </p:cNvSpPr>
          <p:nvPr/>
        </p:nvSpPr>
        <p:spPr bwMode="auto">
          <a:xfrm>
            <a:off x="2286000" y="1431925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If the computation is in a safe location, it does not step into an unsafe one.</a:t>
            </a:r>
          </a:p>
        </p:txBody>
      </p:sp>
      <p:sp>
        <p:nvSpPr>
          <p:cNvPr id="138246" name="Rectangle 6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grpSp>
        <p:nvGrpSpPr>
          <p:cNvPr id="138247" name="Group 7"/>
          <p:cNvGrpSpPr>
            <a:grpSpLocks/>
          </p:cNvGrpSpPr>
          <p:nvPr/>
        </p:nvGrpSpPr>
        <p:grpSpPr bwMode="auto">
          <a:xfrm>
            <a:off x="609600" y="1219200"/>
            <a:ext cx="1447800" cy="1447800"/>
            <a:chOff x="2496" y="1104"/>
            <a:chExt cx="912" cy="912"/>
          </a:xfrm>
        </p:grpSpPr>
        <p:grpSp>
          <p:nvGrpSpPr>
            <p:cNvPr id="138248" name="Group 8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138249" name="Freeform 9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50" name="Freeform 10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251" name="Group 11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138252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53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54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55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56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57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8258" name="Oval 18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8259" name="Group 19"/>
          <p:cNvGrpSpPr>
            <a:grpSpLocks/>
          </p:cNvGrpSpPr>
          <p:nvPr/>
        </p:nvGrpSpPr>
        <p:grpSpPr bwMode="auto">
          <a:xfrm>
            <a:off x="7162800" y="3124200"/>
            <a:ext cx="1447800" cy="1447800"/>
            <a:chOff x="4464" y="2736"/>
            <a:chExt cx="912" cy="912"/>
          </a:xfrm>
        </p:grpSpPr>
        <p:grpSp>
          <p:nvGrpSpPr>
            <p:cNvPr id="138260" name="Group 20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138261" name="Freeform 2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8262" name="Group 2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38263" name="Group 2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38264" name="Freeform 2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65" name="Freeform 2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66" name="Freeform 2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67" name="Freeform 2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68" name="Freeform 2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69" name="Freeform 2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8270" name="Group 3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38271" name="Freeform 3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72" name="Freeform 3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273" name="Freeform 3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138274" name="Oval 34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75" name="Text Box 35"/>
          <p:cNvSpPr txBox="1">
            <a:spLocks noChangeArrowheads="1"/>
          </p:cNvSpPr>
          <p:nvPr/>
        </p:nvSpPr>
        <p:spPr bwMode="auto">
          <a:xfrm>
            <a:off x="762000" y="5530850"/>
            <a:ext cx="64071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3600" i="0">
                <a:solidFill>
                  <a:schemeClr val="hlink"/>
                </a:solidFill>
              </a:rPr>
              <a:t>No. What if it is not initially true?</a:t>
            </a:r>
            <a:endParaRPr lang="en-CA" altLang="x-none" sz="3600" i="0">
              <a:solidFill>
                <a:schemeClr val="hlink"/>
              </a:solidFill>
            </a:endParaRPr>
          </a:p>
        </p:txBody>
      </p:sp>
      <p:grpSp>
        <p:nvGrpSpPr>
          <p:cNvPr id="138276" name="Group 36"/>
          <p:cNvGrpSpPr>
            <a:grpSpLocks/>
          </p:cNvGrpSpPr>
          <p:nvPr/>
        </p:nvGrpSpPr>
        <p:grpSpPr bwMode="auto">
          <a:xfrm>
            <a:off x="7162800" y="5113338"/>
            <a:ext cx="1439863" cy="1439862"/>
            <a:chOff x="2976" y="2352"/>
            <a:chExt cx="907" cy="907"/>
          </a:xfrm>
        </p:grpSpPr>
        <p:sp>
          <p:nvSpPr>
            <p:cNvPr id="138277" name="Freeform 37" descr="Green marble"/>
            <p:cNvSpPr>
              <a:spLocks noChangeAspect="1"/>
            </p:cNvSpPr>
            <p:nvPr/>
          </p:nvSpPr>
          <p:spPr bwMode="auto">
            <a:xfrm rot="2360341">
              <a:off x="3403" y="2606"/>
              <a:ext cx="480" cy="38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8" name="Oval 38"/>
            <p:cNvSpPr>
              <a:spLocks noChangeAspect="1" noChangeArrowheads="1"/>
            </p:cNvSpPr>
            <p:nvPr/>
          </p:nvSpPr>
          <p:spPr bwMode="auto">
            <a:xfrm>
              <a:off x="2976" y="235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138279" name="Picture 3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2" y="2621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ChangeArrowheads="1"/>
          </p:cNvSpPr>
          <p:nvPr/>
        </p:nvSpPr>
        <p:spPr bwMode="auto">
          <a:xfrm>
            <a:off x="990600" y="1660525"/>
            <a:ext cx="76962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From the Pre-Conditions on the input instance we must establish the loop invariant.</a:t>
            </a:r>
          </a:p>
        </p:txBody>
      </p:sp>
      <p:sp>
        <p:nvSpPr>
          <p:cNvPr id="136214" name="Rectangle 22"/>
          <p:cNvSpPr>
            <a:spLocks noChangeArrowheads="1"/>
          </p:cNvSpPr>
          <p:nvPr/>
        </p:nvSpPr>
        <p:spPr bwMode="auto">
          <a:xfrm>
            <a:off x="1379538" y="152400"/>
            <a:ext cx="64230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Establishing Loop Invariant</a:t>
            </a:r>
          </a:p>
        </p:txBody>
      </p:sp>
      <p:grpSp>
        <p:nvGrpSpPr>
          <p:cNvPr id="136230" name="Group 38"/>
          <p:cNvGrpSpPr>
            <a:grpSpLocks/>
          </p:cNvGrpSpPr>
          <p:nvPr/>
        </p:nvGrpSpPr>
        <p:grpSpPr bwMode="auto">
          <a:xfrm>
            <a:off x="3505200" y="3810000"/>
            <a:ext cx="2590800" cy="2590800"/>
            <a:chOff x="3077" y="2352"/>
            <a:chExt cx="907" cy="907"/>
          </a:xfrm>
        </p:grpSpPr>
        <p:grpSp>
          <p:nvGrpSpPr>
            <p:cNvPr id="136210" name="Group 18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36211" name="Freeform 19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2" name="Oval 20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136213" name="Picture 21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36222" name="Group 3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36223" name="Freeform 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4" name="Freeform 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5" name="Freeform 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6" name="Freeform 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7" name="Freeform 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8" name="Freeform 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7" name="Rectangle 5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grpSp>
        <p:nvGrpSpPr>
          <p:cNvPr id="44038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44039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44040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41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042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44043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4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5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6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7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8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44049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060" name="Group 28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44061" name="Group 29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4062" name="Freeform 30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063" name="Group 3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4064" name="Group 3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4065" name="Freeform 3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66" name="Freeform 3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67" name="Freeform 3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68" name="Freeform 3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69" name="Freeform 3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70" name="Freeform 3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071" name="Group 3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4072" name="Freeform 4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73" name="Freeform 4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74" name="Freeform 4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4075" name="Oval 43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077" name="Group 4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44078" name="Group 4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44079" name="Freeform 4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0" name="Oval 4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44081" name="Picture 4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4082" name="Group 5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44083" name="Freeform 5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4" name="Freeform 5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5" name="Freeform 5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6" name="Freeform 5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7" name="Freeform 5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8" name="Freeform 5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90" name="Rectangle 58"/>
          <p:cNvSpPr>
            <a:spLocks noChangeArrowheads="1"/>
          </p:cNvSpPr>
          <p:nvPr/>
        </p:nvSpPr>
        <p:spPr bwMode="auto">
          <a:xfrm>
            <a:off x="2438400" y="2514600"/>
            <a:ext cx="4648200" cy="2149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Can we be assured that the computation will always be in a safe location?</a:t>
            </a:r>
          </a:p>
          <a:p>
            <a:pPr>
              <a:buFontTx/>
              <a:buChar char="•"/>
            </a:pPr>
            <a:r>
              <a:rPr lang="en-US" altLang="x-none" i="0"/>
              <a:t> By what principle?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20" name="Rectangle 4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sp>
        <p:nvSpPr>
          <p:cNvPr id="137221" name="Rectangle 5"/>
          <p:cNvSpPr>
            <a:spLocks noChangeArrowheads="1"/>
          </p:cNvSpPr>
          <p:nvPr/>
        </p:nvSpPr>
        <p:spPr bwMode="auto">
          <a:xfrm>
            <a:off x="914400" y="838200"/>
            <a:ext cx="6629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By </a:t>
            </a:r>
            <a:r>
              <a:rPr lang="en-US" altLang="x-none" i="0" u="sng"/>
              <a:t>Induction</a:t>
            </a:r>
            <a:r>
              <a:rPr lang="en-US" altLang="x-none" i="0"/>
              <a:t> the computation will always be in a safe location.</a:t>
            </a:r>
          </a:p>
        </p:txBody>
      </p:sp>
      <p:grpSp>
        <p:nvGrpSpPr>
          <p:cNvPr id="137222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137223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137224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25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26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137227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2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2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30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31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3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7233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137234" name="Object 18"/>
          <p:cNvGraphicFramePr>
            <a:graphicFrameLocks noChangeAspect="1"/>
          </p:cNvGraphicFramePr>
          <p:nvPr/>
        </p:nvGraphicFramePr>
        <p:xfrm>
          <a:off x="1981200" y="2514600"/>
          <a:ext cx="5486400" cy="2757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67" name="Equation" r:id="rId4" imgW="2145960" imgH="927000" progId="Equation.COEE2">
                  <p:embed/>
                </p:oleObj>
              </mc:Choice>
              <mc:Fallback>
                <p:oleObj name="Equation" r:id="rId4" imgW="2145960" imgH="927000" progId="Equation.COEE2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2514600"/>
                        <a:ext cx="5486400" cy="2757488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7235" name="Group 19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137236" name="Group 20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137237" name="Freeform 2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38" name="Group 2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37239" name="Group 2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37240" name="Freeform 2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1" name="Freeform 2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2" name="Freeform 2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3" name="Freeform 2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4" name="Freeform 2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5" name="Freeform 2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7246" name="Group 3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37247" name="Freeform 3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8" name="Freeform 3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249" name="Freeform 3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137250" name="Oval 34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7251" name="Group 3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137252" name="Group 3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37253" name="Freeform 3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4" name="Oval 3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137255" name="Picture 39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37256" name="Group 4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37257" name="Freeform 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8" name="Freeform 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9" name="Freeform 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60" name="Freeform 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61" name="Freeform 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62" name="Freeform 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137263" name="Object 47"/>
          <p:cNvGraphicFramePr>
            <a:graphicFrameLocks noChangeAspect="1"/>
          </p:cNvGraphicFramePr>
          <p:nvPr/>
        </p:nvGraphicFramePr>
        <p:xfrm>
          <a:off x="6096000" y="1066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68" name="Clip" r:id="rId7" imgW="4831920" imgH="2253960" progId="MS_ClipArt_Gallery.2">
                  <p:embed/>
                </p:oleObj>
              </mc:Choice>
              <mc:Fallback>
                <p:oleObj name="Clip" r:id="rId7" imgW="4831920" imgH="2253960" progId="MS_ClipArt_Gallery.2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0" y="1066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Ending The Algorithm</a:t>
            </a:r>
            <a:endParaRPr lang="en-CA" altLang="x-none"/>
          </a:p>
        </p:txBody>
      </p:sp>
      <p:grpSp>
        <p:nvGrpSpPr>
          <p:cNvPr id="277558" name="Group 54"/>
          <p:cNvGrpSpPr>
            <a:grpSpLocks/>
          </p:cNvGrpSpPr>
          <p:nvPr/>
        </p:nvGrpSpPr>
        <p:grpSpPr bwMode="auto">
          <a:xfrm>
            <a:off x="838200" y="1066800"/>
            <a:ext cx="6997700" cy="609600"/>
            <a:chOff x="528" y="672"/>
            <a:chExt cx="4408" cy="384"/>
          </a:xfrm>
        </p:grpSpPr>
        <p:grpSp>
          <p:nvGrpSpPr>
            <p:cNvPr id="277522" name="Group 18"/>
            <p:cNvGrpSpPr>
              <a:grpSpLocks/>
            </p:cNvGrpSpPr>
            <p:nvPr/>
          </p:nvGrpSpPr>
          <p:grpSpPr bwMode="auto">
            <a:xfrm>
              <a:off x="4408" y="720"/>
              <a:ext cx="528" cy="336"/>
              <a:chOff x="1584" y="2256"/>
              <a:chExt cx="768" cy="672"/>
            </a:xfrm>
          </p:grpSpPr>
          <p:sp>
            <p:nvSpPr>
              <p:cNvPr id="277523" name="AutoShape 19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3600" i="0" baseline="-8000" dirty="0">
                    <a:solidFill>
                      <a:schemeClr val="bg2"/>
                    </a:solidFill>
                  </a:rPr>
                  <a:t>Exit</a:t>
                </a:r>
                <a:endParaRPr lang="en-CA" altLang="x-none" sz="3600" i="0" baseline="-80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77524" name="Line 20"/>
              <p:cNvSpPr>
                <a:spLocks noChangeShapeType="1"/>
              </p:cNvSpPr>
              <p:nvPr/>
            </p:nvSpPr>
            <p:spPr bwMode="auto">
              <a:xfrm>
                <a:off x="1968" y="2784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7548" name="Rectangle 44"/>
            <p:cNvSpPr>
              <a:spLocks noChangeArrowheads="1"/>
            </p:cNvSpPr>
            <p:nvPr/>
          </p:nvSpPr>
          <p:spPr bwMode="auto">
            <a:xfrm>
              <a:off x="528" y="672"/>
              <a:ext cx="2252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Define Exit Condition</a:t>
              </a:r>
            </a:p>
          </p:txBody>
        </p:sp>
      </p:grpSp>
      <p:grpSp>
        <p:nvGrpSpPr>
          <p:cNvPr id="277557" name="Group 53"/>
          <p:cNvGrpSpPr>
            <a:grpSpLocks/>
          </p:cNvGrpSpPr>
          <p:nvPr/>
        </p:nvGrpSpPr>
        <p:grpSpPr bwMode="auto">
          <a:xfrm>
            <a:off x="869950" y="1981200"/>
            <a:ext cx="7131050" cy="1524000"/>
            <a:chOff x="548" y="1248"/>
            <a:chExt cx="4492" cy="960"/>
          </a:xfrm>
        </p:grpSpPr>
        <p:sp>
          <p:nvSpPr>
            <p:cNvPr id="277549" name="Rectangle 45"/>
            <p:cNvSpPr>
              <a:spLocks noChangeArrowheads="1"/>
            </p:cNvSpPr>
            <p:nvPr/>
          </p:nvSpPr>
          <p:spPr bwMode="auto">
            <a:xfrm>
              <a:off x="548" y="1248"/>
              <a:ext cx="1372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Termination:</a:t>
              </a:r>
            </a:p>
          </p:txBody>
        </p:sp>
        <p:grpSp>
          <p:nvGrpSpPr>
            <p:cNvPr id="277525" name="Group 21"/>
            <p:cNvGrpSpPr>
              <a:grpSpLocks/>
            </p:cNvGrpSpPr>
            <p:nvPr/>
          </p:nvGrpSpPr>
          <p:grpSpPr bwMode="auto">
            <a:xfrm>
              <a:off x="4305" y="1280"/>
              <a:ext cx="735" cy="736"/>
              <a:chOff x="1824" y="2928"/>
              <a:chExt cx="735" cy="736"/>
            </a:xfrm>
          </p:grpSpPr>
          <p:grpSp>
            <p:nvGrpSpPr>
              <p:cNvPr id="277526" name="Group 22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77527" name="AutoShap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7528" name="Line 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7529" name="Oval 25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7530" name="Group 26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77531" name="AutoShap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7532" name="Line 2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7533" name="AutoShape 29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7550" name="Rectangle 46"/>
            <p:cNvSpPr>
              <a:spLocks noChangeArrowheads="1"/>
            </p:cNvSpPr>
            <p:nvPr/>
          </p:nvSpPr>
          <p:spPr bwMode="auto">
            <a:xfrm>
              <a:off x="768" y="1574"/>
              <a:ext cx="3072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x-none" i="0"/>
                <a:t>With sufficient progress, </a:t>
              </a:r>
              <a:br>
                <a:rPr lang="en-US" altLang="x-none" i="0"/>
              </a:br>
              <a:r>
                <a:rPr lang="en-US" altLang="x-none" i="0"/>
                <a:t>the exit condition will be met.</a:t>
              </a:r>
            </a:p>
          </p:txBody>
        </p:sp>
      </p:grpSp>
      <p:grpSp>
        <p:nvGrpSpPr>
          <p:cNvPr id="277561" name="Group 57"/>
          <p:cNvGrpSpPr>
            <a:grpSpLocks/>
          </p:cNvGrpSpPr>
          <p:nvPr/>
        </p:nvGrpSpPr>
        <p:grpSpPr bwMode="auto">
          <a:xfrm>
            <a:off x="1219200" y="4343400"/>
            <a:ext cx="6757988" cy="1997075"/>
            <a:chOff x="768" y="2736"/>
            <a:chExt cx="4257" cy="1258"/>
          </a:xfrm>
        </p:grpSpPr>
        <p:grpSp>
          <p:nvGrpSpPr>
            <p:cNvPr id="277508" name="Group 4"/>
            <p:cNvGrpSpPr>
              <a:grpSpLocks noChangeAspect="1"/>
            </p:cNvGrpSpPr>
            <p:nvPr/>
          </p:nvGrpSpPr>
          <p:grpSpPr bwMode="auto">
            <a:xfrm>
              <a:off x="4320" y="2736"/>
              <a:ext cx="705" cy="737"/>
              <a:chOff x="4641" y="2352"/>
              <a:chExt cx="735" cy="768"/>
            </a:xfrm>
          </p:grpSpPr>
          <p:sp>
            <p:nvSpPr>
              <p:cNvPr id="277509" name="Freeform 5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7510" name="Group 6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77511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7512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7513" name="Oval 9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277514" name="Picture 10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7515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77516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17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18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19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20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21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77552" name="Rectangle 48"/>
            <p:cNvSpPr>
              <a:spLocks noChangeArrowheads="1"/>
            </p:cNvSpPr>
            <p:nvPr/>
          </p:nvSpPr>
          <p:spPr bwMode="auto">
            <a:xfrm>
              <a:off x="768" y="3360"/>
              <a:ext cx="3216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x-none" i="0"/>
                <a:t>from these we must establish  the post conditions.</a:t>
              </a:r>
              <a:endParaRPr lang="en-CA" altLang="x-none" i="0"/>
            </a:p>
          </p:txBody>
        </p:sp>
      </p:grpSp>
      <p:grpSp>
        <p:nvGrpSpPr>
          <p:cNvPr id="277560" name="Group 56"/>
          <p:cNvGrpSpPr>
            <a:grpSpLocks/>
          </p:cNvGrpSpPr>
          <p:nvPr/>
        </p:nvGrpSpPr>
        <p:grpSpPr bwMode="auto">
          <a:xfrm>
            <a:off x="762000" y="3870325"/>
            <a:ext cx="4572000" cy="1920875"/>
            <a:chOff x="480" y="2438"/>
            <a:chExt cx="2880" cy="1210"/>
          </a:xfrm>
        </p:grpSpPr>
        <p:grpSp>
          <p:nvGrpSpPr>
            <p:cNvPr id="277554" name="Group 50"/>
            <p:cNvGrpSpPr>
              <a:grpSpLocks/>
            </p:cNvGrpSpPr>
            <p:nvPr/>
          </p:nvGrpSpPr>
          <p:grpSpPr bwMode="auto">
            <a:xfrm>
              <a:off x="2746" y="2852"/>
              <a:ext cx="374" cy="508"/>
              <a:chOff x="2693" y="2852"/>
              <a:chExt cx="374" cy="508"/>
            </a:xfrm>
          </p:grpSpPr>
          <p:sp>
            <p:nvSpPr>
              <p:cNvPr id="277535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2693" y="3063"/>
                <a:ext cx="374" cy="297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7536" name="Group 32"/>
              <p:cNvGrpSpPr>
                <a:grpSpLocks noChangeAspect="1"/>
              </p:cNvGrpSpPr>
              <p:nvPr/>
            </p:nvGrpSpPr>
            <p:grpSpPr bwMode="auto">
              <a:xfrm>
                <a:off x="2776" y="2852"/>
                <a:ext cx="200" cy="163"/>
                <a:chOff x="1728" y="2064"/>
                <a:chExt cx="768" cy="672"/>
              </a:xfrm>
            </p:grpSpPr>
            <p:sp>
              <p:nvSpPr>
                <p:cNvPr id="277537" name="AutoShap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 dirty="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 dirty="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7538" name="Line 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77559" name="Rectangle 55"/>
            <p:cNvSpPr>
              <a:spLocks noChangeArrowheads="1"/>
            </p:cNvSpPr>
            <p:nvPr/>
          </p:nvSpPr>
          <p:spPr bwMode="auto">
            <a:xfrm>
              <a:off x="480" y="2438"/>
              <a:ext cx="2880" cy="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i="0"/>
                <a:t>When we exit, we know</a:t>
              </a:r>
            </a:p>
            <a:p>
              <a:pPr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exit condition is true</a:t>
              </a:r>
            </a:p>
            <a:p>
              <a:pPr>
                <a:spcBef>
                  <a:spcPct val="0"/>
                </a:spcBef>
                <a:buFontTx/>
                <a:buChar char="•"/>
              </a:pPr>
              <a:r>
                <a:rPr lang="en-US" altLang="x-none" i="0"/>
                <a:t>loop invariant is true</a:t>
              </a:r>
            </a:p>
            <a:p>
              <a:pPr>
                <a:spcBef>
                  <a:spcPct val="0"/>
                </a:spcBef>
              </a:pPr>
              <a:r>
                <a:rPr lang="en-US" altLang="x-none" i="0"/>
                <a:t>    </a:t>
              </a:r>
              <a:endParaRPr lang="en-CA" altLang="x-none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7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7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7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7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7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7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7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7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92" name="Text Box 136"/>
          <p:cNvSpPr txBox="1">
            <a:spLocks noChangeArrowheads="1"/>
          </p:cNvSpPr>
          <p:nvPr/>
        </p:nvSpPr>
        <p:spPr bwMode="auto">
          <a:xfrm>
            <a:off x="3465513" y="76200"/>
            <a:ext cx="28670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Let’s Recap</a:t>
            </a:r>
          </a:p>
        </p:txBody>
      </p:sp>
      <p:grpSp>
        <p:nvGrpSpPr>
          <p:cNvPr id="45196" name="Group 140"/>
          <p:cNvGrpSpPr>
            <a:grpSpLocks/>
          </p:cNvGrpSpPr>
          <p:nvPr/>
        </p:nvGrpSpPr>
        <p:grpSpPr bwMode="auto">
          <a:xfrm>
            <a:off x="3657600" y="1905000"/>
            <a:ext cx="2184400" cy="3657600"/>
            <a:chOff x="1681" y="3036"/>
            <a:chExt cx="512" cy="1103"/>
          </a:xfrm>
        </p:grpSpPr>
        <p:sp>
          <p:nvSpPr>
            <p:cNvPr id="45197" name="Freeform 141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313 w 601"/>
                <a:gd name="T1" fmla="*/ 154 h 667"/>
                <a:gd name="T2" fmla="*/ 260 w 601"/>
                <a:gd name="T3" fmla="*/ 85 h 667"/>
                <a:gd name="T4" fmla="*/ 187 w 601"/>
                <a:gd name="T5" fmla="*/ 34 h 667"/>
                <a:gd name="T6" fmla="*/ 121 w 601"/>
                <a:gd name="T7" fmla="*/ 0 h 667"/>
                <a:gd name="T8" fmla="*/ 68 w 601"/>
                <a:gd name="T9" fmla="*/ 9 h 667"/>
                <a:gd name="T10" fmla="*/ 30 w 601"/>
                <a:gd name="T11" fmla="*/ 47 h 667"/>
                <a:gd name="T12" fmla="*/ 0 w 601"/>
                <a:gd name="T13" fmla="*/ 163 h 667"/>
                <a:gd name="T14" fmla="*/ 12 w 601"/>
                <a:gd name="T15" fmla="*/ 296 h 667"/>
                <a:gd name="T16" fmla="*/ 43 w 601"/>
                <a:gd name="T17" fmla="*/ 423 h 667"/>
                <a:gd name="T18" fmla="*/ 78 w 601"/>
                <a:gd name="T19" fmla="*/ 522 h 667"/>
                <a:gd name="T20" fmla="*/ 143 w 601"/>
                <a:gd name="T21" fmla="*/ 625 h 667"/>
                <a:gd name="T22" fmla="*/ 200 w 601"/>
                <a:gd name="T23" fmla="*/ 667 h 667"/>
                <a:gd name="T24" fmla="*/ 278 w 601"/>
                <a:gd name="T25" fmla="*/ 667 h 667"/>
                <a:gd name="T26" fmla="*/ 356 w 601"/>
                <a:gd name="T27" fmla="*/ 638 h 667"/>
                <a:gd name="T28" fmla="*/ 396 w 601"/>
                <a:gd name="T29" fmla="*/ 564 h 667"/>
                <a:gd name="T30" fmla="*/ 417 w 601"/>
                <a:gd name="T31" fmla="*/ 471 h 667"/>
                <a:gd name="T32" fmla="*/ 409 w 601"/>
                <a:gd name="T33" fmla="*/ 355 h 667"/>
                <a:gd name="T34" fmla="*/ 592 w 601"/>
                <a:gd name="T35" fmla="*/ 368 h 667"/>
                <a:gd name="T36" fmla="*/ 601 w 601"/>
                <a:gd name="T37" fmla="*/ 317 h 667"/>
                <a:gd name="T38" fmla="*/ 392 w 601"/>
                <a:gd name="T39" fmla="*/ 296 h 667"/>
                <a:gd name="T40" fmla="*/ 339 w 601"/>
                <a:gd name="T41" fmla="*/ 176 h 667"/>
                <a:gd name="T42" fmla="*/ 313 w 601"/>
                <a:gd name="T43" fmla="*/ 154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42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403 w 692"/>
                <a:gd name="T1" fmla="*/ 25 h 1069"/>
                <a:gd name="T2" fmla="*/ 490 w 692"/>
                <a:gd name="T3" fmla="*/ 0 h 1069"/>
                <a:gd name="T4" fmla="*/ 560 w 692"/>
                <a:gd name="T5" fmla="*/ 4 h 1069"/>
                <a:gd name="T6" fmla="*/ 613 w 692"/>
                <a:gd name="T7" fmla="*/ 42 h 1069"/>
                <a:gd name="T8" fmla="*/ 648 w 692"/>
                <a:gd name="T9" fmla="*/ 102 h 1069"/>
                <a:gd name="T10" fmla="*/ 635 w 692"/>
                <a:gd name="T11" fmla="*/ 165 h 1069"/>
                <a:gd name="T12" fmla="*/ 586 w 692"/>
                <a:gd name="T13" fmla="*/ 165 h 1069"/>
                <a:gd name="T14" fmla="*/ 599 w 692"/>
                <a:gd name="T15" fmla="*/ 114 h 1069"/>
                <a:gd name="T16" fmla="*/ 560 w 692"/>
                <a:gd name="T17" fmla="*/ 68 h 1069"/>
                <a:gd name="T18" fmla="*/ 522 w 692"/>
                <a:gd name="T19" fmla="*/ 51 h 1069"/>
                <a:gd name="T20" fmla="*/ 456 w 692"/>
                <a:gd name="T21" fmla="*/ 68 h 1069"/>
                <a:gd name="T22" fmla="*/ 482 w 692"/>
                <a:gd name="T23" fmla="*/ 119 h 1069"/>
                <a:gd name="T24" fmla="*/ 490 w 692"/>
                <a:gd name="T25" fmla="*/ 165 h 1069"/>
                <a:gd name="T26" fmla="*/ 482 w 692"/>
                <a:gd name="T27" fmla="*/ 205 h 1069"/>
                <a:gd name="T28" fmla="*/ 417 w 692"/>
                <a:gd name="T29" fmla="*/ 222 h 1069"/>
                <a:gd name="T30" fmla="*/ 347 w 692"/>
                <a:gd name="T31" fmla="*/ 209 h 1069"/>
                <a:gd name="T32" fmla="*/ 334 w 692"/>
                <a:gd name="T33" fmla="*/ 179 h 1069"/>
                <a:gd name="T34" fmla="*/ 260 w 692"/>
                <a:gd name="T35" fmla="*/ 260 h 1069"/>
                <a:gd name="T36" fmla="*/ 217 w 692"/>
                <a:gd name="T37" fmla="*/ 350 h 1069"/>
                <a:gd name="T38" fmla="*/ 156 w 692"/>
                <a:gd name="T39" fmla="*/ 465 h 1069"/>
                <a:gd name="T40" fmla="*/ 117 w 692"/>
                <a:gd name="T41" fmla="*/ 568 h 1069"/>
                <a:gd name="T42" fmla="*/ 100 w 692"/>
                <a:gd name="T43" fmla="*/ 667 h 1069"/>
                <a:gd name="T44" fmla="*/ 113 w 692"/>
                <a:gd name="T45" fmla="*/ 718 h 1069"/>
                <a:gd name="T46" fmla="*/ 182 w 692"/>
                <a:gd name="T47" fmla="*/ 783 h 1069"/>
                <a:gd name="T48" fmla="*/ 326 w 692"/>
                <a:gd name="T49" fmla="*/ 838 h 1069"/>
                <a:gd name="T50" fmla="*/ 403 w 692"/>
                <a:gd name="T51" fmla="*/ 863 h 1069"/>
                <a:gd name="T52" fmla="*/ 482 w 692"/>
                <a:gd name="T53" fmla="*/ 876 h 1069"/>
                <a:gd name="T54" fmla="*/ 599 w 692"/>
                <a:gd name="T55" fmla="*/ 923 h 1069"/>
                <a:gd name="T56" fmla="*/ 686 w 692"/>
                <a:gd name="T57" fmla="*/ 954 h 1069"/>
                <a:gd name="T58" fmla="*/ 692 w 692"/>
                <a:gd name="T59" fmla="*/ 1013 h 1069"/>
                <a:gd name="T60" fmla="*/ 648 w 692"/>
                <a:gd name="T61" fmla="*/ 1056 h 1069"/>
                <a:gd name="T62" fmla="*/ 596 w 692"/>
                <a:gd name="T63" fmla="*/ 1069 h 1069"/>
                <a:gd name="T64" fmla="*/ 517 w 692"/>
                <a:gd name="T65" fmla="*/ 1030 h 1069"/>
                <a:gd name="T66" fmla="*/ 334 w 692"/>
                <a:gd name="T67" fmla="*/ 936 h 1069"/>
                <a:gd name="T68" fmla="*/ 182 w 692"/>
                <a:gd name="T69" fmla="*/ 872 h 1069"/>
                <a:gd name="T70" fmla="*/ 77 w 692"/>
                <a:gd name="T71" fmla="*/ 800 h 1069"/>
                <a:gd name="T72" fmla="*/ 8 w 692"/>
                <a:gd name="T73" fmla="*/ 735 h 1069"/>
                <a:gd name="T74" fmla="*/ 0 w 692"/>
                <a:gd name="T75" fmla="*/ 658 h 1069"/>
                <a:gd name="T76" fmla="*/ 38 w 692"/>
                <a:gd name="T77" fmla="*/ 555 h 1069"/>
                <a:gd name="T78" fmla="*/ 117 w 692"/>
                <a:gd name="T79" fmla="*/ 401 h 1069"/>
                <a:gd name="T80" fmla="*/ 190 w 692"/>
                <a:gd name="T81" fmla="*/ 273 h 1069"/>
                <a:gd name="T82" fmla="*/ 282 w 692"/>
                <a:gd name="T83" fmla="*/ 140 h 1069"/>
                <a:gd name="T84" fmla="*/ 352 w 692"/>
                <a:gd name="T85" fmla="*/ 63 h 1069"/>
                <a:gd name="T86" fmla="*/ 439 w 692"/>
                <a:gd name="T87" fmla="*/ 25 h 1069"/>
                <a:gd name="T88" fmla="*/ 403 w 692"/>
                <a:gd name="T89" fmla="*/ 25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43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22 w 362"/>
                <a:gd name="T1" fmla="*/ 78 h 1004"/>
                <a:gd name="T2" fmla="*/ 36 w 362"/>
                <a:gd name="T3" fmla="*/ 27 h 1004"/>
                <a:gd name="T4" fmla="*/ 92 w 362"/>
                <a:gd name="T5" fmla="*/ 0 h 1004"/>
                <a:gd name="T6" fmla="*/ 143 w 362"/>
                <a:gd name="T7" fmla="*/ 0 h 1004"/>
                <a:gd name="T8" fmla="*/ 209 w 362"/>
                <a:gd name="T9" fmla="*/ 39 h 1004"/>
                <a:gd name="T10" fmla="*/ 271 w 362"/>
                <a:gd name="T11" fmla="*/ 129 h 1004"/>
                <a:gd name="T12" fmla="*/ 314 w 362"/>
                <a:gd name="T13" fmla="*/ 223 h 1004"/>
                <a:gd name="T14" fmla="*/ 335 w 362"/>
                <a:gd name="T15" fmla="*/ 350 h 1004"/>
                <a:gd name="T16" fmla="*/ 354 w 362"/>
                <a:gd name="T17" fmla="*/ 500 h 1004"/>
                <a:gd name="T18" fmla="*/ 362 w 362"/>
                <a:gd name="T19" fmla="*/ 645 h 1004"/>
                <a:gd name="T20" fmla="*/ 362 w 362"/>
                <a:gd name="T21" fmla="*/ 833 h 1004"/>
                <a:gd name="T22" fmla="*/ 335 w 362"/>
                <a:gd name="T23" fmla="*/ 949 h 1004"/>
                <a:gd name="T24" fmla="*/ 288 w 362"/>
                <a:gd name="T25" fmla="*/ 991 h 1004"/>
                <a:gd name="T26" fmla="*/ 205 w 362"/>
                <a:gd name="T27" fmla="*/ 1004 h 1004"/>
                <a:gd name="T28" fmla="*/ 118 w 362"/>
                <a:gd name="T29" fmla="*/ 1001 h 1004"/>
                <a:gd name="T30" fmla="*/ 74 w 362"/>
                <a:gd name="T31" fmla="*/ 949 h 1004"/>
                <a:gd name="T32" fmla="*/ 49 w 362"/>
                <a:gd name="T33" fmla="*/ 860 h 1004"/>
                <a:gd name="T34" fmla="*/ 26 w 362"/>
                <a:gd name="T35" fmla="*/ 770 h 1004"/>
                <a:gd name="T36" fmla="*/ 9 w 362"/>
                <a:gd name="T37" fmla="*/ 607 h 1004"/>
                <a:gd name="T38" fmla="*/ 0 w 362"/>
                <a:gd name="T39" fmla="*/ 424 h 1004"/>
                <a:gd name="T40" fmla="*/ 0 w 362"/>
                <a:gd name="T41" fmla="*/ 210 h 1004"/>
                <a:gd name="T42" fmla="*/ 22 w 362"/>
                <a:gd name="T43" fmla="*/ 116 h 1004"/>
                <a:gd name="T44" fmla="*/ 22 w 362"/>
                <a:gd name="T45" fmla="*/ 7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144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30 w 553"/>
                <a:gd name="T1" fmla="*/ 0 h 771"/>
                <a:gd name="T2" fmla="*/ 143 w 553"/>
                <a:gd name="T3" fmla="*/ 13 h 771"/>
                <a:gd name="T4" fmla="*/ 261 w 553"/>
                <a:gd name="T5" fmla="*/ 34 h 771"/>
                <a:gd name="T6" fmla="*/ 383 w 553"/>
                <a:gd name="T7" fmla="*/ 103 h 771"/>
                <a:gd name="T8" fmla="*/ 470 w 553"/>
                <a:gd name="T9" fmla="*/ 154 h 771"/>
                <a:gd name="T10" fmla="*/ 526 w 553"/>
                <a:gd name="T11" fmla="*/ 228 h 771"/>
                <a:gd name="T12" fmla="*/ 553 w 553"/>
                <a:gd name="T13" fmla="*/ 270 h 771"/>
                <a:gd name="T14" fmla="*/ 500 w 553"/>
                <a:gd name="T15" fmla="*/ 395 h 771"/>
                <a:gd name="T16" fmla="*/ 417 w 553"/>
                <a:gd name="T17" fmla="*/ 471 h 771"/>
                <a:gd name="T18" fmla="*/ 317 w 553"/>
                <a:gd name="T19" fmla="*/ 526 h 771"/>
                <a:gd name="T20" fmla="*/ 265 w 553"/>
                <a:gd name="T21" fmla="*/ 561 h 771"/>
                <a:gd name="T22" fmla="*/ 174 w 553"/>
                <a:gd name="T23" fmla="*/ 578 h 771"/>
                <a:gd name="T24" fmla="*/ 170 w 553"/>
                <a:gd name="T25" fmla="*/ 612 h 771"/>
                <a:gd name="T26" fmla="*/ 240 w 553"/>
                <a:gd name="T27" fmla="*/ 642 h 771"/>
                <a:gd name="T28" fmla="*/ 339 w 553"/>
                <a:gd name="T29" fmla="*/ 669 h 771"/>
                <a:gd name="T30" fmla="*/ 434 w 553"/>
                <a:gd name="T31" fmla="*/ 720 h 771"/>
                <a:gd name="T32" fmla="*/ 396 w 553"/>
                <a:gd name="T33" fmla="*/ 758 h 771"/>
                <a:gd name="T34" fmla="*/ 357 w 553"/>
                <a:gd name="T35" fmla="*/ 771 h 771"/>
                <a:gd name="T36" fmla="*/ 300 w 553"/>
                <a:gd name="T37" fmla="*/ 715 h 771"/>
                <a:gd name="T38" fmla="*/ 213 w 553"/>
                <a:gd name="T39" fmla="*/ 680 h 771"/>
                <a:gd name="T40" fmla="*/ 143 w 553"/>
                <a:gd name="T41" fmla="*/ 655 h 771"/>
                <a:gd name="T42" fmla="*/ 143 w 553"/>
                <a:gd name="T43" fmla="*/ 604 h 771"/>
                <a:gd name="T44" fmla="*/ 157 w 553"/>
                <a:gd name="T45" fmla="*/ 549 h 771"/>
                <a:gd name="T46" fmla="*/ 200 w 553"/>
                <a:gd name="T47" fmla="*/ 526 h 771"/>
                <a:gd name="T48" fmla="*/ 339 w 553"/>
                <a:gd name="T49" fmla="*/ 471 h 771"/>
                <a:gd name="T50" fmla="*/ 417 w 553"/>
                <a:gd name="T51" fmla="*/ 386 h 771"/>
                <a:gd name="T52" fmla="*/ 474 w 553"/>
                <a:gd name="T53" fmla="*/ 296 h 771"/>
                <a:gd name="T54" fmla="*/ 461 w 553"/>
                <a:gd name="T55" fmla="*/ 253 h 771"/>
                <a:gd name="T56" fmla="*/ 417 w 553"/>
                <a:gd name="T57" fmla="*/ 201 h 771"/>
                <a:gd name="T58" fmla="*/ 313 w 553"/>
                <a:gd name="T59" fmla="*/ 129 h 771"/>
                <a:gd name="T60" fmla="*/ 187 w 553"/>
                <a:gd name="T61" fmla="*/ 103 h 771"/>
                <a:gd name="T62" fmla="*/ 104 w 553"/>
                <a:gd name="T63" fmla="*/ 99 h 771"/>
                <a:gd name="T64" fmla="*/ 30 w 553"/>
                <a:gd name="T65" fmla="*/ 99 h 771"/>
                <a:gd name="T66" fmla="*/ 0 w 553"/>
                <a:gd name="T67" fmla="*/ 51 h 771"/>
                <a:gd name="T68" fmla="*/ 30 w 553"/>
                <a:gd name="T69" fmla="*/ 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145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77 w 672"/>
                <a:gd name="T1" fmla="*/ 0 h 1246"/>
                <a:gd name="T2" fmla="*/ 17 w 672"/>
                <a:gd name="T3" fmla="*/ 0 h 1246"/>
                <a:gd name="T4" fmla="*/ 0 w 672"/>
                <a:gd name="T5" fmla="*/ 89 h 1246"/>
                <a:gd name="T6" fmla="*/ 43 w 672"/>
                <a:gd name="T7" fmla="*/ 142 h 1246"/>
                <a:gd name="T8" fmla="*/ 182 w 672"/>
                <a:gd name="T9" fmla="*/ 266 h 1246"/>
                <a:gd name="T10" fmla="*/ 305 w 672"/>
                <a:gd name="T11" fmla="*/ 424 h 1246"/>
                <a:gd name="T12" fmla="*/ 384 w 672"/>
                <a:gd name="T13" fmla="*/ 587 h 1246"/>
                <a:gd name="T14" fmla="*/ 395 w 672"/>
                <a:gd name="T15" fmla="*/ 693 h 1246"/>
                <a:gd name="T16" fmla="*/ 392 w 672"/>
                <a:gd name="T17" fmla="*/ 771 h 1246"/>
                <a:gd name="T18" fmla="*/ 357 w 672"/>
                <a:gd name="T19" fmla="*/ 946 h 1246"/>
                <a:gd name="T20" fmla="*/ 313 w 672"/>
                <a:gd name="T21" fmla="*/ 1088 h 1246"/>
                <a:gd name="T22" fmla="*/ 274 w 672"/>
                <a:gd name="T23" fmla="*/ 1170 h 1246"/>
                <a:gd name="T24" fmla="*/ 265 w 672"/>
                <a:gd name="T25" fmla="*/ 1221 h 1246"/>
                <a:gd name="T26" fmla="*/ 305 w 672"/>
                <a:gd name="T27" fmla="*/ 1221 h 1246"/>
                <a:gd name="T28" fmla="*/ 365 w 672"/>
                <a:gd name="T29" fmla="*/ 1204 h 1246"/>
                <a:gd name="T30" fmla="*/ 384 w 672"/>
                <a:gd name="T31" fmla="*/ 1208 h 1246"/>
                <a:gd name="T32" fmla="*/ 510 w 672"/>
                <a:gd name="T33" fmla="*/ 1216 h 1246"/>
                <a:gd name="T34" fmla="*/ 606 w 672"/>
                <a:gd name="T35" fmla="*/ 1246 h 1246"/>
                <a:gd name="T36" fmla="*/ 640 w 672"/>
                <a:gd name="T37" fmla="*/ 1229 h 1246"/>
                <a:gd name="T38" fmla="*/ 672 w 672"/>
                <a:gd name="T39" fmla="*/ 1164 h 1246"/>
                <a:gd name="T40" fmla="*/ 640 w 672"/>
                <a:gd name="T41" fmla="*/ 1130 h 1246"/>
                <a:gd name="T42" fmla="*/ 497 w 672"/>
                <a:gd name="T43" fmla="*/ 1126 h 1246"/>
                <a:gd name="T44" fmla="*/ 395 w 672"/>
                <a:gd name="T45" fmla="*/ 1139 h 1246"/>
                <a:gd name="T46" fmla="*/ 344 w 672"/>
                <a:gd name="T47" fmla="*/ 1164 h 1246"/>
                <a:gd name="T48" fmla="*/ 352 w 672"/>
                <a:gd name="T49" fmla="*/ 1105 h 1246"/>
                <a:gd name="T50" fmla="*/ 405 w 672"/>
                <a:gd name="T51" fmla="*/ 1014 h 1246"/>
                <a:gd name="T52" fmla="*/ 448 w 672"/>
                <a:gd name="T53" fmla="*/ 874 h 1246"/>
                <a:gd name="T54" fmla="*/ 484 w 672"/>
                <a:gd name="T55" fmla="*/ 754 h 1246"/>
                <a:gd name="T56" fmla="*/ 457 w 672"/>
                <a:gd name="T57" fmla="*/ 617 h 1246"/>
                <a:gd name="T58" fmla="*/ 418 w 672"/>
                <a:gd name="T59" fmla="*/ 471 h 1246"/>
                <a:gd name="T60" fmla="*/ 339 w 672"/>
                <a:gd name="T61" fmla="*/ 304 h 1246"/>
                <a:gd name="T62" fmla="*/ 226 w 672"/>
                <a:gd name="T63" fmla="*/ 150 h 1246"/>
                <a:gd name="T64" fmla="*/ 130 w 672"/>
                <a:gd name="T65" fmla="*/ 38 h 1246"/>
                <a:gd name="T66" fmla="*/ 77 w 672"/>
                <a:gd name="T67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46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313 w 453"/>
                <a:gd name="T1" fmla="*/ 0 h 1270"/>
                <a:gd name="T2" fmla="*/ 257 w 453"/>
                <a:gd name="T3" fmla="*/ 120 h 1270"/>
                <a:gd name="T4" fmla="*/ 217 w 453"/>
                <a:gd name="T5" fmla="*/ 295 h 1270"/>
                <a:gd name="T6" fmla="*/ 170 w 453"/>
                <a:gd name="T7" fmla="*/ 488 h 1270"/>
                <a:gd name="T8" fmla="*/ 127 w 453"/>
                <a:gd name="T9" fmla="*/ 684 h 1270"/>
                <a:gd name="T10" fmla="*/ 127 w 453"/>
                <a:gd name="T11" fmla="*/ 757 h 1270"/>
                <a:gd name="T12" fmla="*/ 170 w 453"/>
                <a:gd name="T13" fmla="*/ 886 h 1270"/>
                <a:gd name="T14" fmla="*/ 230 w 453"/>
                <a:gd name="T15" fmla="*/ 954 h 1270"/>
                <a:gd name="T16" fmla="*/ 287 w 453"/>
                <a:gd name="T17" fmla="*/ 1040 h 1270"/>
                <a:gd name="T18" fmla="*/ 327 w 453"/>
                <a:gd name="T19" fmla="*/ 1103 h 1270"/>
                <a:gd name="T20" fmla="*/ 309 w 453"/>
                <a:gd name="T21" fmla="*/ 1133 h 1270"/>
                <a:gd name="T22" fmla="*/ 209 w 453"/>
                <a:gd name="T23" fmla="*/ 1146 h 1270"/>
                <a:gd name="T24" fmla="*/ 48 w 453"/>
                <a:gd name="T25" fmla="*/ 1171 h 1270"/>
                <a:gd name="T26" fmla="*/ 0 w 453"/>
                <a:gd name="T27" fmla="*/ 1211 h 1270"/>
                <a:gd name="T28" fmla="*/ 40 w 453"/>
                <a:gd name="T29" fmla="*/ 1245 h 1270"/>
                <a:gd name="T30" fmla="*/ 131 w 453"/>
                <a:gd name="T31" fmla="*/ 1270 h 1270"/>
                <a:gd name="T32" fmla="*/ 236 w 453"/>
                <a:gd name="T33" fmla="*/ 1219 h 1270"/>
                <a:gd name="T34" fmla="*/ 313 w 453"/>
                <a:gd name="T35" fmla="*/ 1184 h 1270"/>
                <a:gd name="T36" fmla="*/ 413 w 453"/>
                <a:gd name="T37" fmla="*/ 1171 h 1270"/>
                <a:gd name="T38" fmla="*/ 453 w 453"/>
                <a:gd name="T39" fmla="*/ 1159 h 1270"/>
                <a:gd name="T40" fmla="*/ 440 w 453"/>
                <a:gd name="T41" fmla="*/ 1116 h 1270"/>
                <a:gd name="T42" fmla="*/ 327 w 453"/>
                <a:gd name="T43" fmla="*/ 1006 h 1270"/>
                <a:gd name="T44" fmla="*/ 261 w 453"/>
                <a:gd name="T45" fmla="*/ 890 h 1270"/>
                <a:gd name="T46" fmla="*/ 204 w 453"/>
                <a:gd name="T47" fmla="*/ 812 h 1270"/>
                <a:gd name="T48" fmla="*/ 196 w 453"/>
                <a:gd name="T49" fmla="*/ 736 h 1270"/>
                <a:gd name="T50" fmla="*/ 223 w 453"/>
                <a:gd name="T51" fmla="*/ 608 h 1270"/>
                <a:gd name="T52" fmla="*/ 283 w 453"/>
                <a:gd name="T53" fmla="*/ 475 h 1270"/>
                <a:gd name="T54" fmla="*/ 349 w 453"/>
                <a:gd name="T55" fmla="*/ 249 h 1270"/>
                <a:gd name="T56" fmla="*/ 405 w 453"/>
                <a:gd name="T57" fmla="*/ 116 h 1270"/>
                <a:gd name="T58" fmla="*/ 400 w 453"/>
                <a:gd name="T59" fmla="*/ 38 h 1270"/>
                <a:gd name="T60" fmla="*/ 349 w 453"/>
                <a:gd name="T61" fmla="*/ 0 h 1270"/>
                <a:gd name="T62" fmla="*/ 313 w 453"/>
                <a:gd name="T63" fmla="*/ 0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47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27 w 224"/>
                <a:gd name="T1" fmla="*/ 11 h 260"/>
                <a:gd name="T2" fmla="*/ 87 w 224"/>
                <a:gd name="T3" fmla="*/ 0 h 260"/>
                <a:gd name="T4" fmla="*/ 145 w 224"/>
                <a:gd name="T5" fmla="*/ 4 h 260"/>
                <a:gd name="T6" fmla="*/ 198 w 224"/>
                <a:gd name="T7" fmla="*/ 29 h 260"/>
                <a:gd name="T8" fmla="*/ 224 w 224"/>
                <a:gd name="T9" fmla="*/ 76 h 260"/>
                <a:gd name="T10" fmla="*/ 224 w 224"/>
                <a:gd name="T11" fmla="*/ 114 h 260"/>
                <a:gd name="T12" fmla="*/ 198 w 224"/>
                <a:gd name="T13" fmla="*/ 165 h 260"/>
                <a:gd name="T14" fmla="*/ 153 w 224"/>
                <a:gd name="T15" fmla="*/ 196 h 260"/>
                <a:gd name="T16" fmla="*/ 87 w 224"/>
                <a:gd name="T17" fmla="*/ 196 h 260"/>
                <a:gd name="T18" fmla="*/ 48 w 224"/>
                <a:gd name="T19" fmla="*/ 221 h 260"/>
                <a:gd name="T20" fmla="*/ 34 w 224"/>
                <a:gd name="T21" fmla="*/ 260 h 260"/>
                <a:gd name="T22" fmla="*/ 0 w 224"/>
                <a:gd name="T23" fmla="*/ 247 h 260"/>
                <a:gd name="T24" fmla="*/ 13 w 224"/>
                <a:gd name="T25" fmla="*/ 196 h 260"/>
                <a:gd name="T26" fmla="*/ 61 w 224"/>
                <a:gd name="T27" fmla="*/ 165 h 260"/>
                <a:gd name="T28" fmla="*/ 140 w 224"/>
                <a:gd name="T29" fmla="*/ 158 h 260"/>
                <a:gd name="T30" fmla="*/ 171 w 224"/>
                <a:gd name="T31" fmla="*/ 127 h 260"/>
                <a:gd name="T32" fmla="*/ 179 w 224"/>
                <a:gd name="T33" fmla="*/ 80 h 260"/>
                <a:gd name="T34" fmla="*/ 145 w 224"/>
                <a:gd name="T35" fmla="*/ 38 h 260"/>
                <a:gd name="T36" fmla="*/ 92 w 224"/>
                <a:gd name="T37" fmla="*/ 38 h 260"/>
                <a:gd name="T38" fmla="*/ 34 w 224"/>
                <a:gd name="T39" fmla="*/ 51 h 260"/>
                <a:gd name="T40" fmla="*/ 13 w 224"/>
                <a:gd name="T41" fmla="*/ 38 h 260"/>
                <a:gd name="T42" fmla="*/ 27 w 224"/>
                <a:gd name="T43" fmla="*/ 1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48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70 w 70"/>
                <a:gd name="T1" fmla="*/ 4 h 71"/>
                <a:gd name="T2" fmla="*/ 35 w 70"/>
                <a:gd name="T3" fmla="*/ 0 h 71"/>
                <a:gd name="T4" fmla="*/ 11 w 70"/>
                <a:gd name="T5" fmla="*/ 26 h 71"/>
                <a:gd name="T6" fmla="*/ 0 w 70"/>
                <a:gd name="T7" fmla="*/ 67 h 71"/>
                <a:gd name="T8" fmla="*/ 35 w 70"/>
                <a:gd name="T9" fmla="*/ 71 h 71"/>
                <a:gd name="T10" fmla="*/ 63 w 70"/>
                <a:gd name="T11" fmla="*/ 52 h 71"/>
                <a:gd name="T12" fmla="*/ 70 w 70"/>
                <a:gd name="T1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ChangeArrowheads="1"/>
          </p:cNvSpPr>
          <p:nvPr/>
        </p:nvSpPr>
        <p:spPr bwMode="auto">
          <a:xfrm>
            <a:off x="152400" y="0"/>
            <a:ext cx="57562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7853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7854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78550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78551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552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8553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278554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78769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78555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78556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557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7855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78559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7856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278562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7856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7856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78570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8571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78572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8573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7857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8576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78577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78578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78579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78580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581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78582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583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8584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78585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78586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78587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8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9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0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1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2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859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78594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8595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78596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597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598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599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0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1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2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03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04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78605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06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7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8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09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10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11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12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8613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7861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7861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1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1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1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1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2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23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78624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2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2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31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3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78633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34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5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6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7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8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39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4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41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78642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4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49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50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78651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52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3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4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5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6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7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58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5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78660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61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2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3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4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5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6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67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68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78669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70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1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2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3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4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5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76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7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7867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79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0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1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2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3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4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85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86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7868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88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9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0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1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2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3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69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695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78696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697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8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9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0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1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2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70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70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7870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7870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71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8713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78714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7871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78716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7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8718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78719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720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721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722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723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724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78725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78726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78727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78728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8729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8730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1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8732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78733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78734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8735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7873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742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743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744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745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746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7874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7874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78749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8750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875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5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8753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78754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 dirty="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 dirty="0">
                <a:solidFill>
                  <a:schemeClr val="bg2"/>
                </a:solidFill>
              </a:endParaRPr>
            </a:p>
          </p:txBody>
        </p:sp>
        <p:sp>
          <p:nvSpPr>
            <p:cNvPr id="278755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78756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78757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7875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75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8760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8761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7876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876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876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8766" name="Text Box 238"/>
          <p:cNvSpPr txBox="1">
            <a:spLocks noChangeArrowheads="1"/>
          </p:cNvSpPr>
          <p:nvPr/>
        </p:nvSpPr>
        <p:spPr bwMode="auto">
          <a:xfrm>
            <a:off x="5695950" y="0"/>
            <a:ext cx="34480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600" i="0"/>
              <a:t>Is this sufficient? </a:t>
            </a:r>
            <a:endParaRPr lang="en-CA" altLang="x-none" sz="36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76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grpSp>
        <p:nvGrpSpPr>
          <p:cNvPr id="47290" name="Group 186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47291" name="Oval 187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7292" name="Group 188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47293" name="Group 1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294" name="Freeform 1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5" name="Freeform 1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6" name="Freeform 1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7" name="Freeform 1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8" name="Freeform 1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9" name="Freeform 1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00" name="Line 1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01" name="Group 197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47302" name="Group 1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03" name="Freeform 1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4" name="Freeform 2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5" name="Freeform 2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6" name="Freeform 2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7" name="Freeform 2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8" name="Freeform 2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09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7310" name="Picture 20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7311" name="Group 207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47312" name="Group 2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13" name="Freeform 2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4" name="Freeform 2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5" name="Freeform 2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6" name="Freeform 2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7" name="Freeform 2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8" name="Freeform 2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19" name="Line 2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20" name="Group 216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47321" name="Group 2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22" name="Freeform 2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3" name="Freeform 2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4" name="Freeform 2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5" name="Freeform 2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6" name="Freeform 2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7" name="Freeform 2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28" name="Line 2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29" name="Group 225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47330" name="Group 2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31" name="Freeform 2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2" name="Freeform 2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3" name="Freeform 2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4" name="Freeform 2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5" name="Freeform 2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6" name="Freeform 2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37" name="Line 2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38" name="Group 234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47339" name="Group 2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40" name="Freeform 2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1" name="Freeform 2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2" name="Freeform 2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3" name="Freeform 2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4" name="Freeform 2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5" name="Freeform 2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46" name="Line 2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47" name="Group 243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47348" name="Group 2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49" name="Freeform 2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0" name="Freeform 2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1" name="Freeform 2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2" name="Freeform 2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3" name="Freeform 2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4" name="Freeform 2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55" name="Line 2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56" name="Group 252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47357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58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9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0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1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2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3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64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65" name="Group 261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47366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67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8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9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0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1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2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73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74" name="Group 270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47375" name="Group 27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76" name="Freeform 27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7" name="Freeform 27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8" name="Freeform 27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9" name="Freeform 27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0" name="Freeform 27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1" name="Freeform 27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82" name="Line 27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83" name="Group 279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47384" name="Group 28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85" name="Freeform 28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6" name="Freeform 28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7" name="Freeform 28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8" name="Freeform 28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9" name="Freeform 28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0" name="Freeform 28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391" name="Line 28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92" name="Group 288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47393" name="Group 2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394" name="Freeform 2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5" name="Freeform 2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6" name="Freeform 2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7" name="Freeform 2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8" name="Freeform 2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9" name="Freeform 2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400" name="Line 2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401" name="Group 297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47402" name="Group 2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7403" name="Freeform 2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4" name="Freeform 3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5" name="Freeform 3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6" name="Freeform 3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7" name="Freeform 3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8" name="Freeform 3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409" name="Line 3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446" name="Group 342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47447" name="Group 343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47448" name="AutoShape 34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449" name="Line 34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47450" name="Picture 34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47451" name="Object 347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569" name="Equation" r:id="rId6" imgW="342720" imgH="177480" progId="Equation.3">
                    <p:embed/>
                  </p:oleObj>
                </mc:Choice>
                <mc:Fallback>
                  <p:oleObj name="Equation" r:id="rId6" imgW="342720" imgH="177480" progId="Equation.3">
                    <p:embed/>
                    <p:pic>
                      <p:nvPicPr>
                        <p:cNvPr id="0" name="Object 34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47452" name="Group 348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47453" name="Oval 349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454" name="Line 350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7460" name="Group 356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47461" name="Group 357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47462" name="Freeform 35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3" name="Oval 35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47464" name="Picture 360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7465" name="Group 36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47466" name="Freeform 36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7" name="Freeform 36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8" name="Freeform 36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9" name="Freeform 36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70" name="Freeform 36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71" name="Freeform 36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504" name="Group 40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47505" name="Freeform 40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506" name="Group 40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47507" name="AutoShape 40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508" name="Line 40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509" name="Oval 40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7510" name="Picture 40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7511" name="Group 40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47512" name="Freeform 40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3" name="Freeform 40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4" name="Freeform 41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5" name="Freeform 41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6" name="Freeform 41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7" name="Freeform 41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518" name="Group 41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47519" name="Group 41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47520" name="AutoShape 41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521" name="Line 41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522" name="Oval 41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7523" name="Group 41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47524" name="AutoShape 42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525" name="Line 42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7526" name="AutoShape 42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527" name="Group 42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47528" name="Group 42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7529" name="Group 42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7530" name="Freeform 42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1" name="Freeform 42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7532" name="Group 42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7533" name="Freeform 42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34" name="Freeform 4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35" name="Freeform 4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36" name="Freeform 43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37" name="Freeform 43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38" name="Freeform 4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7539" name="Oval 43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540" name="Group 43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47541" name="Group 43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7542" name="AutoShape 43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543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544" name="Line 4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5" name="Line 44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546" name="Group 44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47547" name="Group 44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47548" name="Freeform 44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549" name="Group 44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47550" name="Freeform 44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1" name="Freeform 44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2" name="Freeform 44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3" name="Freeform 44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4" name="Freeform 45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5" name="Freeform 45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556" name="AutoShape 45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557" name="Line 45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558" name="AutoShape 45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47559" name="Line 45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560" name="Oval 45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561" name="Group 45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47562" name="Group 45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7563" name="AutoShape 4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564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565" name="Line 4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6" name="Line 46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1487488" y="0"/>
            <a:ext cx="62039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Loop Invariant Maintained</a:t>
            </a:r>
          </a:p>
        </p:txBody>
      </p:sp>
      <p:grpSp>
        <p:nvGrpSpPr>
          <p:cNvPr id="48362" name="Group 234"/>
          <p:cNvGrpSpPr>
            <a:grpSpLocks/>
          </p:cNvGrpSpPr>
          <p:nvPr/>
        </p:nvGrpSpPr>
        <p:grpSpPr bwMode="auto">
          <a:xfrm>
            <a:off x="6553200" y="2971800"/>
            <a:ext cx="1447800" cy="1447800"/>
            <a:chOff x="4464" y="2736"/>
            <a:chExt cx="912" cy="912"/>
          </a:xfrm>
        </p:grpSpPr>
        <p:grpSp>
          <p:nvGrpSpPr>
            <p:cNvPr id="48363" name="Group 235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8364" name="Freeform 23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65" name="Group 23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8366" name="Group 23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8367" name="Freeform 23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68" name="Freeform 24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69" name="Freeform 24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70" name="Freeform 24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71" name="Freeform 24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72" name="Freeform 24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373" name="Group 24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8374" name="Freeform 24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75" name="Freeform 24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76" name="Freeform 24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8377" name="Oval 249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48378" name="Object 250"/>
          <p:cNvGraphicFramePr>
            <a:graphicFrameLocks noChangeAspect="1"/>
          </p:cNvGraphicFramePr>
          <p:nvPr/>
        </p:nvGraphicFramePr>
        <p:xfrm>
          <a:off x="3352800" y="1828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01" name="Clip" r:id="rId4" imgW="4831920" imgH="2253960" progId="MS_ClipArt_Gallery.2">
                  <p:embed/>
                </p:oleObj>
              </mc:Choice>
              <mc:Fallback>
                <p:oleObj name="Clip" r:id="rId4" imgW="4831920" imgH="2253960" progId="MS_ClipArt_Gallery.2">
                  <p:embed/>
                  <p:pic>
                    <p:nvPicPr>
                      <p:cNvPr id="0" name="Object 2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800" y="1828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79" name="AutoShape 251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48724" name="Group 596"/>
          <p:cNvGrpSpPr>
            <a:grpSpLocks/>
          </p:cNvGrpSpPr>
          <p:nvPr/>
        </p:nvGrpSpPr>
        <p:grpSpPr bwMode="auto">
          <a:xfrm>
            <a:off x="1455738" y="1989138"/>
            <a:ext cx="1439862" cy="1439862"/>
            <a:chOff x="3077" y="2352"/>
            <a:chExt cx="907" cy="907"/>
          </a:xfrm>
        </p:grpSpPr>
        <p:grpSp>
          <p:nvGrpSpPr>
            <p:cNvPr id="48725" name="Group 597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48726" name="Freeform 59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7" name="Oval 59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48728" name="Picture 600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8729" name="Group 60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48730" name="Freeform 60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1" name="Freeform 60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2" name="Freeform 60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3" name="Freeform 60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4" name="Freeform 60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5" name="Freeform 60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8980" name="Group 852"/>
          <p:cNvGrpSpPr>
            <a:grpSpLocks/>
          </p:cNvGrpSpPr>
          <p:nvPr/>
        </p:nvGrpSpPr>
        <p:grpSpPr bwMode="auto">
          <a:xfrm>
            <a:off x="1447800" y="3886200"/>
            <a:ext cx="1447800" cy="1447800"/>
            <a:chOff x="4320" y="2016"/>
            <a:chExt cx="912" cy="912"/>
          </a:xfrm>
        </p:grpSpPr>
        <p:grpSp>
          <p:nvGrpSpPr>
            <p:cNvPr id="48981" name="Group 853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8982" name="Group 854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8983" name="Freeform 855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4" name="Freeform 856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985" name="Group 857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8986" name="Freeform 858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87" name="Freeform 85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88" name="Freeform 86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89" name="Freeform 861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90" name="Freeform 86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91" name="Freeform 86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8992" name="Oval 864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8993" name="Group 865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48994" name="Group 866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8995" name="AutoShape 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8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8996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997" name="Line 869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8" name="Line 870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Rectangle 3"/>
          <p:cNvSpPr>
            <a:spLocks noChangeArrowheads="1"/>
          </p:cNvSpPr>
          <p:nvPr/>
        </p:nvSpPr>
        <p:spPr bwMode="auto">
          <a:xfrm>
            <a:off x="782638" y="0"/>
            <a:ext cx="7615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Computation can always proceed</a:t>
            </a:r>
          </a:p>
        </p:txBody>
      </p:sp>
      <p:grpSp>
        <p:nvGrpSpPr>
          <p:cNvPr id="49339" name="Group 187"/>
          <p:cNvGrpSpPr>
            <a:grpSpLocks/>
          </p:cNvGrpSpPr>
          <p:nvPr/>
        </p:nvGrpSpPr>
        <p:grpSpPr bwMode="auto">
          <a:xfrm>
            <a:off x="1447800" y="1981200"/>
            <a:ext cx="1447800" cy="1447800"/>
            <a:chOff x="4464" y="2736"/>
            <a:chExt cx="912" cy="912"/>
          </a:xfrm>
        </p:grpSpPr>
        <p:grpSp>
          <p:nvGrpSpPr>
            <p:cNvPr id="49340" name="Group 188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9341" name="Freeform 189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342" name="Group 190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9343" name="Group 191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9344" name="Freeform 192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45" name="Freeform 193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46" name="Freeform 194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47" name="Freeform 195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48" name="Freeform 196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49" name="Freeform 197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50" name="Group 198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9351" name="Freeform 199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52" name="Freeform 200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53" name="Freeform 201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49354" name="Oval 202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9356" name="AutoShape 204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49522" name="Group 370"/>
          <p:cNvGrpSpPr>
            <a:grpSpLocks/>
          </p:cNvGrpSpPr>
          <p:nvPr/>
        </p:nvGrpSpPr>
        <p:grpSpPr bwMode="auto">
          <a:xfrm>
            <a:off x="6400800" y="2971800"/>
            <a:ext cx="1447800" cy="1447800"/>
            <a:chOff x="4032" y="2448"/>
            <a:chExt cx="912" cy="912"/>
          </a:xfrm>
        </p:grpSpPr>
        <p:grpSp>
          <p:nvGrpSpPr>
            <p:cNvPr id="49394" name="Group 242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49395" name="Freeform 24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6" name="Freeform 24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7" name="Freeform 24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8" name="Freeform 24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9" name="Freeform 24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0" name="Freeform 24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401" name="Oval 249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9402" name="Group 250"/>
          <p:cNvGrpSpPr>
            <a:grpSpLocks/>
          </p:cNvGrpSpPr>
          <p:nvPr/>
        </p:nvGrpSpPr>
        <p:grpSpPr bwMode="auto">
          <a:xfrm>
            <a:off x="1455738" y="3657600"/>
            <a:ext cx="1439862" cy="1439863"/>
            <a:chOff x="1829" y="3170"/>
            <a:chExt cx="907" cy="907"/>
          </a:xfrm>
        </p:grpSpPr>
        <p:sp>
          <p:nvSpPr>
            <p:cNvPr id="49403" name="Oval 251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404" name="Group 252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49405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06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7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8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9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0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1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12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13" name="Group 261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49414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15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6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7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8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9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0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21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9422" name="Picture 27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49423" name="Group 271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49424" name="Group 2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25" name="Freeform 2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6" name="Freeform 2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7" name="Freeform 2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8" name="Freeform 2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9" name="Freeform 2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0" name="Freeform 2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31" name="Line 2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32" name="Group 280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49433" name="Group 28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34" name="Freeform 28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5" name="Freeform 28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6" name="Freeform 28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7" name="Freeform 28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8" name="Freeform 28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9" name="Freeform 28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40" name="Line 28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41" name="Group 289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49442" name="Group 29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43" name="Freeform 29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4" name="Freeform 29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5" name="Freeform 29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6" name="Freeform 29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7" name="Freeform 29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8" name="Freeform 29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49" name="Line 29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50" name="Group 298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49451" name="Group 29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52" name="Freeform 30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3" name="Freeform 30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4" name="Freeform 30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5" name="Freeform 30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6" name="Freeform 30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7" name="Freeform 30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58" name="Line 30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59" name="Group 307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49460" name="Group 3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61" name="Freeform 3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2" name="Freeform 3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3" name="Freeform 3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4" name="Freeform 3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5" name="Freeform 3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6" name="Freeform 3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67" name="Line 3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68" name="Group 316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49469" name="Group 3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70" name="Freeform 3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1" name="Freeform 3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2" name="Freeform 3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3" name="Freeform 3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4" name="Freeform 3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5" name="Freeform 3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76" name="Line 3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77" name="Group 325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49478" name="Group 3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79" name="Freeform 3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0" name="Freeform 3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1" name="Freeform 3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2" name="Freeform 3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3" name="Freeform 3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4" name="Freeform 3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85" name="Line 3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86" name="Group 334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49487" name="Group 3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88" name="Freeform 3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9" name="Freeform 3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0" name="Freeform 3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1" name="Freeform 3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2" name="Freeform 3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3" name="Freeform 3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94" name="Line 3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95" name="Group 343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49496" name="Group 3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497" name="Freeform 3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8" name="Freeform 3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9" name="Freeform 3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0" name="Freeform 3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1" name="Freeform 3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2" name="Freeform 3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503" name="Line 3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504" name="Group 352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49505" name="Group 3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506" name="Freeform 3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7" name="Freeform 3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8" name="Freeform 3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9" name="Freeform 3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0" name="Freeform 3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1" name="Freeform 3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512" name="Line 3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513" name="Group 361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49514" name="Group 3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49515" name="Freeform 3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6" name="Freeform 3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7" name="Freeform 3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8" name="Freeform 3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9" name="Freeform 3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0" name="Freeform 3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521" name="Line 3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6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687107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  <a:ln/>
        </p:spPr>
        <p:txBody>
          <a:bodyPr/>
          <a:lstStyle/>
          <a:p>
            <a:pPr>
              <a:lnSpc>
                <a:spcPct val="65000"/>
              </a:lnSpc>
            </a:pPr>
            <a:r>
              <a:rPr lang="en-US" altLang="x-none" sz="3200"/>
              <a:t>A Sequence of Actions</a:t>
            </a:r>
            <a:endParaRPr lang="en-CA" altLang="x-none" sz="3200"/>
          </a:p>
        </p:txBody>
      </p:sp>
      <p:sp>
        <p:nvSpPr>
          <p:cNvPr id="687108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687109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b&gt;m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b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7110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chemeClr val="bg2"/>
                </a:solidFill>
              </a:rPr>
              <a:t>m = a</a:t>
            </a:r>
            <a:r>
              <a:rPr lang="en-CA" altLang="x-none" sz="2400">
                <a:solidFill>
                  <a:schemeClr val="bg2"/>
                </a:solidFill>
              </a:rPr>
              <a:t> </a:t>
            </a:r>
            <a:endParaRPr lang="en-US" altLang="x-none" sz="2400">
              <a:solidFill>
                <a:schemeClr val="bg2"/>
              </a:solidFill>
            </a:endParaRPr>
          </a:p>
        </p:txBody>
      </p:sp>
      <p:sp>
        <p:nvSpPr>
          <p:cNvPr id="687111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if(  c&gt;m )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CA" altLang="x-none" sz="2400" i="0">
                <a:solidFill>
                  <a:schemeClr val="bg2"/>
                </a:solidFill>
              </a:rPr>
              <a:t>      m = c</a:t>
            </a:r>
            <a:br>
              <a:rPr lang="en-CA" altLang="x-none" sz="2400" i="0">
                <a:solidFill>
                  <a:schemeClr val="bg2"/>
                </a:solidFill>
              </a:rPr>
            </a:br>
            <a:r>
              <a:rPr lang="en-US" altLang="x-none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687112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CA" altLang="x-none" sz="2400" i="0">
                <a:solidFill>
                  <a:schemeClr val="bg2"/>
                </a:solidFill>
              </a:rPr>
              <a:t>return(m)</a:t>
            </a:r>
            <a:endParaRPr lang="en-US" altLang="x-none" sz="2400" i="0">
              <a:solidFill>
                <a:schemeClr val="bg2"/>
              </a:solidFill>
            </a:endParaRPr>
          </a:p>
        </p:txBody>
      </p:sp>
      <p:sp>
        <p:nvSpPr>
          <p:cNvPr id="687113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sz="3200" i="0"/>
              <a:t>How can you possibly understand this algorithm without knowing what is true when the computation is here?</a:t>
            </a:r>
          </a:p>
        </p:txBody>
      </p:sp>
      <p:sp>
        <p:nvSpPr>
          <p:cNvPr id="687115" name="Text Box 11"/>
          <p:cNvSpPr txBox="1">
            <a:spLocks noChangeArrowheads="1"/>
          </p:cNvSpPr>
          <p:nvPr/>
        </p:nvSpPr>
        <p:spPr bwMode="auto">
          <a:xfrm>
            <a:off x="6096000" y="5089525"/>
            <a:ext cx="15240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>
                <a:solidFill>
                  <a:srgbClr val="33CC33"/>
                </a:solidFill>
              </a:rPr>
              <a:t>Tell me!</a:t>
            </a:r>
          </a:p>
        </p:txBody>
      </p:sp>
      <p:sp>
        <p:nvSpPr>
          <p:cNvPr id="687116" name="Rectangle 12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grpSp>
        <p:nvGrpSpPr>
          <p:cNvPr id="687117" name="Group 13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687118" name="Rectangle 14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x-none" sz="2400" i="0">
                <a:solidFill>
                  <a:srgbClr val="33CC33"/>
                </a:solidFill>
              </a:endParaRPr>
            </a:p>
          </p:txBody>
        </p:sp>
        <p:sp>
          <p:nvSpPr>
            <p:cNvPr id="687119" name="Rectangle 15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CA" altLang="x-none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x-none" sz="2400" i="0">
                  <a:solidFill>
                    <a:srgbClr val="33CC33"/>
                  </a:solidFill>
                </a:rPr>
              </a:br>
              <a:r>
                <a:rPr lang="en-CA" altLang="x-none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7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7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87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7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7115" grpId="0"/>
      <p:bldP spid="687116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3"/>
          <p:cNvSpPr>
            <a:spLocks noChangeArrowheads="1"/>
          </p:cNvSpPr>
          <p:nvPr/>
        </p:nvSpPr>
        <p:spPr bwMode="auto">
          <a:xfrm>
            <a:off x="396875" y="0"/>
            <a:ext cx="83931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Computation always makes progress</a:t>
            </a:r>
          </a:p>
        </p:txBody>
      </p:sp>
      <p:sp>
        <p:nvSpPr>
          <p:cNvPr id="50345" name="AutoShape 169"/>
          <p:cNvSpPr>
            <a:spLocks noChangeArrowheads="1"/>
          </p:cNvSpPr>
          <p:nvPr/>
        </p:nvSpPr>
        <p:spPr bwMode="auto">
          <a:xfrm>
            <a:off x="3962400" y="33528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50490" name="Group 314"/>
          <p:cNvGrpSpPr>
            <a:grpSpLocks/>
          </p:cNvGrpSpPr>
          <p:nvPr/>
        </p:nvGrpSpPr>
        <p:grpSpPr bwMode="auto">
          <a:xfrm>
            <a:off x="1447800" y="1905000"/>
            <a:ext cx="1447800" cy="1447800"/>
            <a:chOff x="4032" y="2448"/>
            <a:chExt cx="912" cy="912"/>
          </a:xfrm>
        </p:grpSpPr>
        <p:grpSp>
          <p:nvGrpSpPr>
            <p:cNvPr id="50362" name="Group 186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50363" name="Freeform 18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4" name="Freeform 18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5" name="Freeform 18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6" name="Freeform 19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7" name="Freeform 19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8" name="Freeform 19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369" name="Oval 193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0537" name="Group 361"/>
          <p:cNvGrpSpPr>
            <a:grpSpLocks/>
          </p:cNvGrpSpPr>
          <p:nvPr/>
        </p:nvGrpSpPr>
        <p:grpSpPr bwMode="auto">
          <a:xfrm>
            <a:off x="6477000" y="2895600"/>
            <a:ext cx="1439863" cy="1439863"/>
            <a:chOff x="4080" y="2448"/>
            <a:chExt cx="907" cy="907"/>
          </a:xfrm>
        </p:grpSpPr>
        <p:sp>
          <p:nvSpPr>
            <p:cNvPr id="50532" name="AutoShape 356"/>
            <p:cNvSpPr>
              <a:spLocks noChangeAspect="1" noChangeArrowheads="1"/>
            </p:cNvSpPr>
            <p:nvPr/>
          </p:nvSpPr>
          <p:spPr bwMode="auto">
            <a:xfrm>
              <a:off x="4157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79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50533" name="Line 357"/>
            <p:cNvSpPr>
              <a:spLocks noChangeAspect="1" noChangeShapeType="1"/>
            </p:cNvSpPr>
            <p:nvPr/>
          </p:nvSpPr>
          <p:spPr bwMode="auto">
            <a:xfrm>
              <a:off x="4285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34" name="AutoShape 358"/>
            <p:cNvSpPr>
              <a:spLocks noChangeAspect="1" noChangeArrowheads="1"/>
            </p:cNvSpPr>
            <p:nvPr/>
          </p:nvSpPr>
          <p:spPr bwMode="auto">
            <a:xfrm>
              <a:off x="4654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75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50535" name="Line 359"/>
            <p:cNvSpPr>
              <a:spLocks noChangeAspect="1" noChangeShapeType="1"/>
            </p:cNvSpPr>
            <p:nvPr/>
          </p:nvSpPr>
          <p:spPr bwMode="auto">
            <a:xfrm>
              <a:off x="4782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36" name="Oval 360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0757" name="Group 581"/>
          <p:cNvGrpSpPr>
            <a:grpSpLocks noChangeAspect="1"/>
          </p:cNvGrpSpPr>
          <p:nvPr/>
        </p:nvGrpSpPr>
        <p:grpSpPr bwMode="auto">
          <a:xfrm>
            <a:off x="1447800" y="3657600"/>
            <a:ext cx="1439863" cy="1439863"/>
            <a:chOff x="528" y="3264"/>
            <a:chExt cx="907" cy="907"/>
          </a:xfrm>
        </p:grpSpPr>
        <p:grpSp>
          <p:nvGrpSpPr>
            <p:cNvPr id="50758" name="Group 582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50759" name="Freeform 583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0760" name="Group 584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50761" name="Freeform 585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2" name="Freeform 586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3" name="Freeform 587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4" name="Freeform 588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5" name="Freeform 589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6" name="Freeform 590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767" name="AutoShape 591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0768" name="Line 592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769" name="AutoShape 593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0770" name="Line 594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771" name="Oval 595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0772" name="Group 596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50773" name="Group 59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50774" name="AutoShape 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0775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776" name="Line 6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7" name="Line 60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5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sp>
        <p:nvSpPr>
          <p:cNvPr id="279556" name="AutoShape 4"/>
          <p:cNvSpPr>
            <a:spLocks noChangeArrowheads="1"/>
          </p:cNvSpPr>
          <p:nvPr/>
        </p:nvSpPr>
        <p:spPr bwMode="auto">
          <a:xfrm>
            <a:off x="1828800" y="32766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279612" name="Group 60"/>
          <p:cNvGrpSpPr>
            <a:grpSpLocks/>
          </p:cNvGrpSpPr>
          <p:nvPr/>
        </p:nvGrpSpPr>
        <p:grpSpPr bwMode="auto">
          <a:xfrm>
            <a:off x="381000" y="2209800"/>
            <a:ext cx="1169988" cy="2541588"/>
            <a:chOff x="240" y="1632"/>
            <a:chExt cx="737" cy="1601"/>
          </a:xfrm>
        </p:grpSpPr>
        <p:grpSp>
          <p:nvGrpSpPr>
            <p:cNvPr id="279557" name="Group 5"/>
            <p:cNvGrpSpPr>
              <a:grpSpLocks noChangeAspect="1"/>
            </p:cNvGrpSpPr>
            <p:nvPr/>
          </p:nvGrpSpPr>
          <p:grpSpPr bwMode="auto">
            <a:xfrm>
              <a:off x="241" y="1632"/>
              <a:ext cx="735" cy="736"/>
              <a:chOff x="3408" y="1200"/>
              <a:chExt cx="907" cy="907"/>
            </a:xfrm>
          </p:grpSpPr>
          <p:grpSp>
            <p:nvGrpSpPr>
              <p:cNvPr id="279558" name="Group 6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279559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9560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279561" name="Picture 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aphicFrame>
            <p:nvGraphicFramePr>
              <p:cNvPr id="279562" name="Object 10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9707" name="Equation" r:id="rId4" imgW="342720" imgH="177480" progId="Equation.3">
                      <p:embed/>
                    </p:oleObj>
                  </mc:Choice>
                  <mc:Fallback>
                    <p:oleObj name="Equation" r:id="rId4" imgW="342720" imgH="177480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8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9563" name="Group 11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279564" name="Oval 12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9565" name="Line 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79580" name="Group 28"/>
            <p:cNvGrpSpPr>
              <a:grpSpLocks noChangeAspect="1"/>
            </p:cNvGrpSpPr>
            <p:nvPr/>
          </p:nvGrpSpPr>
          <p:grpSpPr bwMode="auto">
            <a:xfrm>
              <a:off x="240" y="2496"/>
              <a:ext cx="737" cy="737"/>
              <a:chOff x="4080" y="2448"/>
              <a:chExt cx="907" cy="907"/>
            </a:xfrm>
          </p:grpSpPr>
          <p:sp>
            <p:nvSpPr>
              <p:cNvPr id="279581" name="AutoShape 29"/>
              <p:cNvSpPr>
                <a:spLocks noChangeAspect="1" noChangeArrowheads="1"/>
              </p:cNvSpPr>
              <p:nvPr/>
            </p:nvSpPr>
            <p:spPr bwMode="auto">
              <a:xfrm>
                <a:off x="4157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</a:t>
                </a:r>
                <a:r>
                  <a:rPr lang="en-US" altLang="x-none" sz="2400" i="0" baseline="-8000">
                    <a:solidFill>
                      <a:schemeClr val="bg2"/>
                    </a:solidFill>
                  </a:rPr>
                  <a:t> </a:t>
                </a:r>
                <a:r>
                  <a:rPr lang="en-US" altLang="x-none" sz="1400" i="0" baseline="-8000">
                    <a:solidFill>
                      <a:schemeClr val="bg2"/>
                    </a:solidFill>
                  </a:rPr>
                  <a:t>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9582" name="Line 30"/>
              <p:cNvSpPr>
                <a:spLocks noChangeAspect="1" noChangeShapeType="1"/>
              </p:cNvSpPr>
              <p:nvPr/>
            </p:nvSpPr>
            <p:spPr bwMode="auto">
              <a:xfrm>
                <a:off x="4285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583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4654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9584" name="Line 32"/>
              <p:cNvSpPr>
                <a:spLocks noChangeAspect="1" noChangeShapeType="1"/>
              </p:cNvSpPr>
              <p:nvPr/>
            </p:nvSpPr>
            <p:spPr bwMode="auto">
              <a:xfrm>
                <a:off x="4782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585" name="Oval 33"/>
              <p:cNvSpPr>
                <a:spLocks noChangeAspect="1" noChangeArrowheads="1"/>
              </p:cNvSpPr>
              <p:nvPr/>
            </p:nvSpPr>
            <p:spPr bwMode="auto">
              <a:xfrm>
                <a:off x="4080" y="2448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79586" name="Group 34"/>
          <p:cNvGrpSpPr>
            <a:grpSpLocks/>
          </p:cNvGrpSpPr>
          <p:nvPr/>
        </p:nvGrpSpPr>
        <p:grpSpPr bwMode="auto">
          <a:xfrm>
            <a:off x="3024188" y="2946400"/>
            <a:ext cx="1166812" cy="1168400"/>
            <a:chOff x="1905" y="2096"/>
            <a:chExt cx="735" cy="736"/>
          </a:xfrm>
        </p:grpSpPr>
        <p:grpSp>
          <p:nvGrpSpPr>
            <p:cNvPr id="279587" name="Group 35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279588" name="AutoShape 3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8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9589" name="Line 3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9590" name="Oval 38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79611" name="Group 59"/>
          <p:cNvGrpSpPr>
            <a:grpSpLocks/>
          </p:cNvGrpSpPr>
          <p:nvPr/>
        </p:nvGrpSpPr>
        <p:grpSpPr bwMode="auto">
          <a:xfrm>
            <a:off x="5005388" y="2260600"/>
            <a:ext cx="1190625" cy="2540000"/>
            <a:chOff x="3153" y="1664"/>
            <a:chExt cx="750" cy="1600"/>
          </a:xfrm>
        </p:grpSpPr>
        <p:grpSp>
          <p:nvGrpSpPr>
            <p:cNvPr id="279591" name="Group 39"/>
            <p:cNvGrpSpPr>
              <a:grpSpLocks/>
            </p:cNvGrpSpPr>
            <p:nvPr/>
          </p:nvGrpSpPr>
          <p:grpSpPr bwMode="auto">
            <a:xfrm>
              <a:off x="3153" y="1664"/>
              <a:ext cx="735" cy="736"/>
              <a:chOff x="1905" y="2096"/>
              <a:chExt cx="735" cy="736"/>
            </a:xfrm>
          </p:grpSpPr>
          <p:grpSp>
            <p:nvGrpSpPr>
              <p:cNvPr id="279592" name="Group 40"/>
              <p:cNvGrpSpPr>
                <a:grpSpLocks noChangeAspect="1"/>
              </p:cNvGrpSpPr>
              <p:nvPr/>
            </p:nvGrpSpPr>
            <p:grpSpPr bwMode="auto">
              <a:xfrm>
                <a:off x="1967" y="2256"/>
                <a:ext cx="555" cy="454"/>
                <a:chOff x="1728" y="2064"/>
                <a:chExt cx="768" cy="672"/>
              </a:xfrm>
            </p:grpSpPr>
            <p:sp>
              <p:nvSpPr>
                <p:cNvPr id="279593" name="AutoShap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8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x-none" sz="2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9594" name="Line 4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9595" name="Oval 43"/>
              <p:cNvSpPr>
                <a:spLocks noChangeAspect="1" noChangeArrowheads="1"/>
              </p:cNvSpPr>
              <p:nvPr/>
            </p:nvSpPr>
            <p:spPr bwMode="auto">
              <a:xfrm>
                <a:off x="1905" y="2096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79596" name="Group 44"/>
            <p:cNvGrpSpPr>
              <a:grpSpLocks/>
            </p:cNvGrpSpPr>
            <p:nvPr/>
          </p:nvGrpSpPr>
          <p:grpSpPr bwMode="auto">
            <a:xfrm>
              <a:off x="3168" y="2528"/>
              <a:ext cx="735" cy="736"/>
              <a:chOff x="1824" y="2928"/>
              <a:chExt cx="735" cy="736"/>
            </a:xfrm>
          </p:grpSpPr>
          <p:grpSp>
            <p:nvGrpSpPr>
              <p:cNvPr id="279597" name="Group 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79598" name="AutoShap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9599" name="Line 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9600" name="Oval 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9601" name="Group 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79602" name="AutoShap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79603" name="Line 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9604" name="AutoShape 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79605" name="Group 53"/>
          <p:cNvGrpSpPr>
            <a:grpSpLocks/>
          </p:cNvGrpSpPr>
          <p:nvPr/>
        </p:nvGrpSpPr>
        <p:grpSpPr bwMode="auto">
          <a:xfrm>
            <a:off x="7596188" y="2870200"/>
            <a:ext cx="1166812" cy="1168400"/>
            <a:chOff x="1905" y="2096"/>
            <a:chExt cx="735" cy="736"/>
          </a:xfrm>
        </p:grpSpPr>
        <p:grpSp>
          <p:nvGrpSpPr>
            <p:cNvPr id="279606" name="Group 54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279607" name="AutoShape 5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79608" name="Line 5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79609" name="Oval 57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9610" name="AutoShape 58"/>
          <p:cNvSpPr>
            <a:spLocks noChangeArrowheads="1"/>
          </p:cNvSpPr>
          <p:nvPr/>
        </p:nvSpPr>
        <p:spPr bwMode="auto">
          <a:xfrm>
            <a:off x="6324600" y="32004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grpSp>
        <p:nvGrpSpPr>
          <p:cNvPr id="51386" name="Group 186"/>
          <p:cNvGrpSpPr>
            <a:grpSpLocks noChangeAspect="1"/>
          </p:cNvGrpSpPr>
          <p:nvPr/>
        </p:nvGrpSpPr>
        <p:grpSpPr bwMode="auto">
          <a:xfrm>
            <a:off x="2209800" y="1524000"/>
            <a:ext cx="1439863" cy="1441450"/>
            <a:chOff x="1905" y="2096"/>
            <a:chExt cx="735" cy="736"/>
          </a:xfrm>
        </p:grpSpPr>
        <p:grpSp>
          <p:nvGrpSpPr>
            <p:cNvPr id="51387" name="Group 187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51388" name="AutoShape 18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1389" name="Line 18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1390" name="Oval 190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397" name="AutoShape 197"/>
          <p:cNvSpPr>
            <a:spLocks noChangeArrowheads="1"/>
          </p:cNvSpPr>
          <p:nvPr/>
        </p:nvSpPr>
        <p:spPr bwMode="auto">
          <a:xfrm>
            <a:off x="4114800" y="380365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51398" name="Group 198"/>
          <p:cNvGrpSpPr>
            <a:grpSpLocks noChangeAspect="1"/>
          </p:cNvGrpSpPr>
          <p:nvPr/>
        </p:nvGrpSpPr>
        <p:grpSpPr bwMode="auto">
          <a:xfrm>
            <a:off x="2282825" y="4960938"/>
            <a:ext cx="1377950" cy="1439862"/>
            <a:chOff x="4641" y="2352"/>
            <a:chExt cx="735" cy="768"/>
          </a:xfrm>
        </p:grpSpPr>
        <p:sp>
          <p:nvSpPr>
            <p:cNvPr id="51399" name="Freeform 19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400" name="Group 20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51401" name="AutoShape 20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1402" name="Line 20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1403" name="Oval 20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51404" name="Picture 20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51405" name="Group 20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51406" name="Freeform 2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7" name="Freeform 2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8" name="Freeform 2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9" name="Freeform 2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0" name="Freeform 2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1" name="Freeform 2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412" name="Group 212"/>
          <p:cNvGrpSpPr>
            <a:grpSpLocks noChangeAspect="1"/>
          </p:cNvGrpSpPr>
          <p:nvPr/>
        </p:nvGrpSpPr>
        <p:grpSpPr bwMode="auto">
          <a:xfrm>
            <a:off x="2247900" y="3270250"/>
            <a:ext cx="1439863" cy="1439863"/>
            <a:chOff x="4464" y="2736"/>
            <a:chExt cx="912" cy="912"/>
          </a:xfrm>
        </p:grpSpPr>
        <p:grpSp>
          <p:nvGrpSpPr>
            <p:cNvPr id="51413" name="Group 213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51414" name="Freeform 214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1415" name="Group 215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1416" name="Group 216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1417" name="Freeform 217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8" name="Freeform 218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9" name="Freeform 219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0" name="Freeform 220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1" name="Freeform 221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2" name="Freeform 222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423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1424" name="Freeform 224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5" name="Freeform 225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6" name="Freeform 226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427" name="Oval 227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1434" name="Group 234"/>
          <p:cNvGrpSpPr>
            <a:grpSpLocks/>
          </p:cNvGrpSpPr>
          <p:nvPr/>
        </p:nvGrpSpPr>
        <p:grpSpPr bwMode="auto">
          <a:xfrm>
            <a:off x="5715000" y="3346450"/>
            <a:ext cx="1439863" cy="1439863"/>
            <a:chOff x="4512" y="2213"/>
            <a:chExt cx="907" cy="907"/>
          </a:xfrm>
        </p:grpSpPr>
        <p:sp>
          <p:nvSpPr>
            <p:cNvPr id="51432" name="Oval 232"/>
            <p:cNvSpPr>
              <a:spLocks noChangeAspect="1" noChangeArrowheads="1"/>
            </p:cNvSpPr>
            <p:nvPr/>
          </p:nvSpPr>
          <p:spPr bwMode="auto">
            <a:xfrm>
              <a:off x="4512" y="2213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51433" name="Picture 2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352"/>
              <a:ext cx="624" cy="5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sp>
        <p:nvSpPr>
          <p:cNvPr id="52394" name="Text Box 170"/>
          <p:cNvSpPr txBox="1">
            <a:spLocks noChangeArrowheads="1"/>
          </p:cNvSpPr>
          <p:nvPr/>
        </p:nvSpPr>
        <p:spPr bwMode="auto">
          <a:xfrm>
            <a:off x="3086100" y="2362200"/>
            <a:ext cx="35242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sz="3600" i="0"/>
              <a:t>This is sufficient! </a:t>
            </a:r>
            <a:endParaRPr lang="en-CA" altLang="x-none" sz="3600" i="0"/>
          </a:p>
        </p:txBody>
      </p:sp>
      <p:grpSp>
        <p:nvGrpSpPr>
          <p:cNvPr id="52395" name="Group 171"/>
          <p:cNvGrpSpPr>
            <a:grpSpLocks/>
          </p:cNvGrpSpPr>
          <p:nvPr/>
        </p:nvGrpSpPr>
        <p:grpSpPr bwMode="auto">
          <a:xfrm>
            <a:off x="3962400" y="4953000"/>
            <a:ext cx="1439863" cy="1439863"/>
            <a:chOff x="4080" y="2448"/>
            <a:chExt cx="907" cy="907"/>
          </a:xfrm>
        </p:grpSpPr>
        <p:sp>
          <p:nvSpPr>
            <p:cNvPr id="52396" name="Oval 172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2397" name="Group 173"/>
            <p:cNvGrpSpPr>
              <a:grpSpLocks noChangeAspect="1"/>
            </p:cNvGrpSpPr>
            <p:nvPr/>
          </p:nvGrpSpPr>
          <p:grpSpPr bwMode="auto">
            <a:xfrm>
              <a:off x="4224" y="2640"/>
              <a:ext cx="632" cy="612"/>
              <a:chOff x="1488" y="1008"/>
              <a:chExt cx="2470" cy="2392"/>
            </a:xfrm>
          </p:grpSpPr>
          <p:pic>
            <p:nvPicPr>
              <p:cNvPr id="52398" name="Picture 17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200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52399" name="Group 175"/>
              <p:cNvGrpSpPr>
                <a:grpSpLocks noChangeAspect="1"/>
              </p:cNvGrpSpPr>
              <p:nvPr/>
            </p:nvGrpSpPr>
            <p:grpSpPr bwMode="auto">
              <a:xfrm>
                <a:off x="2352" y="2304"/>
                <a:ext cx="744" cy="912"/>
                <a:chOff x="2352" y="2304"/>
                <a:chExt cx="744" cy="912"/>
              </a:xfrm>
            </p:grpSpPr>
            <p:sp>
              <p:nvSpPr>
                <p:cNvPr id="52400" name="Freeform 176"/>
                <p:cNvSpPr>
                  <a:spLocks noChangeAspect="1"/>
                </p:cNvSpPr>
                <p:nvPr/>
              </p:nvSpPr>
              <p:spPr bwMode="auto">
                <a:xfrm>
                  <a:off x="2714" y="243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1" name="Freeform 177"/>
                <p:cNvSpPr>
                  <a:spLocks noChangeAspect="1"/>
                </p:cNvSpPr>
                <p:nvPr/>
              </p:nvSpPr>
              <p:spPr bwMode="auto">
                <a:xfrm>
                  <a:off x="2616" y="265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2" name="Freeform 178"/>
                <p:cNvSpPr>
                  <a:spLocks noChangeAspect="1"/>
                </p:cNvSpPr>
                <p:nvPr/>
              </p:nvSpPr>
              <p:spPr bwMode="auto">
                <a:xfrm>
                  <a:off x="2630" y="294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3" name="Freeform 179"/>
                <p:cNvSpPr>
                  <a:spLocks noChangeAspect="1"/>
                </p:cNvSpPr>
                <p:nvPr/>
              </p:nvSpPr>
              <p:spPr bwMode="auto">
                <a:xfrm>
                  <a:off x="2352" y="288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4" name="Freeform 180"/>
                <p:cNvSpPr>
                  <a:spLocks noChangeAspect="1"/>
                </p:cNvSpPr>
                <p:nvPr/>
              </p:nvSpPr>
              <p:spPr bwMode="auto">
                <a:xfrm>
                  <a:off x="2509" y="230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5" name="Freeform 181"/>
                <p:cNvSpPr>
                  <a:spLocks noChangeAspect="1"/>
                </p:cNvSpPr>
                <p:nvPr/>
              </p:nvSpPr>
              <p:spPr bwMode="auto">
                <a:xfrm>
                  <a:off x="2791" y="234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bg2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52406" name="Picture 18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8" y="1008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52407" name="Freeform 183"/>
              <p:cNvSpPr>
                <a:spLocks noChangeAspect="1"/>
              </p:cNvSpPr>
              <p:nvPr/>
            </p:nvSpPr>
            <p:spPr bwMode="auto">
              <a:xfrm>
                <a:off x="1488" y="2016"/>
                <a:ext cx="2216" cy="1384"/>
              </a:xfrm>
              <a:custGeom>
                <a:avLst/>
                <a:gdLst>
                  <a:gd name="T0" fmla="*/ 480 w 2216"/>
                  <a:gd name="T1" fmla="*/ 144 h 1384"/>
                  <a:gd name="T2" fmla="*/ 240 w 2216"/>
                  <a:gd name="T3" fmla="*/ 1104 h 1384"/>
                  <a:gd name="T4" fmla="*/ 1920 w 2216"/>
                  <a:gd name="T5" fmla="*/ 1200 h 1384"/>
                  <a:gd name="T6" fmla="*/ 2016 w 2216"/>
                  <a:gd name="T7" fmla="*/ 0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16" h="1384">
                    <a:moveTo>
                      <a:pt x="480" y="144"/>
                    </a:moveTo>
                    <a:cubicBezTo>
                      <a:pt x="240" y="536"/>
                      <a:pt x="0" y="928"/>
                      <a:pt x="240" y="1104"/>
                    </a:cubicBezTo>
                    <a:cubicBezTo>
                      <a:pt x="480" y="1280"/>
                      <a:pt x="1624" y="1384"/>
                      <a:pt x="1920" y="1200"/>
                    </a:cubicBezTo>
                    <a:cubicBezTo>
                      <a:pt x="2216" y="1016"/>
                      <a:pt x="2116" y="508"/>
                      <a:pt x="2016" y="0"/>
                    </a:cubicBezTo>
                  </a:path>
                </a:pathLst>
              </a:custGeom>
              <a:noFill/>
              <a:ln w="38100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52408" name="AutoShape 184"/>
          <p:cNvSpPr>
            <a:spLocks noChangeArrowheads="1"/>
          </p:cNvSpPr>
          <p:nvPr/>
        </p:nvSpPr>
        <p:spPr bwMode="auto">
          <a:xfrm rot="5400000" flipV="1">
            <a:off x="3900488" y="3643312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grpSp>
        <p:nvGrpSpPr>
          <p:cNvPr id="52622" name="Group 398"/>
          <p:cNvGrpSpPr>
            <a:grpSpLocks/>
          </p:cNvGrpSpPr>
          <p:nvPr/>
        </p:nvGrpSpPr>
        <p:grpSpPr bwMode="auto">
          <a:xfrm>
            <a:off x="5581650" y="3810000"/>
            <a:ext cx="2952750" cy="2665413"/>
            <a:chOff x="3516" y="2914"/>
            <a:chExt cx="1187" cy="1165"/>
          </a:xfrm>
        </p:grpSpPr>
        <p:sp>
          <p:nvSpPr>
            <p:cNvPr id="52590" name="Freeform 366"/>
            <p:cNvSpPr>
              <a:spLocks/>
            </p:cNvSpPr>
            <p:nvPr/>
          </p:nvSpPr>
          <p:spPr bwMode="auto">
            <a:xfrm>
              <a:off x="3751" y="3215"/>
              <a:ext cx="166" cy="162"/>
            </a:xfrm>
            <a:custGeom>
              <a:avLst/>
              <a:gdLst>
                <a:gd name="T0" fmla="*/ 108 w 166"/>
                <a:gd name="T1" fmla="*/ 37 h 162"/>
                <a:gd name="T2" fmla="*/ 96 w 166"/>
                <a:gd name="T3" fmla="*/ 20 h 162"/>
                <a:gd name="T4" fmla="*/ 88 w 166"/>
                <a:gd name="T5" fmla="*/ 12 h 162"/>
                <a:gd name="T6" fmla="*/ 75 w 166"/>
                <a:gd name="T7" fmla="*/ 4 h 162"/>
                <a:gd name="T8" fmla="*/ 62 w 166"/>
                <a:gd name="T9" fmla="*/ 1 h 162"/>
                <a:gd name="T10" fmla="*/ 48 w 166"/>
                <a:gd name="T11" fmla="*/ 0 h 162"/>
                <a:gd name="T12" fmla="*/ 35 w 166"/>
                <a:gd name="T13" fmla="*/ 3 h 162"/>
                <a:gd name="T14" fmla="*/ 23 w 166"/>
                <a:gd name="T15" fmla="*/ 11 h 162"/>
                <a:gd name="T16" fmla="*/ 12 w 166"/>
                <a:gd name="T17" fmla="*/ 24 h 162"/>
                <a:gd name="T18" fmla="*/ 4 w 166"/>
                <a:gd name="T19" fmla="*/ 40 h 162"/>
                <a:gd name="T20" fmla="*/ 0 w 166"/>
                <a:gd name="T21" fmla="*/ 60 h 162"/>
                <a:gd name="T22" fmla="*/ 0 w 166"/>
                <a:gd name="T23" fmla="*/ 76 h 162"/>
                <a:gd name="T24" fmla="*/ 0 w 166"/>
                <a:gd name="T25" fmla="*/ 92 h 162"/>
                <a:gd name="T26" fmla="*/ 6 w 166"/>
                <a:gd name="T27" fmla="*/ 107 h 162"/>
                <a:gd name="T28" fmla="*/ 14 w 166"/>
                <a:gd name="T29" fmla="*/ 120 h 162"/>
                <a:gd name="T30" fmla="*/ 26 w 166"/>
                <a:gd name="T31" fmla="*/ 135 h 162"/>
                <a:gd name="T32" fmla="*/ 41 w 166"/>
                <a:gd name="T33" fmla="*/ 146 h 162"/>
                <a:gd name="T34" fmla="*/ 56 w 166"/>
                <a:gd name="T35" fmla="*/ 155 h 162"/>
                <a:gd name="T36" fmla="*/ 73 w 166"/>
                <a:gd name="T37" fmla="*/ 160 h 162"/>
                <a:gd name="T38" fmla="*/ 88 w 166"/>
                <a:gd name="T39" fmla="*/ 162 h 162"/>
                <a:gd name="T40" fmla="*/ 100 w 166"/>
                <a:gd name="T41" fmla="*/ 159 h 162"/>
                <a:gd name="T42" fmla="*/ 110 w 166"/>
                <a:gd name="T43" fmla="*/ 153 h 162"/>
                <a:gd name="T44" fmla="*/ 119 w 166"/>
                <a:gd name="T45" fmla="*/ 143 h 162"/>
                <a:gd name="T46" fmla="*/ 127 w 166"/>
                <a:gd name="T47" fmla="*/ 128 h 162"/>
                <a:gd name="T48" fmla="*/ 131 w 166"/>
                <a:gd name="T49" fmla="*/ 114 h 162"/>
                <a:gd name="T50" fmla="*/ 131 w 166"/>
                <a:gd name="T51" fmla="*/ 98 h 162"/>
                <a:gd name="T52" fmla="*/ 130 w 166"/>
                <a:gd name="T53" fmla="*/ 83 h 162"/>
                <a:gd name="T54" fmla="*/ 126 w 166"/>
                <a:gd name="T55" fmla="*/ 69 h 162"/>
                <a:gd name="T56" fmla="*/ 121 w 166"/>
                <a:gd name="T57" fmla="*/ 55 h 162"/>
                <a:gd name="T58" fmla="*/ 140 w 166"/>
                <a:gd name="T59" fmla="*/ 43 h 162"/>
                <a:gd name="T60" fmla="*/ 155 w 166"/>
                <a:gd name="T61" fmla="*/ 37 h 162"/>
                <a:gd name="T62" fmla="*/ 162 w 166"/>
                <a:gd name="T63" fmla="*/ 29 h 162"/>
                <a:gd name="T64" fmla="*/ 166 w 166"/>
                <a:gd name="T65" fmla="*/ 18 h 162"/>
                <a:gd name="T66" fmla="*/ 163 w 166"/>
                <a:gd name="T67" fmla="*/ 9 h 162"/>
                <a:gd name="T68" fmla="*/ 155 w 166"/>
                <a:gd name="T69" fmla="*/ 7 h 162"/>
                <a:gd name="T70" fmla="*/ 147 w 166"/>
                <a:gd name="T71" fmla="*/ 6 h 162"/>
                <a:gd name="T72" fmla="*/ 139 w 166"/>
                <a:gd name="T73" fmla="*/ 11 h 162"/>
                <a:gd name="T74" fmla="*/ 131 w 166"/>
                <a:gd name="T75" fmla="*/ 17 h 162"/>
                <a:gd name="T76" fmla="*/ 122 w 166"/>
                <a:gd name="T77" fmla="*/ 28 h 162"/>
                <a:gd name="T78" fmla="*/ 108 w 166"/>
                <a:gd name="T79" fmla="*/ 3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6" h="162">
                  <a:moveTo>
                    <a:pt x="108" y="37"/>
                  </a:moveTo>
                  <a:lnTo>
                    <a:pt x="96" y="20"/>
                  </a:lnTo>
                  <a:lnTo>
                    <a:pt x="88" y="12"/>
                  </a:lnTo>
                  <a:lnTo>
                    <a:pt x="75" y="4"/>
                  </a:lnTo>
                  <a:lnTo>
                    <a:pt x="62" y="1"/>
                  </a:lnTo>
                  <a:lnTo>
                    <a:pt x="48" y="0"/>
                  </a:lnTo>
                  <a:lnTo>
                    <a:pt x="35" y="3"/>
                  </a:lnTo>
                  <a:lnTo>
                    <a:pt x="23" y="11"/>
                  </a:lnTo>
                  <a:lnTo>
                    <a:pt x="12" y="24"/>
                  </a:lnTo>
                  <a:lnTo>
                    <a:pt x="4" y="40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6" y="107"/>
                  </a:lnTo>
                  <a:lnTo>
                    <a:pt x="14" y="120"/>
                  </a:lnTo>
                  <a:lnTo>
                    <a:pt x="26" y="135"/>
                  </a:lnTo>
                  <a:lnTo>
                    <a:pt x="41" y="146"/>
                  </a:lnTo>
                  <a:lnTo>
                    <a:pt x="56" y="155"/>
                  </a:lnTo>
                  <a:lnTo>
                    <a:pt x="73" y="160"/>
                  </a:lnTo>
                  <a:lnTo>
                    <a:pt x="88" y="162"/>
                  </a:lnTo>
                  <a:lnTo>
                    <a:pt x="100" y="159"/>
                  </a:lnTo>
                  <a:lnTo>
                    <a:pt x="110" y="153"/>
                  </a:lnTo>
                  <a:lnTo>
                    <a:pt x="119" y="143"/>
                  </a:lnTo>
                  <a:lnTo>
                    <a:pt x="127" y="128"/>
                  </a:lnTo>
                  <a:lnTo>
                    <a:pt x="131" y="114"/>
                  </a:lnTo>
                  <a:lnTo>
                    <a:pt x="131" y="98"/>
                  </a:lnTo>
                  <a:lnTo>
                    <a:pt x="130" y="83"/>
                  </a:lnTo>
                  <a:lnTo>
                    <a:pt x="126" y="69"/>
                  </a:lnTo>
                  <a:lnTo>
                    <a:pt x="121" y="55"/>
                  </a:lnTo>
                  <a:lnTo>
                    <a:pt x="140" y="43"/>
                  </a:lnTo>
                  <a:lnTo>
                    <a:pt x="155" y="37"/>
                  </a:lnTo>
                  <a:lnTo>
                    <a:pt x="162" y="29"/>
                  </a:lnTo>
                  <a:lnTo>
                    <a:pt x="166" y="18"/>
                  </a:lnTo>
                  <a:lnTo>
                    <a:pt x="163" y="9"/>
                  </a:lnTo>
                  <a:lnTo>
                    <a:pt x="155" y="7"/>
                  </a:lnTo>
                  <a:lnTo>
                    <a:pt x="147" y="6"/>
                  </a:lnTo>
                  <a:lnTo>
                    <a:pt x="139" y="11"/>
                  </a:lnTo>
                  <a:lnTo>
                    <a:pt x="131" y="17"/>
                  </a:lnTo>
                  <a:lnTo>
                    <a:pt x="122" y="28"/>
                  </a:lnTo>
                  <a:lnTo>
                    <a:pt x="108" y="3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1" name="Freeform 367"/>
            <p:cNvSpPr>
              <a:spLocks/>
            </p:cNvSpPr>
            <p:nvPr/>
          </p:nvSpPr>
          <p:spPr bwMode="auto">
            <a:xfrm>
              <a:off x="3831" y="3395"/>
              <a:ext cx="141" cy="226"/>
            </a:xfrm>
            <a:custGeom>
              <a:avLst/>
              <a:gdLst>
                <a:gd name="T0" fmla="*/ 12 w 141"/>
                <a:gd name="T1" fmla="*/ 18 h 226"/>
                <a:gd name="T2" fmla="*/ 22 w 141"/>
                <a:gd name="T3" fmla="*/ 8 h 226"/>
                <a:gd name="T4" fmla="*/ 35 w 141"/>
                <a:gd name="T5" fmla="*/ 2 h 226"/>
                <a:gd name="T6" fmla="*/ 54 w 141"/>
                <a:gd name="T7" fmla="*/ 0 h 226"/>
                <a:gd name="T8" fmla="*/ 70 w 141"/>
                <a:gd name="T9" fmla="*/ 3 h 226"/>
                <a:gd name="T10" fmla="*/ 86 w 141"/>
                <a:gd name="T11" fmla="*/ 8 h 226"/>
                <a:gd name="T12" fmla="*/ 101 w 141"/>
                <a:gd name="T13" fmla="*/ 18 h 226"/>
                <a:gd name="T14" fmla="*/ 112 w 141"/>
                <a:gd name="T15" fmla="*/ 31 h 226"/>
                <a:gd name="T16" fmla="*/ 122 w 141"/>
                <a:gd name="T17" fmla="*/ 47 h 226"/>
                <a:gd name="T18" fmla="*/ 128 w 141"/>
                <a:gd name="T19" fmla="*/ 63 h 226"/>
                <a:gd name="T20" fmla="*/ 135 w 141"/>
                <a:gd name="T21" fmla="*/ 87 h 226"/>
                <a:gd name="T22" fmla="*/ 138 w 141"/>
                <a:gd name="T23" fmla="*/ 107 h 226"/>
                <a:gd name="T24" fmla="*/ 140 w 141"/>
                <a:gd name="T25" fmla="*/ 123 h 226"/>
                <a:gd name="T26" fmla="*/ 141 w 141"/>
                <a:gd name="T27" fmla="*/ 143 h 226"/>
                <a:gd name="T28" fmla="*/ 141 w 141"/>
                <a:gd name="T29" fmla="*/ 158 h 226"/>
                <a:gd name="T30" fmla="*/ 136 w 141"/>
                <a:gd name="T31" fmla="*/ 176 h 226"/>
                <a:gd name="T32" fmla="*/ 131 w 141"/>
                <a:gd name="T33" fmla="*/ 194 h 226"/>
                <a:gd name="T34" fmla="*/ 122 w 141"/>
                <a:gd name="T35" fmla="*/ 206 h 226"/>
                <a:gd name="T36" fmla="*/ 109 w 141"/>
                <a:gd name="T37" fmla="*/ 214 h 226"/>
                <a:gd name="T38" fmla="*/ 97 w 141"/>
                <a:gd name="T39" fmla="*/ 222 h 226"/>
                <a:gd name="T40" fmla="*/ 77 w 141"/>
                <a:gd name="T41" fmla="*/ 226 h 226"/>
                <a:gd name="T42" fmla="*/ 60 w 141"/>
                <a:gd name="T43" fmla="*/ 226 h 226"/>
                <a:gd name="T44" fmla="*/ 44 w 141"/>
                <a:gd name="T45" fmla="*/ 224 h 226"/>
                <a:gd name="T46" fmla="*/ 32 w 141"/>
                <a:gd name="T47" fmla="*/ 218 h 226"/>
                <a:gd name="T48" fmla="*/ 21 w 141"/>
                <a:gd name="T49" fmla="*/ 210 h 226"/>
                <a:gd name="T50" fmla="*/ 17 w 141"/>
                <a:gd name="T51" fmla="*/ 202 h 226"/>
                <a:gd name="T52" fmla="*/ 11 w 141"/>
                <a:gd name="T53" fmla="*/ 189 h 226"/>
                <a:gd name="T54" fmla="*/ 11 w 141"/>
                <a:gd name="T55" fmla="*/ 175 h 226"/>
                <a:gd name="T56" fmla="*/ 12 w 141"/>
                <a:gd name="T57" fmla="*/ 160 h 226"/>
                <a:gd name="T58" fmla="*/ 15 w 141"/>
                <a:gd name="T59" fmla="*/ 148 h 226"/>
                <a:gd name="T60" fmla="*/ 19 w 141"/>
                <a:gd name="T61" fmla="*/ 139 h 226"/>
                <a:gd name="T62" fmla="*/ 26 w 141"/>
                <a:gd name="T63" fmla="*/ 131 h 226"/>
                <a:gd name="T64" fmla="*/ 32 w 141"/>
                <a:gd name="T65" fmla="*/ 121 h 226"/>
                <a:gd name="T66" fmla="*/ 33 w 141"/>
                <a:gd name="T67" fmla="*/ 108 h 226"/>
                <a:gd name="T68" fmla="*/ 26 w 141"/>
                <a:gd name="T69" fmla="*/ 100 h 226"/>
                <a:gd name="T70" fmla="*/ 13 w 141"/>
                <a:gd name="T71" fmla="*/ 91 h 226"/>
                <a:gd name="T72" fmla="*/ 7 w 141"/>
                <a:gd name="T73" fmla="*/ 81 h 226"/>
                <a:gd name="T74" fmla="*/ 0 w 141"/>
                <a:gd name="T75" fmla="*/ 69 h 226"/>
                <a:gd name="T76" fmla="*/ 0 w 141"/>
                <a:gd name="T77" fmla="*/ 54 h 226"/>
                <a:gd name="T78" fmla="*/ 2 w 141"/>
                <a:gd name="T79" fmla="*/ 44 h 226"/>
                <a:gd name="T80" fmla="*/ 4 w 141"/>
                <a:gd name="T81" fmla="*/ 31 h 226"/>
                <a:gd name="T82" fmla="*/ 9 w 141"/>
                <a:gd name="T83" fmla="*/ 23 h 226"/>
                <a:gd name="T84" fmla="*/ 12 w 141"/>
                <a:gd name="T85" fmla="*/ 1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226">
                  <a:moveTo>
                    <a:pt x="12" y="18"/>
                  </a:moveTo>
                  <a:lnTo>
                    <a:pt x="22" y="8"/>
                  </a:lnTo>
                  <a:lnTo>
                    <a:pt x="35" y="2"/>
                  </a:lnTo>
                  <a:lnTo>
                    <a:pt x="54" y="0"/>
                  </a:lnTo>
                  <a:lnTo>
                    <a:pt x="70" y="3"/>
                  </a:lnTo>
                  <a:lnTo>
                    <a:pt x="86" y="8"/>
                  </a:lnTo>
                  <a:lnTo>
                    <a:pt x="101" y="18"/>
                  </a:lnTo>
                  <a:lnTo>
                    <a:pt x="112" y="31"/>
                  </a:lnTo>
                  <a:lnTo>
                    <a:pt x="122" y="47"/>
                  </a:lnTo>
                  <a:lnTo>
                    <a:pt x="128" y="63"/>
                  </a:lnTo>
                  <a:lnTo>
                    <a:pt x="135" y="87"/>
                  </a:lnTo>
                  <a:lnTo>
                    <a:pt x="138" y="107"/>
                  </a:lnTo>
                  <a:lnTo>
                    <a:pt x="140" y="123"/>
                  </a:lnTo>
                  <a:lnTo>
                    <a:pt x="141" y="143"/>
                  </a:lnTo>
                  <a:lnTo>
                    <a:pt x="141" y="158"/>
                  </a:lnTo>
                  <a:lnTo>
                    <a:pt x="136" y="176"/>
                  </a:lnTo>
                  <a:lnTo>
                    <a:pt x="131" y="194"/>
                  </a:lnTo>
                  <a:lnTo>
                    <a:pt x="122" y="206"/>
                  </a:lnTo>
                  <a:lnTo>
                    <a:pt x="109" y="214"/>
                  </a:lnTo>
                  <a:lnTo>
                    <a:pt x="97" y="222"/>
                  </a:lnTo>
                  <a:lnTo>
                    <a:pt x="77" y="226"/>
                  </a:lnTo>
                  <a:lnTo>
                    <a:pt x="60" y="226"/>
                  </a:lnTo>
                  <a:lnTo>
                    <a:pt x="44" y="224"/>
                  </a:lnTo>
                  <a:lnTo>
                    <a:pt x="32" y="218"/>
                  </a:lnTo>
                  <a:lnTo>
                    <a:pt x="21" y="210"/>
                  </a:lnTo>
                  <a:lnTo>
                    <a:pt x="17" y="202"/>
                  </a:lnTo>
                  <a:lnTo>
                    <a:pt x="11" y="189"/>
                  </a:lnTo>
                  <a:lnTo>
                    <a:pt x="11" y="175"/>
                  </a:lnTo>
                  <a:lnTo>
                    <a:pt x="12" y="160"/>
                  </a:lnTo>
                  <a:lnTo>
                    <a:pt x="15" y="148"/>
                  </a:lnTo>
                  <a:lnTo>
                    <a:pt x="19" y="139"/>
                  </a:lnTo>
                  <a:lnTo>
                    <a:pt x="26" y="131"/>
                  </a:lnTo>
                  <a:lnTo>
                    <a:pt x="32" y="121"/>
                  </a:lnTo>
                  <a:lnTo>
                    <a:pt x="33" y="108"/>
                  </a:lnTo>
                  <a:lnTo>
                    <a:pt x="26" y="100"/>
                  </a:lnTo>
                  <a:lnTo>
                    <a:pt x="13" y="91"/>
                  </a:lnTo>
                  <a:lnTo>
                    <a:pt x="7" y="81"/>
                  </a:lnTo>
                  <a:lnTo>
                    <a:pt x="0" y="69"/>
                  </a:lnTo>
                  <a:lnTo>
                    <a:pt x="0" y="54"/>
                  </a:lnTo>
                  <a:lnTo>
                    <a:pt x="2" y="44"/>
                  </a:lnTo>
                  <a:lnTo>
                    <a:pt x="4" y="31"/>
                  </a:lnTo>
                  <a:lnTo>
                    <a:pt x="9" y="23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2" name="Freeform 368"/>
            <p:cNvSpPr>
              <a:spLocks/>
            </p:cNvSpPr>
            <p:nvPr/>
          </p:nvSpPr>
          <p:spPr bwMode="auto">
            <a:xfrm>
              <a:off x="3882" y="3283"/>
              <a:ext cx="311" cy="195"/>
            </a:xfrm>
            <a:custGeom>
              <a:avLst/>
              <a:gdLst>
                <a:gd name="T0" fmla="*/ 7 w 311"/>
                <a:gd name="T1" fmla="*/ 126 h 195"/>
                <a:gd name="T2" fmla="*/ 2 w 311"/>
                <a:gd name="T3" fmla="*/ 148 h 195"/>
                <a:gd name="T4" fmla="*/ 27 w 311"/>
                <a:gd name="T5" fmla="*/ 170 h 195"/>
                <a:gd name="T6" fmla="*/ 60 w 311"/>
                <a:gd name="T7" fmla="*/ 154 h 195"/>
                <a:gd name="T8" fmla="*/ 106 w 311"/>
                <a:gd name="T9" fmla="*/ 146 h 195"/>
                <a:gd name="T10" fmla="*/ 161 w 311"/>
                <a:gd name="T11" fmla="*/ 159 h 195"/>
                <a:gd name="T12" fmla="*/ 196 w 311"/>
                <a:gd name="T13" fmla="*/ 185 h 195"/>
                <a:gd name="T14" fmla="*/ 215 w 311"/>
                <a:gd name="T15" fmla="*/ 195 h 195"/>
                <a:gd name="T16" fmla="*/ 228 w 311"/>
                <a:gd name="T17" fmla="*/ 186 h 195"/>
                <a:gd name="T18" fmla="*/ 242 w 311"/>
                <a:gd name="T19" fmla="*/ 169 h 195"/>
                <a:gd name="T20" fmla="*/ 260 w 311"/>
                <a:gd name="T21" fmla="*/ 128 h 195"/>
                <a:gd name="T22" fmla="*/ 268 w 311"/>
                <a:gd name="T23" fmla="*/ 92 h 195"/>
                <a:gd name="T24" fmla="*/ 268 w 311"/>
                <a:gd name="T25" fmla="*/ 63 h 195"/>
                <a:gd name="T26" fmla="*/ 281 w 311"/>
                <a:gd name="T27" fmla="*/ 51 h 195"/>
                <a:gd name="T28" fmla="*/ 304 w 311"/>
                <a:gd name="T29" fmla="*/ 51 h 195"/>
                <a:gd name="T30" fmla="*/ 309 w 311"/>
                <a:gd name="T31" fmla="*/ 37 h 195"/>
                <a:gd name="T32" fmla="*/ 289 w 311"/>
                <a:gd name="T33" fmla="*/ 36 h 195"/>
                <a:gd name="T34" fmla="*/ 274 w 311"/>
                <a:gd name="T35" fmla="*/ 39 h 195"/>
                <a:gd name="T36" fmla="*/ 280 w 311"/>
                <a:gd name="T37" fmla="*/ 26 h 195"/>
                <a:gd name="T38" fmla="*/ 287 w 311"/>
                <a:gd name="T39" fmla="*/ 10 h 195"/>
                <a:gd name="T40" fmla="*/ 279 w 311"/>
                <a:gd name="T41" fmla="*/ 0 h 195"/>
                <a:gd name="T42" fmla="*/ 266 w 311"/>
                <a:gd name="T43" fmla="*/ 15 h 195"/>
                <a:gd name="T44" fmla="*/ 260 w 311"/>
                <a:gd name="T45" fmla="*/ 36 h 195"/>
                <a:gd name="T46" fmla="*/ 238 w 311"/>
                <a:gd name="T47" fmla="*/ 31 h 195"/>
                <a:gd name="T48" fmla="*/ 220 w 311"/>
                <a:gd name="T49" fmla="*/ 33 h 195"/>
                <a:gd name="T50" fmla="*/ 224 w 311"/>
                <a:gd name="T51" fmla="*/ 49 h 195"/>
                <a:gd name="T52" fmla="*/ 246 w 311"/>
                <a:gd name="T53" fmla="*/ 52 h 195"/>
                <a:gd name="T54" fmla="*/ 256 w 311"/>
                <a:gd name="T55" fmla="*/ 66 h 195"/>
                <a:gd name="T56" fmla="*/ 244 w 311"/>
                <a:gd name="T57" fmla="*/ 105 h 195"/>
                <a:gd name="T58" fmla="*/ 221 w 311"/>
                <a:gd name="T59" fmla="*/ 140 h 195"/>
                <a:gd name="T60" fmla="*/ 200 w 311"/>
                <a:gd name="T61" fmla="*/ 148 h 195"/>
                <a:gd name="T62" fmla="*/ 154 w 311"/>
                <a:gd name="T63" fmla="*/ 125 h 195"/>
                <a:gd name="T64" fmla="*/ 99 w 311"/>
                <a:gd name="T65" fmla="*/ 115 h 195"/>
                <a:gd name="T66" fmla="*/ 45 w 311"/>
                <a:gd name="T67" fmla="*/ 115 h 195"/>
                <a:gd name="T68" fmla="*/ 19 w 311"/>
                <a:gd name="T69" fmla="*/ 12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1" h="195">
                  <a:moveTo>
                    <a:pt x="19" y="122"/>
                  </a:moveTo>
                  <a:lnTo>
                    <a:pt x="7" y="126"/>
                  </a:lnTo>
                  <a:lnTo>
                    <a:pt x="0" y="136"/>
                  </a:lnTo>
                  <a:lnTo>
                    <a:pt x="2" y="148"/>
                  </a:lnTo>
                  <a:lnTo>
                    <a:pt x="11" y="164"/>
                  </a:lnTo>
                  <a:lnTo>
                    <a:pt x="27" y="170"/>
                  </a:lnTo>
                  <a:lnTo>
                    <a:pt x="46" y="162"/>
                  </a:lnTo>
                  <a:lnTo>
                    <a:pt x="60" y="154"/>
                  </a:lnTo>
                  <a:lnTo>
                    <a:pt x="80" y="148"/>
                  </a:lnTo>
                  <a:lnTo>
                    <a:pt x="106" y="146"/>
                  </a:lnTo>
                  <a:lnTo>
                    <a:pt x="133" y="148"/>
                  </a:lnTo>
                  <a:lnTo>
                    <a:pt x="161" y="159"/>
                  </a:lnTo>
                  <a:lnTo>
                    <a:pt x="181" y="170"/>
                  </a:lnTo>
                  <a:lnTo>
                    <a:pt x="196" y="185"/>
                  </a:lnTo>
                  <a:lnTo>
                    <a:pt x="202" y="191"/>
                  </a:lnTo>
                  <a:lnTo>
                    <a:pt x="215" y="195"/>
                  </a:lnTo>
                  <a:lnTo>
                    <a:pt x="222" y="192"/>
                  </a:lnTo>
                  <a:lnTo>
                    <a:pt x="228" y="186"/>
                  </a:lnTo>
                  <a:lnTo>
                    <a:pt x="233" y="180"/>
                  </a:lnTo>
                  <a:lnTo>
                    <a:pt x="242" y="169"/>
                  </a:lnTo>
                  <a:lnTo>
                    <a:pt x="252" y="149"/>
                  </a:lnTo>
                  <a:lnTo>
                    <a:pt x="260" y="128"/>
                  </a:lnTo>
                  <a:lnTo>
                    <a:pt x="265" y="107"/>
                  </a:lnTo>
                  <a:lnTo>
                    <a:pt x="268" y="92"/>
                  </a:lnTo>
                  <a:lnTo>
                    <a:pt x="271" y="72"/>
                  </a:lnTo>
                  <a:lnTo>
                    <a:pt x="268" y="63"/>
                  </a:lnTo>
                  <a:lnTo>
                    <a:pt x="272" y="55"/>
                  </a:lnTo>
                  <a:lnTo>
                    <a:pt x="281" y="51"/>
                  </a:lnTo>
                  <a:lnTo>
                    <a:pt x="293" y="52"/>
                  </a:lnTo>
                  <a:lnTo>
                    <a:pt x="304" y="51"/>
                  </a:lnTo>
                  <a:lnTo>
                    <a:pt x="311" y="45"/>
                  </a:lnTo>
                  <a:lnTo>
                    <a:pt x="309" y="37"/>
                  </a:lnTo>
                  <a:lnTo>
                    <a:pt x="301" y="34"/>
                  </a:lnTo>
                  <a:lnTo>
                    <a:pt x="289" y="36"/>
                  </a:lnTo>
                  <a:lnTo>
                    <a:pt x="279" y="39"/>
                  </a:lnTo>
                  <a:lnTo>
                    <a:pt x="274" y="39"/>
                  </a:lnTo>
                  <a:lnTo>
                    <a:pt x="273" y="35"/>
                  </a:lnTo>
                  <a:lnTo>
                    <a:pt x="280" y="26"/>
                  </a:lnTo>
                  <a:lnTo>
                    <a:pt x="286" y="19"/>
                  </a:lnTo>
                  <a:lnTo>
                    <a:pt x="287" y="10"/>
                  </a:lnTo>
                  <a:lnTo>
                    <a:pt x="286" y="4"/>
                  </a:lnTo>
                  <a:lnTo>
                    <a:pt x="279" y="0"/>
                  </a:lnTo>
                  <a:lnTo>
                    <a:pt x="271" y="4"/>
                  </a:lnTo>
                  <a:lnTo>
                    <a:pt x="266" y="15"/>
                  </a:lnTo>
                  <a:lnTo>
                    <a:pt x="264" y="29"/>
                  </a:lnTo>
                  <a:lnTo>
                    <a:pt x="260" y="36"/>
                  </a:lnTo>
                  <a:lnTo>
                    <a:pt x="252" y="37"/>
                  </a:lnTo>
                  <a:lnTo>
                    <a:pt x="238" y="31"/>
                  </a:lnTo>
                  <a:lnTo>
                    <a:pt x="228" y="28"/>
                  </a:lnTo>
                  <a:lnTo>
                    <a:pt x="220" y="33"/>
                  </a:lnTo>
                  <a:lnTo>
                    <a:pt x="218" y="44"/>
                  </a:lnTo>
                  <a:lnTo>
                    <a:pt x="224" y="49"/>
                  </a:lnTo>
                  <a:lnTo>
                    <a:pt x="235" y="51"/>
                  </a:lnTo>
                  <a:lnTo>
                    <a:pt x="246" y="52"/>
                  </a:lnTo>
                  <a:lnTo>
                    <a:pt x="255" y="55"/>
                  </a:lnTo>
                  <a:lnTo>
                    <a:pt x="256" y="66"/>
                  </a:lnTo>
                  <a:lnTo>
                    <a:pt x="252" y="86"/>
                  </a:lnTo>
                  <a:lnTo>
                    <a:pt x="244" y="105"/>
                  </a:lnTo>
                  <a:lnTo>
                    <a:pt x="233" y="125"/>
                  </a:lnTo>
                  <a:lnTo>
                    <a:pt x="221" y="140"/>
                  </a:lnTo>
                  <a:lnTo>
                    <a:pt x="212" y="148"/>
                  </a:lnTo>
                  <a:lnTo>
                    <a:pt x="200" y="148"/>
                  </a:lnTo>
                  <a:lnTo>
                    <a:pt x="178" y="134"/>
                  </a:lnTo>
                  <a:lnTo>
                    <a:pt x="154" y="125"/>
                  </a:lnTo>
                  <a:lnTo>
                    <a:pt x="128" y="117"/>
                  </a:lnTo>
                  <a:lnTo>
                    <a:pt x="99" y="115"/>
                  </a:lnTo>
                  <a:lnTo>
                    <a:pt x="71" y="114"/>
                  </a:lnTo>
                  <a:lnTo>
                    <a:pt x="45" y="115"/>
                  </a:lnTo>
                  <a:lnTo>
                    <a:pt x="28" y="120"/>
                  </a:lnTo>
                  <a:lnTo>
                    <a:pt x="1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3" name="Freeform 369"/>
            <p:cNvSpPr>
              <a:spLocks/>
            </p:cNvSpPr>
            <p:nvPr/>
          </p:nvSpPr>
          <p:spPr bwMode="auto">
            <a:xfrm>
              <a:off x="3516" y="3169"/>
              <a:ext cx="345" cy="306"/>
            </a:xfrm>
            <a:custGeom>
              <a:avLst/>
              <a:gdLst>
                <a:gd name="T0" fmla="*/ 307 w 345"/>
                <a:gd name="T1" fmla="*/ 242 h 306"/>
                <a:gd name="T2" fmla="*/ 345 w 345"/>
                <a:gd name="T3" fmla="*/ 266 h 306"/>
                <a:gd name="T4" fmla="*/ 339 w 345"/>
                <a:gd name="T5" fmla="*/ 295 h 306"/>
                <a:gd name="T6" fmla="*/ 300 w 345"/>
                <a:gd name="T7" fmla="*/ 296 h 306"/>
                <a:gd name="T8" fmla="*/ 235 w 345"/>
                <a:gd name="T9" fmla="*/ 257 h 306"/>
                <a:gd name="T10" fmla="*/ 176 w 345"/>
                <a:gd name="T11" fmla="*/ 241 h 306"/>
                <a:gd name="T12" fmla="*/ 145 w 345"/>
                <a:gd name="T13" fmla="*/ 236 h 306"/>
                <a:gd name="T14" fmla="*/ 135 w 345"/>
                <a:gd name="T15" fmla="*/ 236 h 306"/>
                <a:gd name="T16" fmla="*/ 122 w 345"/>
                <a:gd name="T17" fmla="*/ 221 h 306"/>
                <a:gd name="T18" fmla="*/ 112 w 345"/>
                <a:gd name="T19" fmla="*/ 185 h 306"/>
                <a:gd name="T20" fmla="*/ 96 w 345"/>
                <a:gd name="T21" fmla="*/ 141 h 306"/>
                <a:gd name="T22" fmla="*/ 72 w 345"/>
                <a:gd name="T23" fmla="*/ 108 h 306"/>
                <a:gd name="T24" fmla="*/ 51 w 345"/>
                <a:gd name="T25" fmla="*/ 93 h 306"/>
                <a:gd name="T26" fmla="*/ 24 w 345"/>
                <a:gd name="T27" fmla="*/ 90 h 306"/>
                <a:gd name="T28" fmla="*/ 0 w 345"/>
                <a:gd name="T29" fmla="*/ 75 h 306"/>
                <a:gd name="T30" fmla="*/ 6 w 345"/>
                <a:gd name="T31" fmla="*/ 53 h 306"/>
                <a:gd name="T32" fmla="*/ 21 w 345"/>
                <a:gd name="T33" fmla="*/ 57 h 306"/>
                <a:gd name="T34" fmla="*/ 20 w 345"/>
                <a:gd name="T35" fmla="*/ 67 h 306"/>
                <a:gd name="T36" fmla="*/ 41 w 345"/>
                <a:gd name="T37" fmla="*/ 74 h 306"/>
                <a:gd name="T38" fmla="*/ 52 w 345"/>
                <a:gd name="T39" fmla="*/ 50 h 306"/>
                <a:gd name="T40" fmla="*/ 38 w 345"/>
                <a:gd name="T41" fmla="*/ 42 h 306"/>
                <a:gd name="T42" fmla="*/ 25 w 345"/>
                <a:gd name="T43" fmla="*/ 47 h 306"/>
                <a:gd name="T44" fmla="*/ 25 w 345"/>
                <a:gd name="T45" fmla="*/ 33 h 306"/>
                <a:gd name="T46" fmla="*/ 42 w 345"/>
                <a:gd name="T47" fmla="*/ 24 h 306"/>
                <a:gd name="T48" fmla="*/ 62 w 345"/>
                <a:gd name="T49" fmla="*/ 31 h 306"/>
                <a:gd name="T50" fmla="*/ 63 w 345"/>
                <a:gd name="T51" fmla="*/ 9 h 306"/>
                <a:gd name="T52" fmla="*/ 86 w 345"/>
                <a:gd name="T53" fmla="*/ 3 h 306"/>
                <a:gd name="T54" fmla="*/ 85 w 345"/>
                <a:gd name="T55" fmla="*/ 16 h 306"/>
                <a:gd name="T56" fmla="*/ 78 w 345"/>
                <a:gd name="T57" fmla="*/ 28 h 306"/>
                <a:gd name="T58" fmla="*/ 72 w 345"/>
                <a:gd name="T59" fmla="*/ 41 h 306"/>
                <a:gd name="T60" fmla="*/ 71 w 345"/>
                <a:gd name="T61" fmla="*/ 71 h 306"/>
                <a:gd name="T62" fmla="*/ 82 w 345"/>
                <a:gd name="T63" fmla="*/ 86 h 306"/>
                <a:gd name="T64" fmla="*/ 101 w 345"/>
                <a:gd name="T65" fmla="*/ 112 h 306"/>
                <a:gd name="T66" fmla="*/ 118 w 345"/>
                <a:gd name="T67" fmla="*/ 142 h 306"/>
                <a:gd name="T68" fmla="*/ 134 w 345"/>
                <a:gd name="T69" fmla="*/ 180 h 306"/>
                <a:gd name="T70" fmla="*/ 149 w 345"/>
                <a:gd name="T71" fmla="*/ 201 h 306"/>
                <a:gd name="T72" fmla="*/ 189 w 345"/>
                <a:gd name="T73" fmla="*/ 211 h 306"/>
                <a:gd name="T74" fmla="*/ 239 w 345"/>
                <a:gd name="T75" fmla="*/ 223 h 306"/>
                <a:gd name="T76" fmla="*/ 263 w 345"/>
                <a:gd name="T77" fmla="*/ 2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306">
                  <a:moveTo>
                    <a:pt x="263" y="231"/>
                  </a:moveTo>
                  <a:lnTo>
                    <a:pt x="307" y="242"/>
                  </a:lnTo>
                  <a:lnTo>
                    <a:pt x="333" y="252"/>
                  </a:lnTo>
                  <a:lnTo>
                    <a:pt x="345" y="266"/>
                  </a:lnTo>
                  <a:lnTo>
                    <a:pt x="345" y="282"/>
                  </a:lnTo>
                  <a:lnTo>
                    <a:pt x="339" y="295"/>
                  </a:lnTo>
                  <a:lnTo>
                    <a:pt x="326" y="306"/>
                  </a:lnTo>
                  <a:lnTo>
                    <a:pt x="300" y="296"/>
                  </a:lnTo>
                  <a:lnTo>
                    <a:pt x="268" y="275"/>
                  </a:lnTo>
                  <a:lnTo>
                    <a:pt x="235" y="257"/>
                  </a:lnTo>
                  <a:lnTo>
                    <a:pt x="206" y="246"/>
                  </a:lnTo>
                  <a:lnTo>
                    <a:pt x="176" y="241"/>
                  </a:lnTo>
                  <a:lnTo>
                    <a:pt x="157" y="237"/>
                  </a:lnTo>
                  <a:lnTo>
                    <a:pt x="145" y="236"/>
                  </a:lnTo>
                  <a:lnTo>
                    <a:pt x="142" y="237"/>
                  </a:lnTo>
                  <a:lnTo>
                    <a:pt x="135" y="236"/>
                  </a:lnTo>
                  <a:lnTo>
                    <a:pt x="129" y="230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85"/>
                  </a:lnTo>
                  <a:lnTo>
                    <a:pt x="104" y="162"/>
                  </a:lnTo>
                  <a:lnTo>
                    <a:pt x="96" y="141"/>
                  </a:lnTo>
                  <a:lnTo>
                    <a:pt x="83" y="123"/>
                  </a:lnTo>
                  <a:lnTo>
                    <a:pt x="72" y="108"/>
                  </a:lnTo>
                  <a:lnTo>
                    <a:pt x="60" y="97"/>
                  </a:lnTo>
                  <a:lnTo>
                    <a:pt x="51" y="93"/>
                  </a:lnTo>
                  <a:lnTo>
                    <a:pt x="39" y="90"/>
                  </a:lnTo>
                  <a:lnTo>
                    <a:pt x="24" y="90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64"/>
                  </a:lnTo>
                  <a:lnTo>
                    <a:pt x="6" y="53"/>
                  </a:lnTo>
                  <a:lnTo>
                    <a:pt x="17" y="50"/>
                  </a:lnTo>
                  <a:lnTo>
                    <a:pt x="21" y="57"/>
                  </a:lnTo>
                  <a:lnTo>
                    <a:pt x="20" y="60"/>
                  </a:lnTo>
                  <a:lnTo>
                    <a:pt x="20" y="67"/>
                  </a:lnTo>
                  <a:lnTo>
                    <a:pt x="28" y="73"/>
                  </a:lnTo>
                  <a:lnTo>
                    <a:pt x="41" y="74"/>
                  </a:lnTo>
                  <a:lnTo>
                    <a:pt x="51" y="65"/>
                  </a:lnTo>
                  <a:lnTo>
                    <a:pt x="52" y="50"/>
                  </a:lnTo>
                  <a:lnTo>
                    <a:pt x="46" y="41"/>
                  </a:lnTo>
                  <a:lnTo>
                    <a:pt x="38" y="42"/>
                  </a:lnTo>
                  <a:lnTo>
                    <a:pt x="31" y="48"/>
                  </a:lnTo>
                  <a:lnTo>
                    <a:pt x="25" y="47"/>
                  </a:lnTo>
                  <a:lnTo>
                    <a:pt x="20" y="38"/>
                  </a:lnTo>
                  <a:lnTo>
                    <a:pt x="25" y="33"/>
                  </a:lnTo>
                  <a:lnTo>
                    <a:pt x="31" y="26"/>
                  </a:lnTo>
                  <a:lnTo>
                    <a:pt x="42" y="24"/>
                  </a:lnTo>
                  <a:lnTo>
                    <a:pt x="51" y="26"/>
                  </a:lnTo>
                  <a:lnTo>
                    <a:pt x="62" y="31"/>
                  </a:lnTo>
                  <a:lnTo>
                    <a:pt x="61" y="23"/>
                  </a:lnTo>
                  <a:lnTo>
                    <a:pt x="63" y="9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86" y="13"/>
                  </a:lnTo>
                  <a:lnTo>
                    <a:pt x="85" y="16"/>
                  </a:lnTo>
                  <a:lnTo>
                    <a:pt x="81" y="26"/>
                  </a:lnTo>
                  <a:lnTo>
                    <a:pt x="78" y="28"/>
                  </a:lnTo>
                  <a:lnTo>
                    <a:pt x="74" y="38"/>
                  </a:lnTo>
                  <a:lnTo>
                    <a:pt x="72" y="41"/>
                  </a:lnTo>
                  <a:lnTo>
                    <a:pt x="73" y="57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82" y="86"/>
                  </a:lnTo>
                  <a:lnTo>
                    <a:pt x="91" y="99"/>
                  </a:lnTo>
                  <a:lnTo>
                    <a:pt x="101" y="112"/>
                  </a:lnTo>
                  <a:lnTo>
                    <a:pt x="111" y="125"/>
                  </a:lnTo>
                  <a:lnTo>
                    <a:pt x="118" y="142"/>
                  </a:lnTo>
                  <a:lnTo>
                    <a:pt x="126" y="164"/>
                  </a:lnTo>
                  <a:lnTo>
                    <a:pt x="134" y="180"/>
                  </a:lnTo>
                  <a:lnTo>
                    <a:pt x="141" y="193"/>
                  </a:lnTo>
                  <a:lnTo>
                    <a:pt x="149" y="201"/>
                  </a:lnTo>
                  <a:lnTo>
                    <a:pt x="166" y="206"/>
                  </a:lnTo>
                  <a:lnTo>
                    <a:pt x="189" y="211"/>
                  </a:lnTo>
                  <a:lnTo>
                    <a:pt x="218" y="216"/>
                  </a:lnTo>
                  <a:lnTo>
                    <a:pt x="239" y="223"/>
                  </a:lnTo>
                  <a:lnTo>
                    <a:pt x="255" y="229"/>
                  </a:lnTo>
                  <a:lnTo>
                    <a:pt x="263" y="2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4" name="Freeform 370"/>
            <p:cNvSpPr>
              <a:spLocks/>
            </p:cNvSpPr>
            <p:nvPr/>
          </p:nvSpPr>
          <p:spPr bwMode="auto">
            <a:xfrm>
              <a:off x="3840" y="3557"/>
              <a:ext cx="100" cy="462"/>
            </a:xfrm>
            <a:custGeom>
              <a:avLst/>
              <a:gdLst>
                <a:gd name="T0" fmla="*/ 49 w 100"/>
                <a:gd name="T1" fmla="*/ 90 h 462"/>
                <a:gd name="T2" fmla="*/ 37 w 100"/>
                <a:gd name="T3" fmla="*/ 41 h 462"/>
                <a:gd name="T4" fmla="*/ 42 w 100"/>
                <a:gd name="T5" fmla="*/ 6 h 462"/>
                <a:gd name="T6" fmla="*/ 60 w 100"/>
                <a:gd name="T7" fmla="*/ 0 h 462"/>
                <a:gd name="T8" fmla="*/ 63 w 100"/>
                <a:gd name="T9" fmla="*/ 1 h 462"/>
                <a:gd name="T10" fmla="*/ 80 w 100"/>
                <a:gd name="T11" fmla="*/ 4 h 462"/>
                <a:gd name="T12" fmla="*/ 81 w 100"/>
                <a:gd name="T13" fmla="*/ 7 h 462"/>
                <a:gd name="T14" fmla="*/ 94 w 100"/>
                <a:gd name="T15" fmla="*/ 30 h 462"/>
                <a:gd name="T16" fmla="*/ 96 w 100"/>
                <a:gd name="T17" fmla="*/ 57 h 462"/>
                <a:gd name="T18" fmla="*/ 100 w 100"/>
                <a:gd name="T19" fmla="*/ 113 h 462"/>
                <a:gd name="T20" fmla="*/ 98 w 100"/>
                <a:gd name="T21" fmla="*/ 153 h 462"/>
                <a:gd name="T22" fmla="*/ 96 w 100"/>
                <a:gd name="T23" fmla="*/ 190 h 462"/>
                <a:gd name="T24" fmla="*/ 91 w 100"/>
                <a:gd name="T25" fmla="*/ 228 h 462"/>
                <a:gd name="T26" fmla="*/ 81 w 100"/>
                <a:gd name="T27" fmla="*/ 257 h 462"/>
                <a:gd name="T28" fmla="*/ 73 w 100"/>
                <a:gd name="T29" fmla="*/ 281 h 462"/>
                <a:gd name="T30" fmla="*/ 57 w 100"/>
                <a:gd name="T31" fmla="*/ 306 h 462"/>
                <a:gd name="T32" fmla="*/ 44 w 100"/>
                <a:gd name="T33" fmla="*/ 323 h 462"/>
                <a:gd name="T34" fmla="*/ 37 w 100"/>
                <a:gd name="T35" fmla="*/ 333 h 462"/>
                <a:gd name="T36" fmla="*/ 35 w 100"/>
                <a:gd name="T37" fmla="*/ 336 h 462"/>
                <a:gd name="T38" fmla="*/ 37 w 100"/>
                <a:gd name="T39" fmla="*/ 345 h 462"/>
                <a:gd name="T40" fmla="*/ 48 w 100"/>
                <a:gd name="T41" fmla="*/ 355 h 462"/>
                <a:gd name="T42" fmla="*/ 65 w 100"/>
                <a:gd name="T43" fmla="*/ 372 h 462"/>
                <a:gd name="T44" fmla="*/ 76 w 100"/>
                <a:gd name="T45" fmla="*/ 394 h 462"/>
                <a:gd name="T46" fmla="*/ 81 w 100"/>
                <a:gd name="T47" fmla="*/ 413 h 462"/>
                <a:gd name="T48" fmla="*/ 82 w 100"/>
                <a:gd name="T49" fmla="*/ 427 h 462"/>
                <a:gd name="T50" fmla="*/ 84 w 100"/>
                <a:gd name="T51" fmla="*/ 442 h 462"/>
                <a:gd name="T52" fmla="*/ 88 w 100"/>
                <a:gd name="T53" fmla="*/ 450 h 462"/>
                <a:gd name="T54" fmla="*/ 88 w 100"/>
                <a:gd name="T55" fmla="*/ 459 h 462"/>
                <a:gd name="T56" fmla="*/ 79 w 100"/>
                <a:gd name="T57" fmla="*/ 462 h 462"/>
                <a:gd name="T58" fmla="*/ 55 w 100"/>
                <a:gd name="T59" fmla="*/ 460 h 462"/>
                <a:gd name="T60" fmla="*/ 55 w 100"/>
                <a:gd name="T61" fmla="*/ 447 h 462"/>
                <a:gd name="T62" fmla="*/ 58 w 100"/>
                <a:gd name="T63" fmla="*/ 436 h 462"/>
                <a:gd name="T64" fmla="*/ 58 w 100"/>
                <a:gd name="T65" fmla="*/ 412 h 462"/>
                <a:gd name="T66" fmla="*/ 52 w 100"/>
                <a:gd name="T67" fmla="*/ 392 h 462"/>
                <a:gd name="T68" fmla="*/ 39 w 100"/>
                <a:gd name="T69" fmla="*/ 377 h 462"/>
                <a:gd name="T70" fmla="*/ 24 w 100"/>
                <a:gd name="T71" fmla="*/ 365 h 462"/>
                <a:gd name="T72" fmla="*/ 8 w 100"/>
                <a:gd name="T73" fmla="*/ 353 h 462"/>
                <a:gd name="T74" fmla="*/ 2 w 100"/>
                <a:gd name="T75" fmla="*/ 343 h 462"/>
                <a:gd name="T76" fmla="*/ 0 w 100"/>
                <a:gd name="T77" fmla="*/ 331 h 462"/>
                <a:gd name="T78" fmla="*/ 3 w 100"/>
                <a:gd name="T79" fmla="*/ 323 h 462"/>
                <a:gd name="T80" fmla="*/ 13 w 100"/>
                <a:gd name="T81" fmla="*/ 315 h 462"/>
                <a:gd name="T82" fmla="*/ 20 w 100"/>
                <a:gd name="T83" fmla="*/ 309 h 462"/>
                <a:gd name="T84" fmla="*/ 32 w 100"/>
                <a:gd name="T85" fmla="*/ 301 h 462"/>
                <a:gd name="T86" fmla="*/ 42 w 100"/>
                <a:gd name="T87" fmla="*/ 285 h 462"/>
                <a:gd name="T88" fmla="*/ 52 w 100"/>
                <a:gd name="T89" fmla="*/ 262 h 462"/>
                <a:gd name="T90" fmla="*/ 61 w 100"/>
                <a:gd name="T91" fmla="*/ 237 h 462"/>
                <a:gd name="T92" fmla="*/ 66 w 100"/>
                <a:gd name="T93" fmla="*/ 207 h 462"/>
                <a:gd name="T94" fmla="*/ 62 w 100"/>
                <a:gd name="T95" fmla="*/ 159 h 462"/>
                <a:gd name="T96" fmla="*/ 58 w 100"/>
                <a:gd name="T97" fmla="*/ 126 h 462"/>
                <a:gd name="T98" fmla="*/ 52 w 100"/>
                <a:gd name="T99" fmla="*/ 101 h 462"/>
                <a:gd name="T100" fmla="*/ 49 w 100"/>
                <a:gd name="T101" fmla="*/ 9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" h="462">
                  <a:moveTo>
                    <a:pt x="49" y="90"/>
                  </a:moveTo>
                  <a:lnTo>
                    <a:pt x="37" y="41"/>
                  </a:lnTo>
                  <a:lnTo>
                    <a:pt x="42" y="6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80" y="4"/>
                  </a:lnTo>
                  <a:lnTo>
                    <a:pt x="81" y="7"/>
                  </a:lnTo>
                  <a:lnTo>
                    <a:pt x="94" y="30"/>
                  </a:lnTo>
                  <a:lnTo>
                    <a:pt x="96" y="57"/>
                  </a:lnTo>
                  <a:lnTo>
                    <a:pt x="100" y="113"/>
                  </a:lnTo>
                  <a:lnTo>
                    <a:pt x="98" y="153"/>
                  </a:lnTo>
                  <a:lnTo>
                    <a:pt x="96" y="190"/>
                  </a:lnTo>
                  <a:lnTo>
                    <a:pt x="91" y="228"/>
                  </a:lnTo>
                  <a:lnTo>
                    <a:pt x="81" y="257"/>
                  </a:lnTo>
                  <a:lnTo>
                    <a:pt x="73" y="281"/>
                  </a:lnTo>
                  <a:lnTo>
                    <a:pt x="57" y="306"/>
                  </a:lnTo>
                  <a:lnTo>
                    <a:pt x="44" y="323"/>
                  </a:lnTo>
                  <a:lnTo>
                    <a:pt x="37" y="333"/>
                  </a:lnTo>
                  <a:lnTo>
                    <a:pt x="35" y="336"/>
                  </a:lnTo>
                  <a:lnTo>
                    <a:pt x="37" y="345"/>
                  </a:lnTo>
                  <a:lnTo>
                    <a:pt x="48" y="355"/>
                  </a:lnTo>
                  <a:lnTo>
                    <a:pt x="65" y="372"/>
                  </a:lnTo>
                  <a:lnTo>
                    <a:pt x="76" y="394"/>
                  </a:lnTo>
                  <a:lnTo>
                    <a:pt x="81" y="413"/>
                  </a:lnTo>
                  <a:lnTo>
                    <a:pt x="82" y="427"/>
                  </a:lnTo>
                  <a:lnTo>
                    <a:pt x="84" y="442"/>
                  </a:lnTo>
                  <a:lnTo>
                    <a:pt x="88" y="450"/>
                  </a:lnTo>
                  <a:lnTo>
                    <a:pt x="88" y="459"/>
                  </a:lnTo>
                  <a:lnTo>
                    <a:pt x="79" y="462"/>
                  </a:lnTo>
                  <a:lnTo>
                    <a:pt x="55" y="460"/>
                  </a:lnTo>
                  <a:lnTo>
                    <a:pt x="55" y="447"/>
                  </a:lnTo>
                  <a:lnTo>
                    <a:pt x="58" y="436"/>
                  </a:lnTo>
                  <a:lnTo>
                    <a:pt x="58" y="412"/>
                  </a:lnTo>
                  <a:lnTo>
                    <a:pt x="52" y="392"/>
                  </a:lnTo>
                  <a:lnTo>
                    <a:pt x="39" y="377"/>
                  </a:lnTo>
                  <a:lnTo>
                    <a:pt x="24" y="365"/>
                  </a:lnTo>
                  <a:lnTo>
                    <a:pt x="8" y="353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3" y="323"/>
                  </a:lnTo>
                  <a:lnTo>
                    <a:pt x="13" y="315"/>
                  </a:lnTo>
                  <a:lnTo>
                    <a:pt x="20" y="309"/>
                  </a:lnTo>
                  <a:lnTo>
                    <a:pt x="32" y="301"/>
                  </a:lnTo>
                  <a:lnTo>
                    <a:pt x="42" y="285"/>
                  </a:lnTo>
                  <a:lnTo>
                    <a:pt x="52" y="262"/>
                  </a:lnTo>
                  <a:lnTo>
                    <a:pt x="61" y="237"/>
                  </a:lnTo>
                  <a:lnTo>
                    <a:pt x="66" y="207"/>
                  </a:lnTo>
                  <a:lnTo>
                    <a:pt x="62" y="159"/>
                  </a:lnTo>
                  <a:lnTo>
                    <a:pt x="58" y="126"/>
                  </a:lnTo>
                  <a:lnTo>
                    <a:pt x="52" y="10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5" name="Freeform 371"/>
            <p:cNvSpPr>
              <a:spLocks/>
            </p:cNvSpPr>
            <p:nvPr/>
          </p:nvSpPr>
          <p:spPr bwMode="auto">
            <a:xfrm>
              <a:off x="3641" y="3564"/>
              <a:ext cx="257" cy="298"/>
            </a:xfrm>
            <a:custGeom>
              <a:avLst/>
              <a:gdLst>
                <a:gd name="T0" fmla="*/ 154 w 257"/>
                <a:gd name="T1" fmla="*/ 156 h 298"/>
                <a:gd name="T2" fmla="*/ 126 w 257"/>
                <a:gd name="T3" fmla="*/ 148 h 298"/>
                <a:gd name="T4" fmla="*/ 101 w 257"/>
                <a:gd name="T5" fmla="*/ 144 h 298"/>
                <a:gd name="T6" fmla="*/ 71 w 257"/>
                <a:gd name="T7" fmla="*/ 144 h 298"/>
                <a:gd name="T8" fmla="*/ 46 w 257"/>
                <a:gd name="T9" fmla="*/ 148 h 298"/>
                <a:gd name="T10" fmla="*/ 19 w 257"/>
                <a:gd name="T11" fmla="*/ 155 h 298"/>
                <a:gd name="T12" fmla="*/ 3 w 257"/>
                <a:gd name="T13" fmla="*/ 165 h 298"/>
                <a:gd name="T14" fmla="*/ 0 w 257"/>
                <a:gd name="T15" fmla="*/ 174 h 298"/>
                <a:gd name="T16" fmla="*/ 0 w 257"/>
                <a:gd name="T17" fmla="*/ 177 h 298"/>
                <a:gd name="T18" fmla="*/ 3 w 257"/>
                <a:gd name="T19" fmla="*/ 185 h 298"/>
                <a:gd name="T20" fmla="*/ 14 w 257"/>
                <a:gd name="T21" fmla="*/ 193 h 298"/>
                <a:gd name="T22" fmla="*/ 15 w 257"/>
                <a:gd name="T23" fmla="*/ 196 h 298"/>
                <a:gd name="T24" fmla="*/ 27 w 257"/>
                <a:gd name="T25" fmla="*/ 205 h 298"/>
                <a:gd name="T26" fmla="*/ 36 w 257"/>
                <a:gd name="T27" fmla="*/ 221 h 298"/>
                <a:gd name="T28" fmla="*/ 36 w 257"/>
                <a:gd name="T29" fmla="*/ 225 h 298"/>
                <a:gd name="T30" fmla="*/ 38 w 257"/>
                <a:gd name="T31" fmla="*/ 243 h 298"/>
                <a:gd name="T32" fmla="*/ 32 w 257"/>
                <a:gd name="T33" fmla="*/ 260 h 298"/>
                <a:gd name="T34" fmla="*/ 31 w 257"/>
                <a:gd name="T35" fmla="*/ 263 h 298"/>
                <a:gd name="T36" fmla="*/ 26 w 257"/>
                <a:gd name="T37" fmla="*/ 272 h 298"/>
                <a:gd name="T38" fmla="*/ 23 w 257"/>
                <a:gd name="T39" fmla="*/ 273 h 298"/>
                <a:gd name="T40" fmla="*/ 21 w 257"/>
                <a:gd name="T41" fmla="*/ 278 h 298"/>
                <a:gd name="T42" fmla="*/ 18 w 257"/>
                <a:gd name="T43" fmla="*/ 279 h 298"/>
                <a:gd name="T44" fmla="*/ 21 w 257"/>
                <a:gd name="T45" fmla="*/ 290 h 298"/>
                <a:gd name="T46" fmla="*/ 31 w 257"/>
                <a:gd name="T47" fmla="*/ 298 h 298"/>
                <a:gd name="T48" fmla="*/ 38 w 257"/>
                <a:gd name="T49" fmla="*/ 293 h 298"/>
                <a:gd name="T50" fmla="*/ 44 w 257"/>
                <a:gd name="T51" fmla="*/ 278 h 298"/>
                <a:gd name="T52" fmla="*/ 52 w 257"/>
                <a:gd name="T53" fmla="*/ 259 h 298"/>
                <a:gd name="T54" fmla="*/ 54 w 257"/>
                <a:gd name="T55" fmla="*/ 241 h 298"/>
                <a:gd name="T56" fmla="*/ 53 w 257"/>
                <a:gd name="T57" fmla="*/ 221 h 298"/>
                <a:gd name="T58" fmla="*/ 49 w 257"/>
                <a:gd name="T59" fmla="*/ 208 h 298"/>
                <a:gd name="T60" fmla="*/ 44 w 257"/>
                <a:gd name="T61" fmla="*/ 195 h 298"/>
                <a:gd name="T62" fmla="*/ 34 w 257"/>
                <a:gd name="T63" fmla="*/ 184 h 298"/>
                <a:gd name="T64" fmla="*/ 32 w 257"/>
                <a:gd name="T65" fmla="*/ 173 h 298"/>
                <a:gd name="T66" fmla="*/ 46 w 257"/>
                <a:gd name="T67" fmla="*/ 168 h 298"/>
                <a:gd name="T68" fmla="*/ 72 w 257"/>
                <a:gd name="T69" fmla="*/ 168 h 298"/>
                <a:gd name="T70" fmla="*/ 102 w 257"/>
                <a:gd name="T71" fmla="*/ 170 h 298"/>
                <a:gd name="T72" fmla="*/ 137 w 257"/>
                <a:gd name="T73" fmla="*/ 178 h 298"/>
                <a:gd name="T74" fmla="*/ 161 w 257"/>
                <a:gd name="T75" fmla="*/ 186 h 298"/>
                <a:gd name="T76" fmla="*/ 180 w 257"/>
                <a:gd name="T77" fmla="*/ 195 h 298"/>
                <a:gd name="T78" fmla="*/ 189 w 257"/>
                <a:gd name="T79" fmla="*/ 196 h 298"/>
                <a:gd name="T80" fmla="*/ 200 w 257"/>
                <a:gd name="T81" fmla="*/ 195 h 298"/>
                <a:gd name="T82" fmla="*/ 207 w 257"/>
                <a:gd name="T83" fmla="*/ 193 h 298"/>
                <a:gd name="T84" fmla="*/ 213 w 257"/>
                <a:gd name="T85" fmla="*/ 185 h 298"/>
                <a:gd name="T86" fmla="*/ 222 w 257"/>
                <a:gd name="T87" fmla="*/ 168 h 298"/>
                <a:gd name="T88" fmla="*/ 232 w 257"/>
                <a:gd name="T89" fmla="*/ 134 h 298"/>
                <a:gd name="T90" fmla="*/ 241 w 257"/>
                <a:gd name="T91" fmla="*/ 100 h 298"/>
                <a:gd name="T92" fmla="*/ 247 w 257"/>
                <a:gd name="T93" fmla="*/ 67 h 298"/>
                <a:gd name="T94" fmla="*/ 255 w 257"/>
                <a:gd name="T95" fmla="*/ 37 h 298"/>
                <a:gd name="T96" fmla="*/ 257 w 257"/>
                <a:gd name="T97" fmla="*/ 13 h 298"/>
                <a:gd name="T98" fmla="*/ 240 w 257"/>
                <a:gd name="T99" fmla="*/ 0 h 298"/>
                <a:gd name="T100" fmla="*/ 219 w 257"/>
                <a:gd name="T101" fmla="*/ 4 h 298"/>
                <a:gd name="T102" fmla="*/ 204 w 257"/>
                <a:gd name="T103" fmla="*/ 12 h 298"/>
                <a:gd name="T104" fmla="*/ 201 w 257"/>
                <a:gd name="T105" fmla="*/ 23 h 298"/>
                <a:gd name="T106" fmla="*/ 199 w 257"/>
                <a:gd name="T107" fmla="*/ 60 h 298"/>
                <a:gd name="T108" fmla="*/ 196 w 257"/>
                <a:gd name="T109" fmla="*/ 106 h 298"/>
                <a:gd name="T110" fmla="*/ 194 w 257"/>
                <a:gd name="T111" fmla="*/ 136 h 298"/>
                <a:gd name="T112" fmla="*/ 191 w 257"/>
                <a:gd name="T113" fmla="*/ 153 h 298"/>
                <a:gd name="T114" fmla="*/ 187 w 257"/>
                <a:gd name="T115" fmla="*/ 161 h 298"/>
                <a:gd name="T116" fmla="*/ 181 w 257"/>
                <a:gd name="T117" fmla="*/ 163 h 298"/>
                <a:gd name="T118" fmla="*/ 171 w 257"/>
                <a:gd name="T119" fmla="*/ 163 h 298"/>
                <a:gd name="T120" fmla="*/ 159 w 257"/>
                <a:gd name="T121" fmla="*/ 157 h 298"/>
                <a:gd name="T122" fmla="*/ 154 w 257"/>
                <a:gd name="T123" fmla="*/ 15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7" h="298">
                  <a:moveTo>
                    <a:pt x="154" y="156"/>
                  </a:moveTo>
                  <a:lnTo>
                    <a:pt x="126" y="148"/>
                  </a:lnTo>
                  <a:lnTo>
                    <a:pt x="101" y="144"/>
                  </a:lnTo>
                  <a:lnTo>
                    <a:pt x="71" y="144"/>
                  </a:lnTo>
                  <a:lnTo>
                    <a:pt x="46" y="148"/>
                  </a:lnTo>
                  <a:lnTo>
                    <a:pt x="19" y="155"/>
                  </a:lnTo>
                  <a:lnTo>
                    <a:pt x="3" y="165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3" y="185"/>
                  </a:lnTo>
                  <a:lnTo>
                    <a:pt x="14" y="193"/>
                  </a:lnTo>
                  <a:lnTo>
                    <a:pt x="15" y="196"/>
                  </a:lnTo>
                  <a:lnTo>
                    <a:pt x="27" y="205"/>
                  </a:lnTo>
                  <a:lnTo>
                    <a:pt x="36" y="221"/>
                  </a:lnTo>
                  <a:lnTo>
                    <a:pt x="36" y="225"/>
                  </a:lnTo>
                  <a:lnTo>
                    <a:pt x="38" y="243"/>
                  </a:lnTo>
                  <a:lnTo>
                    <a:pt x="32" y="260"/>
                  </a:lnTo>
                  <a:lnTo>
                    <a:pt x="31" y="263"/>
                  </a:lnTo>
                  <a:lnTo>
                    <a:pt x="26" y="272"/>
                  </a:lnTo>
                  <a:lnTo>
                    <a:pt x="23" y="273"/>
                  </a:lnTo>
                  <a:lnTo>
                    <a:pt x="21" y="278"/>
                  </a:lnTo>
                  <a:lnTo>
                    <a:pt x="18" y="279"/>
                  </a:lnTo>
                  <a:lnTo>
                    <a:pt x="21" y="290"/>
                  </a:lnTo>
                  <a:lnTo>
                    <a:pt x="31" y="298"/>
                  </a:lnTo>
                  <a:lnTo>
                    <a:pt x="38" y="293"/>
                  </a:lnTo>
                  <a:lnTo>
                    <a:pt x="44" y="278"/>
                  </a:lnTo>
                  <a:lnTo>
                    <a:pt x="52" y="259"/>
                  </a:lnTo>
                  <a:lnTo>
                    <a:pt x="54" y="241"/>
                  </a:lnTo>
                  <a:lnTo>
                    <a:pt x="53" y="221"/>
                  </a:lnTo>
                  <a:lnTo>
                    <a:pt x="49" y="208"/>
                  </a:lnTo>
                  <a:lnTo>
                    <a:pt x="44" y="195"/>
                  </a:lnTo>
                  <a:lnTo>
                    <a:pt x="34" y="184"/>
                  </a:lnTo>
                  <a:lnTo>
                    <a:pt x="32" y="173"/>
                  </a:lnTo>
                  <a:lnTo>
                    <a:pt x="46" y="168"/>
                  </a:lnTo>
                  <a:lnTo>
                    <a:pt x="72" y="168"/>
                  </a:lnTo>
                  <a:lnTo>
                    <a:pt x="102" y="170"/>
                  </a:lnTo>
                  <a:lnTo>
                    <a:pt x="137" y="178"/>
                  </a:lnTo>
                  <a:lnTo>
                    <a:pt x="161" y="186"/>
                  </a:lnTo>
                  <a:lnTo>
                    <a:pt x="180" y="195"/>
                  </a:lnTo>
                  <a:lnTo>
                    <a:pt x="189" y="196"/>
                  </a:lnTo>
                  <a:lnTo>
                    <a:pt x="200" y="195"/>
                  </a:lnTo>
                  <a:lnTo>
                    <a:pt x="207" y="193"/>
                  </a:lnTo>
                  <a:lnTo>
                    <a:pt x="213" y="185"/>
                  </a:lnTo>
                  <a:lnTo>
                    <a:pt x="222" y="168"/>
                  </a:lnTo>
                  <a:lnTo>
                    <a:pt x="232" y="134"/>
                  </a:lnTo>
                  <a:lnTo>
                    <a:pt x="241" y="100"/>
                  </a:lnTo>
                  <a:lnTo>
                    <a:pt x="247" y="67"/>
                  </a:lnTo>
                  <a:lnTo>
                    <a:pt x="255" y="37"/>
                  </a:lnTo>
                  <a:lnTo>
                    <a:pt x="257" y="13"/>
                  </a:lnTo>
                  <a:lnTo>
                    <a:pt x="240" y="0"/>
                  </a:lnTo>
                  <a:lnTo>
                    <a:pt x="219" y="4"/>
                  </a:lnTo>
                  <a:lnTo>
                    <a:pt x="204" y="12"/>
                  </a:lnTo>
                  <a:lnTo>
                    <a:pt x="201" y="23"/>
                  </a:lnTo>
                  <a:lnTo>
                    <a:pt x="199" y="60"/>
                  </a:lnTo>
                  <a:lnTo>
                    <a:pt x="196" y="106"/>
                  </a:lnTo>
                  <a:lnTo>
                    <a:pt x="194" y="136"/>
                  </a:lnTo>
                  <a:lnTo>
                    <a:pt x="191" y="153"/>
                  </a:lnTo>
                  <a:lnTo>
                    <a:pt x="187" y="161"/>
                  </a:lnTo>
                  <a:lnTo>
                    <a:pt x="181" y="163"/>
                  </a:lnTo>
                  <a:lnTo>
                    <a:pt x="171" y="163"/>
                  </a:lnTo>
                  <a:lnTo>
                    <a:pt x="159" y="157"/>
                  </a:lnTo>
                  <a:lnTo>
                    <a:pt x="154" y="1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7" name="Freeform 373"/>
            <p:cNvSpPr>
              <a:spLocks/>
            </p:cNvSpPr>
            <p:nvPr/>
          </p:nvSpPr>
          <p:spPr bwMode="auto">
            <a:xfrm>
              <a:off x="4171" y="3066"/>
              <a:ext cx="52" cy="63"/>
            </a:xfrm>
            <a:custGeom>
              <a:avLst/>
              <a:gdLst>
                <a:gd name="T0" fmla="*/ 48 w 52"/>
                <a:gd name="T1" fmla="*/ 15 h 63"/>
                <a:gd name="T2" fmla="*/ 21 w 52"/>
                <a:gd name="T3" fmla="*/ 0 h 63"/>
                <a:gd name="T4" fmla="*/ 7 w 52"/>
                <a:gd name="T5" fmla="*/ 0 h 63"/>
                <a:gd name="T6" fmla="*/ 0 w 52"/>
                <a:gd name="T7" fmla="*/ 15 h 63"/>
                <a:gd name="T8" fmla="*/ 1 w 52"/>
                <a:gd name="T9" fmla="*/ 44 h 63"/>
                <a:gd name="T10" fmla="*/ 15 w 52"/>
                <a:gd name="T11" fmla="*/ 58 h 63"/>
                <a:gd name="T12" fmla="*/ 32 w 52"/>
                <a:gd name="T13" fmla="*/ 63 h 63"/>
                <a:gd name="T14" fmla="*/ 47 w 52"/>
                <a:gd name="T15" fmla="*/ 60 h 63"/>
                <a:gd name="T16" fmla="*/ 52 w 52"/>
                <a:gd name="T17" fmla="*/ 50 h 63"/>
                <a:gd name="T18" fmla="*/ 50 w 52"/>
                <a:gd name="T19" fmla="*/ 24 h 63"/>
                <a:gd name="T20" fmla="*/ 48 w 52"/>
                <a:gd name="T2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3">
                  <a:moveTo>
                    <a:pt x="48" y="15"/>
                  </a:moveTo>
                  <a:lnTo>
                    <a:pt x="21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1" y="44"/>
                  </a:lnTo>
                  <a:lnTo>
                    <a:pt x="15" y="58"/>
                  </a:lnTo>
                  <a:lnTo>
                    <a:pt x="32" y="63"/>
                  </a:lnTo>
                  <a:lnTo>
                    <a:pt x="47" y="60"/>
                  </a:lnTo>
                  <a:lnTo>
                    <a:pt x="52" y="50"/>
                  </a:lnTo>
                  <a:lnTo>
                    <a:pt x="50" y="24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8" name="Freeform 374"/>
            <p:cNvSpPr>
              <a:spLocks/>
            </p:cNvSpPr>
            <p:nvPr/>
          </p:nvSpPr>
          <p:spPr bwMode="auto">
            <a:xfrm>
              <a:off x="3848" y="3041"/>
              <a:ext cx="63" cy="52"/>
            </a:xfrm>
            <a:custGeom>
              <a:avLst/>
              <a:gdLst>
                <a:gd name="T0" fmla="*/ 14 w 63"/>
                <a:gd name="T1" fmla="*/ 11 h 52"/>
                <a:gd name="T2" fmla="*/ 33 w 63"/>
                <a:gd name="T3" fmla="*/ 4 h 52"/>
                <a:gd name="T4" fmla="*/ 53 w 63"/>
                <a:gd name="T5" fmla="*/ 0 h 52"/>
                <a:gd name="T6" fmla="*/ 63 w 63"/>
                <a:gd name="T7" fmla="*/ 21 h 52"/>
                <a:gd name="T8" fmla="*/ 52 w 63"/>
                <a:gd name="T9" fmla="*/ 45 h 52"/>
                <a:gd name="T10" fmla="*/ 41 w 63"/>
                <a:gd name="T11" fmla="*/ 51 h 52"/>
                <a:gd name="T12" fmla="*/ 15 w 63"/>
                <a:gd name="T13" fmla="*/ 52 h 52"/>
                <a:gd name="T14" fmla="*/ 12 w 63"/>
                <a:gd name="T15" fmla="*/ 52 h 52"/>
                <a:gd name="T16" fmla="*/ 0 w 63"/>
                <a:gd name="T17" fmla="*/ 41 h 52"/>
                <a:gd name="T18" fmla="*/ 0 w 63"/>
                <a:gd name="T19" fmla="*/ 27 h 52"/>
                <a:gd name="T20" fmla="*/ 14 w 63"/>
                <a:gd name="T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52">
                  <a:moveTo>
                    <a:pt x="14" y="11"/>
                  </a:moveTo>
                  <a:lnTo>
                    <a:pt x="33" y="4"/>
                  </a:lnTo>
                  <a:lnTo>
                    <a:pt x="53" y="0"/>
                  </a:lnTo>
                  <a:lnTo>
                    <a:pt x="63" y="21"/>
                  </a:lnTo>
                  <a:lnTo>
                    <a:pt x="52" y="45"/>
                  </a:lnTo>
                  <a:lnTo>
                    <a:pt x="41" y="51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9" name="Freeform 375"/>
            <p:cNvSpPr>
              <a:spLocks/>
            </p:cNvSpPr>
            <p:nvPr/>
          </p:nvSpPr>
          <p:spPr bwMode="auto">
            <a:xfrm>
              <a:off x="3953" y="3044"/>
              <a:ext cx="64" cy="51"/>
            </a:xfrm>
            <a:custGeom>
              <a:avLst/>
              <a:gdLst>
                <a:gd name="T0" fmla="*/ 14 w 64"/>
                <a:gd name="T1" fmla="*/ 11 h 51"/>
                <a:gd name="T2" fmla="*/ 33 w 64"/>
                <a:gd name="T3" fmla="*/ 5 h 51"/>
                <a:gd name="T4" fmla="*/ 54 w 64"/>
                <a:gd name="T5" fmla="*/ 0 h 51"/>
                <a:gd name="T6" fmla="*/ 64 w 64"/>
                <a:gd name="T7" fmla="*/ 21 h 51"/>
                <a:gd name="T8" fmla="*/ 52 w 64"/>
                <a:gd name="T9" fmla="*/ 44 h 51"/>
                <a:gd name="T10" fmla="*/ 41 w 64"/>
                <a:gd name="T11" fmla="*/ 50 h 51"/>
                <a:gd name="T12" fmla="*/ 15 w 64"/>
                <a:gd name="T13" fmla="*/ 51 h 51"/>
                <a:gd name="T14" fmla="*/ 12 w 64"/>
                <a:gd name="T15" fmla="*/ 51 h 51"/>
                <a:gd name="T16" fmla="*/ 0 w 64"/>
                <a:gd name="T17" fmla="*/ 41 h 51"/>
                <a:gd name="T18" fmla="*/ 0 w 64"/>
                <a:gd name="T19" fmla="*/ 27 h 51"/>
                <a:gd name="T20" fmla="*/ 14 w 64"/>
                <a:gd name="T21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1">
                  <a:moveTo>
                    <a:pt x="14" y="11"/>
                  </a:moveTo>
                  <a:lnTo>
                    <a:pt x="33" y="5"/>
                  </a:lnTo>
                  <a:lnTo>
                    <a:pt x="54" y="0"/>
                  </a:lnTo>
                  <a:lnTo>
                    <a:pt x="64" y="21"/>
                  </a:lnTo>
                  <a:lnTo>
                    <a:pt x="52" y="44"/>
                  </a:lnTo>
                  <a:lnTo>
                    <a:pt x="41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603" name="Group 379"/>
            <p:cNvGrpSpPr>
              <a:grpSpLocks/>
            </p:cNvGrpSpPr>
            <p:nvPr/>
          </p:nvGrpSpPr>
          <p:grpSpPr bwMode="auto">
            <a:xfrm>
              <a:off x="3843" y="2914"/>
              <a:ext cx="179" cy="191"/>
              <a:chOff x="3843" y="2914"/>
              <a:chExt cx="179" cy="191"/>
            </a:xfrm>
          </p:grpSpPr>
          <p:sp>
            <p:nvSpPr>
              <p:cNvPr id="52600" name="Freeform 376"/>
              <p:cNvSpPr>
                <a:spLocks/>
              </p:cNvSpPr>
              <p:nvPr/>
            </p:nvSpPr>
            <p:spPr bwMode="auto">
              <a:xfrm>
                <a:off x="3843" y="3037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1" name="Freeform 377"/>
              <p:cNvSpPr>
                <a:spLocks/>
              </p:cNvSpPr>
              <p:nvPr/>
            </p:nvSpPr>
            <p:spPr bwMode="auto">
              <a:xfrm>
                <a:off x="3946" y="3041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Freeform 378"/>
              <p:cNvSpPr>
                <a:spLocks/>
              </p:cNvSpPr>
              <p:nvPr/>
            </p:nvSpPr>
            <p:spPr bwMode="auto">
              <a:xfrm>
                <a:off x="3869" y="2914"/>
                <a:ext cx="152" cy="164"/>
              </a:xfrm>
              <a:custGeom>
                <a:avLst/>
                <a:gdLst>
                  <a:gd name="T0" fmla="*/ 26 w 152"/>
                  <a:gd name="T1" fmla="*/ 127 h 164"/>
                  <a:gd name="T2" fmla="*/ 42 w 152"/>
                  <a:gd name="T3" fmla="*/ 155 h 164"/>
                  <a:gd name="T4" fmla="*/ 50 w 152"/>
                  <a:gd name="T5" fmla="*/ 152 h 164"/>
                  <a:gd name="T6" fmla="*/ 49 w 152"/>
                  <a:gd name="T7" fmla="*/ 142 h 164"/>
                  <a:gd name="T8" fmla="*/ 38 w 152"/>
                  <a:gd name="T9" fmla="*/ 116 h 164"/>
                  <a:gd name="T10" fmla="*/ 26 w 152"/>
                  <a:gd name="T11" fmla="*/ 91 h 164"/>
                  <a:gd name="T12" fmla="*/ 17 w 152"/>
                  <a:gd name="T13" fmla="*/ 64 h 164"/>
                  <a:gd name="T14" fmla="*/ 16 w 152"/>
                  <a:gd name="T15" fmla="*/ 41 h 164"/>
                  <a:gd name="T16" fmla="*/ 16 w 152"/>
                  <a:gd name="T17" fmla="*/ 22 h 164"/>
                  <a:gd name="T18" fmla="*/ 42 w 152"/>
                  <a:gd name="T19" fmla="*/ 37 h 164"/>
                  <a:gd name="T20" fmla="*/ 71 w 152"/>
                  <a:gd name="T21" fmla="*/ 43 h 164"/>
                  <a:gd name="T22" fmla="*/ 97 w 152"/>
                  <a:gd name="T23" fmla="*/ 45 h 164"/>
                  <a:gd name="T24" fmla="*/ 104 w 152"/>
                  <a:gd name="T25" fmla="*/ 76 h 164"/>
                  <a:gd name="T26" fmla="*/ 112 w 152"/>
                  <a:gd name="T27" fmla="*/ 99 h 164"/>
                  <a:gd name="T28" fmla="*/ 118 w 152"/>
                  <a:gd name="T29" fmla="*/ 120 h 164"/>
                  <a:gd name="T30" fmla="*/ 126 w 152"/>
                  <a:gd name="T31" fmla="*/ 132 h 164"/>
                  <a:gd name="T32" fmla="*/ 133 w 152"/>
                  <a:gd name="T33" fmla="*/ 146 h 164"/>
                  <a:gd name="T34" fmla="*/ 142 w 152"/>
                  <a:gd name="T35" fmla="*/ 161 h 164"/>
                  <a:gd name="T36" fmla="*/ 146 w 152"/>
                  <a:gd name="T37" fmla="*/ 164 h 164"/>
                  <a:gd name="T38" fmla="*/ 152 w 152"/>
                  <a:gd name="T39" fmla="*/ 157 h 164"/>
                  <a:gd name="T40" fmla="*/ 151 w 152"/>
                  <a:gd name="T41" fmla="*/ 143 h 164"/>
                  <a:gd name="T42" fmla="*/ 137 w 152"/>
                  <a:gd name="T43" fmla="*/ 123 h 164"/>
                  <a:gd name="T44" fmla="*/ 127 w 152"/>
                  <a:gd name="T45" fmla="*/ 104 h 164"/>
                  <a:gd name="T46" fmla="*/ 120 w 152"/>
                  <a:gd name="T47" fmla="*/ 81 h 164"/>
                  <a:gd name="T48" fmla="*/ 114 w 152"/>
                  <a:gd name="T49" fmla="*/ 58 h 164"/>
                  <a:gd name="T50" fmla="*/ 110 w 152"/>
                  <a:gd name="T51" fmla="*/ 37 h 164"/>
                  <a:gd name="T52" fmla="*/ 109 w 152"/>
                  <a:gd name="T53" fmla="*/ 28 h 164"/>
                  <a:gd name="T54" fmla="*/ 88 w 152"/>
                  <a:gd name="T55" fmla="*/ 32 h 164"/>
                  <a:gd name="T56" fmla="*/ 53 w 152"/>
                  <a:gd name="T57" fmla="*/ 25 h 164"/>
                  <a:gd name="T58" fmla="*/ 34 w 152"/>
                  <a:gd name="T59" fmla="*/ 14 h 164"/>
                  <a:gd name="T60" fmla="*/ 13 w 152"/>
                  <a:gd name="T61" fmla="*/ 0 h 164"/>
                  <a:gd name="T62" fmla="*/ 2 w 152"/>
                  <a:gd name="T63" fmla="*/ 2 h 164"/>
                  <a:gd name="T64" fmla="*/ 0 w 152"/>
                  <a:gd name="T65" fmla="*/ 12 h 164"/>
                  <a:gd name="T66" fmla="*/ 1 w 152"/>
                  <a:gd name="T67" fmla="*/ 47 h 164"/>
                  <a:gd name="T68" fmla="*/ 5 w 152"/>
                  <a:gd name="T69" fmla="*/ 74 h 164"/>
                  <a:gd name="T70" fmla="*/ 12 w 152"/>
                  <a:gd name="T71" fmla="*/ 94 h 164"/>
                  <a:gd name="T72" fmla="*/ 18 w 152"/>
                  <a:gd name="T73" fmla="*/ 111 h 164"/>
                  <a:gd name="T74" fmla="*/ 26 w 152"/>
                  <a:gd name="T75" fmla="*/ 12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2" h="164">
                    <a:moveTo>
                      <a:pt x="26" y="127"/>
                    </a:moveTo>
                    <a:lnTo>
                      <a:pt x="42" y="155"/>
                    </a:lnTo>
                    <a:lnTo>
                      <a:pt x="50" y="152"/>
                    </a:lnTo>
                    <a:lnTo>
                      <a:pt x="49" y="142"/>
                    </a:lnTo>
                    <a:lnTo>
                      <a:pt x="38" y="116"/>
                    </a:lnTo>
                    <a:lnTo>
                      <a:pt x="26" y="91"/>
                    </a:lnTo>
                    <a:lnTo>
                      <a:pt x="17" y="64"/>
                    </a:lnTo>
                    <a:lnTo>
                      <a:pt x="16" y="41"/>
                    </a:lnTo>
                    <a:lnTo>
                      <a:pt x="16" y="22"/>
                    </a:lnTo>
                    <a:lnTo>
                      <a:pt x="42" y="37"/>
                    </a:lnTo>
                    <a:lnTo>
                      <a:pt x="71" y="43"/>
                    </a:lnTo>
                    <a:lnTo>
                      <a:pt x="97" y="45"/>
                    </a:lnTo>
                    <a:lnTo>
                      <a:pt x="104" y="76"/>
                    </a:lnTo>
                    <a:lnTo>
                      <a:pt x="112" y="99"/>
                    </a:lnTo>
                    <a:lnTo>
                      <a:pt x="118" y="120"/>
                    </a:lnTo>
                    <a:lnTo>
                      <a:pt x="126" y="132"/>
                    </a:lnTo>
                    <a:lnTo>
                      <a:pt x="133" y="146"/>
                    </a:lnTo>
                    <a:lnTo>
                      <a:pt x="142" y="161"/>
                    </a:lnTo>
                    <a:lnTo>
                      <a:pt x="146" y="164"/>
                    </a:lnTo>
                    <a:lnTo>
                      <a:pt x="152" y="157"/>
                    </a:lnTo>
                    <a:lnTo>
                      <a:pt x="151" y="143"/>
                    </a:lnTo>
                    <a:lnTo>
                      <a:pt x="137" y="123"/>
                    </a:lnTo>
                    <a:lnTo>
                      <a:pt x="127" y="104"/>
                    </a:lnTo>
                    <a:lnTo>
                      <a:pt x="120" y="81"/>
                    </a:lnTo>
                    <a:lnTo>
                      <a:pt x="114" y="58"/>
                    </a:lnTo>
                    <a:lnTo>
                      <a:pt x="110" y="37"/>
                    </a:lnTo>
                    <a:lnTo>
                      <a:pt x="109" y="28"/>
                    </a:lnTo>
                    <a:lnTo>
                      <a:pt x="88" y="32"/>
                    </a:lnTo>
                    <a:lnTo>
                      <a:pt x="53" y="25"/>
                    </a:lnTo>
                    <a:lnTo>
                      <a:pt x="34" y="14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1" y="47"/>
                    </a:lnTo>
                    <a:lnTo>
                      <a:pt x="5" y="74"/>
                    </a:lnTo>
                    <a:lnTo>
                      <a:pt x="12" y="94"/>
                    </a:lnTo>
                    <a:lnTo>
                      <a:pt x="18" y="111"/>
                    </a:lnTo>
                    <a:lnTo>
                      <a:pt x="26" y="12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06" name="Group 382"/>
            <p:cNvGrpSpPr>
              <a:grpSpLocks/>
            </p:cNvGrpSpPr>
            <p:nvPr/>
          </p:nvGrpSpPr>
          <p:grpSpPr bwMode="auto">
            <a:xfrm>
              <a:off x="4164" y="2942"/>
              <a:ext cx="128" cy="193"/>
              <a:chOff x="4164" y="2942"/>
              <a:chExt cx="128" cy="193"/>
            </a:xfrm>
          </p:grpSpPr>
          <p:sp>
            <p:nvSpPr>
              <p:cNvPr id="52604" name="Freeform 380"/>
              <p:cNvSpPr>
                <a:spLocks/>
              </p:cNvSpPr>
              <p:nvPr/>
            </p:nvSpPr>
            <p:spPr bwMode="auto">
              <a:xfrm>
                <a:off x="4164" y="3057"/>
                <a:ext cx="62" cy="78"/>
              </a:xfrm>
              <a:custGeom>
                <a:avLst/>
                <a:gdLst>
                  <a:gd name="T0" fmla="*/ 59 w 62"/>
                  <a:gd name="T1" fmla="*/ 24 h 78"/>
                  <a:gd name="T2" fmla="*/ 47 w 62"/>
                  <a:gd name="T3" fmla="*/ 12 h 78"/>
                  <a:gd name="T4" fmla="*/ 30 w 62"/>
                  <a:gd name="T5" fmla="*/ 2 h 78"/>
                  <a:gd name="T6" fmla="*/ 15 w 62"/>
                  <a:gd name="T7" fmla="*/ 0 h 78"/>
                  <a:gd name="T8" fmla="*/ 3 w 62"/>
                  <a:gd name="T9" fmla="*/ 11 h 78"/>
                  <a:gd name="T10" fmla="*/ 0 w 62"/>
                  <a:gd name="T11" fmla="*/ 30 h 78"/>
                  <a:gd name="T12" fmla="*/ 1 w 62"/>
                  <a:gd name="T13" fmla="*/ 48 h 78"/>
                  <a:gd name="T14" fmla="*/ 5 w 62"/>
                  <a:gd name="T15" fmla="*/ 62 h 78"/>
                  <a:gd name="T16" fmla="*/ 19 w 62"/>
                  <a:gd name="T17" fmla="*/ 74 h 78"/>
                  <a:gd name="T18" fmla="*/ 35 w 62"/>
                  <a:gd name="T19" fmla="*/ 78 h 78"/>
                  <a:gd name="T20" fmla="*/ 51 w 62"/>
                  <a:gd name="T21" fmla="*/ 77 h 78"/>
                  <a:gd name="T22" fmla="*/ 57 w 62"/>
                  <a:gd name="T23" fmla="*/ 73 h 78"/>
                  <a:gd name="T24" fmla="*/ 62 w 62"/>
                  <a:gd name="T25" fmla="*/ 63 h 78"/>
                  <a:gd name="T26" fmla="*/ 57 w 62"/>
                  <a:gd name="T27" fmla="*/ 57 h 78"/>
                  <a:gd name="T28" fmla="*/ 48 w 62"/>
                  <a:gd name="T29" fmla="*/ 63 h 78"/>
                  <a:gd name="T30" fmla="*/ 37 w 62"/>
                  <a:gd name="T31" fmla="*/ 64 h 78"/>
                  <a:gd name="T32" fmla="*/ 34 w 62"/>
                  <a:gd name="T33" fmla="*/ 65 h 78"/>
                  <a:gd name="T34" fmla="*/ 23 w 62"/>
                  <a:gd name="T35" fmla="*/ 59 h 78"/>
                  <a:gd name="T36" fmla="*/ 15 w 62"/>
                  <a:gd name="T37" fmla="*/ 51 h 78"/>
                  <a:gd name="T38" fmla="*/ 14 w 62"/>
                  <a:gd name="T39" fmla="*/ 38 h 78"/>
                  <a:gd name="T40" fmla="*/ 14 w 62"/>
                  <a:gd name="T41" fmla="*/ 25 h 78"/>
                  <a:gd name="T42" fmla="*/ 16 w 62"/>
                  <a:gd name="T43" fmla="*/ 15 h 78"/>
                  <a:gd name="T44" fmla="*/ 25 w 62"/>
                  <a:gd name="T45" fmla="*/ 12 h 78"/>
                  <a:gd name="T46" fmla="*/ 39 w 62"/>
                  <a:gd name="T47" fmla="*/ 21 h 78"/>
                  <a:gd name="T48" fmla="*/ 54 w 62"/>
                  <a:gd name="T49" fmla="*/ 33 h 78"/>
                  <a:gd name="T50" fmla="*/ 60 w 62"/>
                  <a:gd name="T51" fmla="*/ 40 h 78"/>
                  <a:gd name="T52" fmla="*/ 59 w 62"/>
                  <a:gd name="T53" fmla="*/ 2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" h="78">
                    <a:moveTo>
                      <a:pt x="59" y="24"/>
                    </a:moveTo>
                    <a:lnTo>
                      <a:pt x="47" y="12"/>
                    </a:lnTo>
                    <a:lnTo>
                      <a:pt x="30" y="2"/>
                    </a:lnTo>
                    <a:lnTo>
                      <a:pt x="15" y="0"/>
                    </a:lnTo>
                    <a:lnTo>
                      <a:pt x="3" y="11"/>
                    </a:lnTo>
                    <a:lnTo>
                      <a:pt x="0" y="30"/>
                    </a:lnTo>
                    <a:lnTo>
                      <a:pt x="1" y="48"/>
                    </a:lnTo>
                    <a:lnTo>
                      <a:pt x="5" y="62"/>
                    </a:lnTo>
                    <a:lnTo>
                      <a:pt x="19" y="74"/>
                    </a:lnTo>
                    <a:lnTo>
                      <a:pt x="35" y="78"/>
                    </a:lnTo>
                    <a:lnTo>
                      <a:pt x="51" y="77"/>
                    </a:lnTo>
                    <a:lnTo>
                      <a:pt x="57" y="73"/>
                    </a:lnTo>
                    <a:lnTo>
                      <a:pt x="62" y="63"/>
                    </a:lnTo>
                    <a:lnTo>
                      <a:pt x="57" y="57"/>
                    </a:lnTo>
                    <a:lnTo>
                      <a:pt x="48" y="63"/>
                    </a:lnTo>
                    <a:lnTo>
                      <a:pt x="37" y="64"/>
                    </a:lnTo>
                    <a:lnTo>
                      <a:pt x="34" y="65"/>
                    </a:lnTo>
                    <a:lnTo>
                      <a:pt x="23" y="59"/>
                    </a:lnTo>
                    <a:lnTo>
                      <a:pt x="15" y="51"/>
                    </a:lnTo>
                    <a:lnTo>
                      <a:pt x="14" y="38"/>
                    </a:lnTo>
                    <a:lnTo>
                      <a:pt x="14" y="25"/>
                    </a:lnTo>
                    <a:lnTo>
                      <a:pt x="16" y="15"/>
                    </a:lnTo>
                    <a:lnTo>
                      <a:pt x="25" y="12"/>
                    </a:lnTo>
                    <a:lnTo>
                      <a:pt x="39" y="21"/>
                    </a:lnTo>
                    <a:lnTo>
                      <a:pt x="54" y="33"/>
                    </a:lnTo>
                    <a:lnTo>
                      <a:pt x="60" y="40"/>
                    </a:lnTo>
                    <a:lnTo>
                      <a:pt x="59" y="2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5" name="Freeform 381"/>
              <p:cNvSpPr>
                <a:spLocks/>
              </p:cNvSpPr>
              <p:nvPr/>
            </p:nvSpPr>
            <p:spPr bwMode="auto">
              <a:xfrm>
                <a:off x="4213" y="2942"/>
                <a:ext cx="79" cy="183"/>
              </a:xfrm>
              <a:custGeom>
                <a:avLst/>
                <a:gdLst>
                  <a:gd name="T0" fmla="*/ 3 w 79"/>
                  <a:gd name="T1" fmla="*/ 183 h 183"/>
                  <a:gd name="T2" fmla="*/ 1 w 79"/>
                  <a:gd name="T3" fmla="*/ 132 h 183"/>
                  <a:gd name="T4" fmla="*/ 1 w 79"/>
                  <a:gd name="T5" fmla="*/ 83 h 183"/>
                  <a:gd name="T6" fmla="*/ 0 w 79"/>
                  <a:gd name="T7" fmla="*/ 79 h 183"/>
                  <a:gd name="T8" fmla="*/ 1 w 79"/>
                  <a:gd name="T9" fmla="*/ 37 h 183"/>
                  <a:gd name="T10" fmla="*/ 1 w 79"/>
                  <a:gd name="T11" fmla="*/ 34 h 183"/>
                  <a:gd name="T12" fmla="*/ 6 w 79"/>
                  <a:gd name="T13" fmla="*/ 14 h 183"/>
                  <a:gd name="T14" fmla="*/ 18 w 79"/>
                  <a:gd name="T15" fmla="*/ 0 h 183"/>
                  <a:gd name="T16" fmla="*/ 27 w 79"/>
                  <a:gd name="T17" fmla="*/ 19 h 183"/>
                  <a:gd name="T18" fmla="*/ 47 w 79"/>
                  <a:gd name="T19" fmla="*/ 42 h 183"/>
                  <a:gd name="T20" fmla="*/ 79 w 79"/>
                  <a:gd name="T21" fmla="*/ 57 h 183"/>
                  <a:gd name="T22" fmla="*/ 61 w 79"/>
                  <a:gd name="T23" fmla="*/ 65 h 183"/>
                  <a:gd name="T24" fmla="*/ 43 w 79"/>
                  <a:gd name="T25" fmla="*/ 60 h 183"/>
                  <a:gd name="T26" fmla="*/ 29 w 79"/>
                  <a:gd name="T27" fmla="*/ 51 h 183"/>
                  <a:gd name="T28" fmla="*/ 26 w 79"/>
                  <a:gd name="T29" fmla="*/ 50 h 183"/>
                  <a:gd name="T30" fmla="*/ 15 w 79"/>
                  <a:gd name="T31" fmla="*/ 42 h 183"/>
                  <a:gd name="T32" fmla="*/ 15 w 79"/>
                  <a:gd name="T33" fmla="*/ 75 h 183"/>
                  <a:gd name="T34" fmla="*/ 14 w 79"/>
                  <a:gd name="T35" fmla="*/ 110 h 183"/>
                  <a:gd name="T36" fmla="*/ 13 w 79"/>
                  <a:gd name="T37" fmla="*/ 144 h 183"/>
                  <a:gd name="T38" fmla="*/ 12 w 79"/>
                  <a:gd name="T39" fmla="*/ 175 h 183"/>
                  <a:gd name="T40" fmla="*/ 9 w 79"/>
                  <a:gd name="T41" fmla="*/ 183 h 183"/>
                  <a:gd name="T42" fmla="*/ 3 w 79"/>
                  <a:gd name="T4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9" h="183">
                    <a:moveTo>
                      <a:pt x="3" y="183"/>
                    </a:moveTo>
                    <a:lnTo>
                      <a:pt x="1" y="132"/>
                    </a:lnTo>
                    <a:lnTo>
                      <a:pt x="1" y="83"/>
                    </a:lnTo>
                    <a:lnTo>
                      <a:pt x="0" y="7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6" y="14"/>
                    </a:lnTo>
                    <a:lnTo>
                      <a:pt x="18" y="0"/>
                    </a:lnTo>
                    <a:lnTo>
                      <a:pt x="27" y="19"/>
                    </a:lnTo>
                    <a:lnTo>
                      <a:pt x="47" y="42"/>
                    </a:lnTo>
                    <a:lnTo>
                      <a:pt x="79" y="57"/>
                    </a:lnTo>
                    <a:lnTo>
                      <a:pt x="61" y="65"/>
                    </a:lnTo>
                    <a:lnTo>
                      <a:pt x="43" y="60"/>
                    </a:lnTo>
                    <a:lnTo>
                      <a:pt x="29" y="51"/>
                    </a:lnTo>
                    <a:lnTo>
                      <a:pt x="26" y="50"/>
                    </a:lnTo>
                    <a:lnTo>
                      <a:pt x="15" y="42"/>
                    </a:lnTo>
                    <a:lnTo>
                      <a:pt x="15" y="75"/>
                    </a:lnTo>
                    <a:lnTo>
                      <a:pt x="14" y="110"/>
                    </a:lnTo>
                    <a:lnTo>
                      <a:pt x="13" y="144"/>
                    </a:lnTo>
                    <a:lnTo>
                      <a:pt x="12" y="175"/>
                    </a:lnTo>
                    <a:lnTo>
                      <a:pt x="9" y="183"/>
                    </a:lnTo>
                    <a:lnTo>
                      <a:pt x="3" y="18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607" name="Freeform 383"/>
            <p:cNvSpPr>
              <a:spLocks/>
            </p:cNvSpPr>
            <p:nvPr/>
          </p:nvSpPr>
          <p:spPr bwMode="auto">
            <a:xfrm>
              <a:off x="4347" y="3079"/>
              <a:ext cx="143" cy="166"/>
            </a:xfrm>
            <a:custGeom>
              <a:avLst/>
              <a:gdLst>
                <a:gd name="T0" fmla="*/ 84 w 143"/>
                <a:gd name="T1" fmla="*/ 6 h 166"/>
                <a:gd name="T2" fmla="*/ 92 w 143"/>
                <a:gd name="T3" fmla="*/ 0 h 166"/>
                <a:gd name="T4" fmla="*/ 98 w 143"/>
                <a:gd name="T5" fmla="*/ 5 h 166"/>
                <a:gd name="T6" fmla="*/ 110 w 143"/>
                <a:gd name="T7" fmla="*/ 33 h 166"/>
                <a:gd name="T8" fmla="*/ 128 w 143"/>
                <a:gd name="T9" fmla="*/ 57 h 166"/>
                <a:gd name="T10" fmla="*/ 143 w 143"/>
                <a:gd name="T11" fmla="*/ 72 h 166"/>
                <a:gd name="T12" fmla="*/ 130 w 143"/>
                <a:gd name="T13" fmla="*/ 75 h 166"/>
                <a:gd name="T14" fmla="*/ 113 w 143"/>
                <a:gd name="T15" fmla="*/ 71 h 166"/>
                <a:gd name="T16" fmla="*/ 97 w 143"/>
                <a:gd name="T17" fmla="*/ 58 h 166"/>
                <a:gd name="T18" fmla="*/ 91 w 143"/>
                <a:gd name="T19" fmla="*/ 94 h 166"/>
                <a:gd name="T20" fmla="*/ 82 w 143"/>
                <a:gd name="T21" fmla="*/ 128 h 166"/>
                <a:gd name="T22" fmla="*/ 72 w 143"/>
                <a:gd name="T23" fmla="*/ 151 h 166"/>
                <a:gd name="T24" fmla="*/ 69 w 143"/>
                <a:gd name="T25" fmla="*/ 153 h 166"/>
                <a:gd name="T26" fmla="*/ 58 w 143"/>
                <a:gd name="T27" fmla="*/ 165 h 166"/>
                <a:gd name="T28" fmla="*/ 47 w 143"/>
                <a:gd name="T29" fmla="*/ 166 h 166"/>
                <a:gd name="T30" fmla="*/ 32 w 143"/>
                <a:gd name="T31" fmla="*/ 161 h 166"/>
                <a:gd name="T32" fmla="*/ 14 w 143"/>
                <a:gd name="T33" fmla="*/ 147 h 166"/>
                <a:gd name="T34" fmla="*/ 5 w 143"/>
                <a:gd name="T35" fmla="*/ 134 h 166"/>
                <a:gd name="T36" fmla="*/ 0 w 143"/>
                <a:gd name="T37" fmla="*/ 123 h 166"/>
                <a:gd name="T38" fmla="*/ 1 w 143"/>
                <a:gd name="T39" fmla="*/ 107 h 166"/>
                <a:gd name="T40" fmla="*/ 7 w 143"/>
                <a:gd name="T41" fmla="*/ 94 h 166"/>
                <a:gd name="T42" fmla="*/ 18 w 143"/>
                <a:gd name="T43" fmla="*/ 90 h 166"/>
                <a:gd name="T44" fmla="*/ 22 w 143"/>
                <a:gd name="T45" fmla="*/ 90 h 166"/>
                <a:gd name="T46" fmla="*/ 32 w 143"/>
                <a:gd name="T47" fmla="*/ 93 h 166"/>
                <a:gd name="T48" fmla="*/ 35 w 143"/>
                <a:gd name="T49" fmla="*/ 95 h 166"/>
                <a:gd name="T50" fmla="*/ 47 w 143"/>
                <a:gd name="T51" fmla="*/ 103 h 166"/>
                <a:gd name="T52" fmla="*/ 59 w 143"/>
                <a:gd name="T53" fmla="*/ 116 h 166"/>
                <a:gd name="T54" fmla="*/ 65 w 143"/>
                <a:gd name="T55" fmla="*/ 128 h 166"/>
                <a:gd name="T56" fmla="*/ 71 w 143"/>
                <a:gd name="T57" fmla="*/ 116 h 166"/>
                <a:gd name="T58" fmla="*/ 77 w 143"/>
                <a:gd name="T59" fmla="*/ 92 h 166"/>
                <a:gd name="T60" fmla="*/ 83 w 143"/>
                <a:gd name="T61" fmla="*/ 68 h 166"/>
                <a:gd name="T62" fmla="*/ 85 w 143"/>
                <a:gd name="T63" fmla="*/ 47 h 166"/>
                <a:gd name="T64" fmla="*/ 86 w 143"/>
                <a:gd name="T65" fmla="*/ 22 h 166"/>
                <a:gd name="T66" fmla="*/ 84 w 143"/>
                <a:gd name="T67" fmla="*/ 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66">
                  <a:moveTo>
                    <a:pt x="84" y="6"/>
                  </a:moveTo>
                  <a:lnTo>
                    <a:pt x="92" y="0"/>
                  </a:lnTo>
                  <a:lnTo>
                    <a:pt x="98" y="5"/>
                  </a:lnTo>
                  <a:lnTo>
                    <a:pt x="110" y="33"/>
                  </a:lnTo>
                  <a:lnTo>
                    <a:pt x="128" y="57"/>
                  </a:lnTo>
                  <a:lnTo>
                    <a:pt x="143" y="72"/>
                  </a:lnTo>
                  <a:lnTo>
                    <a:pt x="130" y="75"/>
                  </a:lnTo>
                  <a:lnTo>
                    <a:pt x="113" y="71"/>
                  </a:lnTo>
                  <a:lnTo>
                    <a:pt x="97" y="58"/>
                  </a:lnTo>
                  <a:lnTo>
                    <a:pt x="91" y="94"/>
                  </a:lnTo>
                  <a:lnTo>
                    <a:pt x="82" y="128"/>
                  </a:lnTo>
                  <a:lnTo>
                    <a:pt x="72" y="151"/>
                  </a:lnTo>
                  <a:lnTo>
                    <a:pt x="69" y="153"/>
                  </a:lnTo>
                  <a:lnTo>
                    <a:pt x="58" y="165"/>
                  </a:lnTo>
                  <a:lnTo>
                    <a:pt x="47" y="166"/>
                  </a:lnTo>
                  <a:lnTo>
                    <a:pt x="32" y="161"/>
                  </a:lnTo>
                  <a:lnTo>
                    <a:pt x="14" y="147"/>
                  </a:lnTo>
                  <a:lnTo>
                    <a:pt x="5" y="134"/>
                  </a:lnTo>
                  <a:lnTo>
                    <a:pt x="0" y="123"/>
                  </a:lnTo>
                  <a:lnTo>
                    <a:pt x="1" y="107"/>
                  </a:lnTo>
                  <a:lnTo>
                    <a:pt x="7" y="94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32" y="93"/>
                  </a:lnTo>
                  <a:lnTo>
                    <a:pt x="35" y="95"/>
                  </a:lnTo>
                  <a:lnTo>
                    <a:pt x="47" y="103"/>
                  </a:lnTo>
                  <a:lnTo>
                    <a:pt x="59" y="116"/>
                  </a:lnTo>
                  <a:lnTo>
                    <a:pt x="65" y="128"/>
                  </a:lnTo>
                  <a:lnTo>
                    <a:pt x="71" y="116"/>
                  </a:lnTo>
                  <a:lnTo>
                    <a:pt x="77" y="92"/>
                  </a:lnTo>
                  <a:lnTo>
                    <a:pt x="83" y="68"/>
                  </a:lnTo>
                  <a:lnTo>
                    <a:pt x="85" y="47"/>
                  </a:lnTo>
                  <a:lnTo>
                    <a:pt x="86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08" name="Freeform 384"/>
            <p:cNvSpPr>
              <a:spLocks/>
            </p:cNvSpPr>
            <p:nvPr/>
          </p:nvSpPr>
          <p:spPr bwMode="auto">
            <a:xfrm>
              <a:off x="4518" y="3258"/>
              <a:ext cx="97" cy="150"/>
            </a:xfrm>
            <a:custGeom>
              <a:avLst/>
              <a:gdLst>
                <a:gd name="T0" fmla="*/ 75 w 97"/>
                <a:gd name="T1" fmla="*/ 9 h 150"/>
                <a:gd name="T2" fmla="*/ 81 w 97"/>
                <a:gd name="T3" fmla="*/ 45 h 150"/>
                <a:gd name="T4" fmla="*/ 82 w 97"/>
                <a:gd name="T5" fmla="*/ 76 h 150"/>
                <a:gd name="T6" fmla="*/ 78 w 97"/>
                <a:gd name="T7" fmla="*/ 101 h 150"/>
                <a:gd name="T8" fmla="*/ 68 w 97"/>
                <a:gd name="T9" fmla="*/ 115 h 150"/>
                <a:gd name="T10" fmla="*/ 56 w 97"/>
                <a:gd name="T11" fmla="*/ 101 h 150"/>
                <a:gd name="T12" fmla="*/ 40 w 97"/>
                <a:gd name="T13" fmla="*/ 93 h 150"/>
                <a:gd name="T14" fmla="*/ 25 w 97"/>
                <a:gd name="T15" fmla="*/ 88 h 150"/>
                <a:gd name="T16" fmla="*/ 13 w 97"/>
                <a:gd name="T17" fmla="*/ 88 h 150"/>
                <a:gd name="T18" fmla="*/ 6 w 97"/>
                <a:gd name="T19" fmla="*/ 92 h 150"/>
                <a:gd name="T20" fmla="*/ 1 w 97"/>
                <a:gd name="T21" fmla="*/ 102 h 150"/>
                <a:gd name="T22" fmla="*/ 1 w 97"/>
                <a:gd name="T23" fmla="*/ 105 h 150"/>
                <a:gd name="T24" fmla="*/ 0 w 97"/>
                <a:gd name="T25" fmla="*/ 115 h 150"/>
                <a:gd name="T26" fmla="*/ 1 w 97"/>
                <a:gd name="T27" fmla="*/ 119 h 150"/>
                <a:gd name="T28" fmla="*/ 4 w 97"/>
                <a:gd name="T29" fmla="*/ 129 h 150"/>
                <a:gd name="T30" fmla="*/ 15 w 97"/>
                <a:gd name="T31" fmla="*/ 140 h 150"/>
                <a:gd name="T32" fmla="*/ 29 w 97"/>
                <a:gd name="T33" fmla="*/ 148 h 150"/>
                <a:gd name="T34" fmla="*/ 48 w 97"/>
                <a:gd name="T35" fmla="*/ 150 h 150"/>
                <a:gd name="T36" fmla="*/ 65 w 97"/>
                <a:gd name="T37" fmla="*/ 149 h 150"/>
                <a:gd name="T38" fmla="*/ 74 w 97"/>
                <a:gd name="T39" fmla="*/ 144 h 150"/>
                <a:gd name="T40" fmla="*/ 84 w 97"/>
                <a:gd name="T41" fmla="*/ 128 h 150"/>
                <a:gd name="T42" fmla="*/ 91 w 97"/>
                <a:gd name="T43" fmla="*/ 110 h 150"/>
                <a:gd name="T44" fmla="*/ 95 w 97"/>
                <a:gd name="T45" fmla="*/ 87 h 150"/>
                <a:gd name="T46" fmla="*/ 97 w 97"/>
                <a:gd name="T47" fmla="*/ 69 h 150"/>
                <a:gd name="T48" fmla="*/ 95 w 97"/>
                <a:gd name="T49" fmla="*/ 46 h 150"/>
                <a:gd name="T50" fmla="*/ 93 w 97"/>
                <a:gd name="T51" fmla="*/ 22 h 150"/>
                <a:gd name="T52" fmla="*/ 88 w 97"/>
                <a:gd name="T53" fmla="*/ 2 h 150"/>
                <a:gd name="T54" fmla="*/ 80 w 97"/>
                <a:gd name="T55" fmla="*/ 0 h 150"/>
                <a:gd name="T56" fmla="*/ 73 w 97"/>
                <a:gd name="T57" fmla="*/ 5 h 150"/>
                <a:gd name="T58" fmla="*/ 75 w 97"/>
                <a:gd name="T59" fmla="*/ 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7" h="150">
                  <a:moveTo>
                    <a:pt x="75" y="9"/>
                  </a:moveTo>
                  <a:lnTo>
                    <a:pt x="81" y="45"/>
                  </a:lnTo>
                  <a:lnTo>
                    <a:pt x="82" y="76"/>
                  </a:lnTo>
                  <a:lnTo>
                    <a:pt x="78" y="101"/>
                  </a:lnTo>
                  <a:lnTo>
                    <a:pt x="68" y="115"/>
                  </a:lnTo>
                  <a:lnTo>
                    <a:pt x="56" y="101"/>
                  </a:lnTo>
                  <a:lnTo>
                    <a:pt x="40" y="93"/>
                  </a:lnTo>
                  <a:lnTo>
                    <a:pt x="25" y="88"/>
                  </a:lnTo>
                  <a:lnTo>
                    <a:pt x="13" y="88"/>
                  </a:lnTo>
                  <a:lnTo>
                    <a:pt x="6" y="92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0" y="115"/>
                  </a:lnTo>
                  <a:lnTo>
                    <a:pt x="1" y="119"/>
                  </a:lnTo>
                  <a:lnTo>
                    <a:pt x="4" y="129"/>
                  </a:lnTo>
                  <a:lnTo>
                    <a:pt x="15" y="140"/>
                  </a:lnTo>
                  <a:lnTo>
                    <a:pt x="29" y="148"/>
                  </a:lnTo>
                  <a:lnTo>
                    <a:pt x="48" y="150"/>
                  </a:lnTo>
                  <a:lnTo>
                    <a:pt x="65" y="149"/>
                  </a:lnTo>
                  <a:lnTo>
                    <a:pt x="74" y="144"/>
                  </a:lnTo>
                  <a:lnTo>
                    <a:pt x="84" y="128"/>
                  </a:lnTo>
                  <a:lnTo>
                    <a:pt x="91" y="110"/>
                  </a:lnTo>
                  <a:lnTo>
                    <a:pt x="95" y="87"/>
                  </a:lnTo>
                  <a:lnTo>
                    <a:pt x="97" y="69"/>
                  </a:lnTo>
                  <a:lnTo>
                    <a:pt x="95" y="46"/>
                  </a:lnTo>
                  <a:lnTo>
                    <a:pt x="93" y="22"/>
                  </a:lnTo>
                  <a:lnTo>
                    <a:pt x="88" y="2"/>
                  </a:lnTo>
                  <a:lnTo>
                    <a:pt x="80" y="0"/>
                  </a:lnTo>
                  <a:lnTo>
                    <a:pt x="73" y="5"/>
                  </a:lnTo>
                  <a:lnTo>
                    <a:pt x="75" y="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0" name="Freeform 386"/>
            <p:cNvSpPr>
              <a:spLocks/>
            </p:cNvSpPr>
            <p:nvPr/>
          </p:nvSpPr>
          <p:spPr bwMode="auto">
            <a:xfrm>
              <a:off x="4252" y="3402"/>
              <a:ext cx="178" cy="164"/>
            </a:xfrm>
            <a:custGeom>
              <a:avLst/>
              <a:gdLst>
                <a:gd name="T0" fmla="*/ 74 w 178"/>
                <a:gd name="T1" fmla="*/ 38 h 164"/>
                <a:gd name="T2" fmla="*/ 58 w 178"/>
                <a:gd name="T3" fmla="*/ 25 h 164"/>
                <a:gd name="T4" fmla="*/ 42 w 178"/>
                <a:gd name="T5" fmla="*/ 16 h 164"/>
                <a:gd name="T6" fmla="*/ 26 w 178"/>
                <a:gd name="T7" fmla="*/ 13 h 164"/>
                <a:gd name="T8" fmla="*/ 14 w 178"/>
                <a:gd name="T9" fmla="*/ 12 h 164"/>
                <a:gd name="T10" fmla="*/ 10 w 178"/>
                <a:gd name="T11" fmla="*/ 13 h 164"/>
                <a:gd name="T12" fmla="*/ 5 w 178"/>
                <a:gd name="T13" fmla="*/ 15 h 164"/>
                <a:gd name="T14" fmla="*/ 0 w 178"/>
                <a:gd name="T15" fmla="*/ 23 h 164"/>
                <a:gd name="T16" fmla="*/ 5 w 178"/>
                <a:gd name="T17" fmla="*/ 34 h 164"/>
                <a:gd name="T18" fmla="*/ 17 w 178"/>
                <a:gd name="T19" fmla="*/ 39 h 164"/>
                <a:gd name="T20" fmla="*/ 34 w 178"/>
                <a:gd name="T21" fmla="*/ 37 h 164"/>
                <a:gd name="T22" fmla="*/ 53 w 178"/>
                <a:gd name="T23" fmla="*/ 42 h 164"/>
                <a:gd name="T24" fmla="*/ 65 w 178"/>
                <a:gd name="T25" fmla="*/ 53 h 164"/>
                <a:gd name="T26" fmla="*/ 69 w 178"/>
                <a:gd name="T27" fmla="*/ 57 h 164"/>
                <a:gd name="T28" fmla="*/ 66 w 178"/>
                <a:gd name="T29" fmla="*/ 74 h 164"/>
                <a:gd name="T30" fmla="*/ 63 w 178"/>
                <a:gd name="T31" fmla="*/ 101 h 164"/>
                <a:gd name="T32" fmla="*/ 62 w 178"/>
                <a:gd name="T33" fmla="*/ 120 h 164"/>
                <a:gd name="T34" fmla="*/ 64 w 178"/>
                <a:gd name="T35" fmla="*/ 134 h 164"/>
                <a:gd name="T36" fmla="*/ 68 w 178"/>
                <a:gd name="T37" fmla="*/ 146 h 164"/>
                <a:gd name="T38" fmla="*/ 75 w 178"/>
                <a:gd name="T39" fmla="*/ 155 h 164"/>
                <a:gd name="T40" fmla="*/ 86 w 178"/>
                <a:gd name="T41" fmla="*/ 161 h 164"/>
                <a:gd name="T42" fmla="*/ 96 w 178"/>
                <a:gd name="T43" fmla="*/ 164 h 164"/>
                <a:gd name="T44" fmla="*/ 111 w 178"/>
                <a:gd name="T45" fmla="*/ 164 h 164"/>
                <a:gd name="T46" fmla="*/ 126 w 178"/>
                <a:gd name="T47" fmla="*/ 160 h 164"/>
                <a:gd name="T48" fmla="*/ 138 w 178"/>
                <a:gd name="T49" fmla="*/ 153 h 164"/>
                <a:gd name="T50" fmla="*/ 150 w 178"/>
                <a:gd name="T51" fmla="*/ 142 h 164"/>
                <a:gd name="T52" fmla="*/ 159 w 178"/>
                <a:gd name="T53" fmla="*/ 129 h 164"/>
                <a:gd name="T54" fmla="*/ 166 w 178"/>
                <a:gd name="T55" fmla="*/ 114 h 164"/>
                <a:gd name="T56" fmla="*/ 170 w 178"/>
                <a:gd name="T57" fmla="*/ 101 h 164"/>
                <a:gd name="T58" fmla="*/ 175 w 178"/>
                <a:gd name="T59" fmla="*/ 86 h 164"/>
                <a:gd name="T60" fmla="*/ 178 w 178"/>
                <a:gd name="T61" fmla="*/ 71 h 164"/>
                <a:gd name="T62" fmla="*/ 177 w 178"/>
                <a:gd name="T63" fmla="*/ 56 h 164"/>
                <a:gd name="T64" fmla="*/ 177 w 178"/>
                <a:gd name="T65" fmla="*/ 41 h 164"/>
                <a:gd name="T66" fmla="*/ 174 w 178"/>
                <a:gd name="T67" fmla="*/ 26 h 164"/>
                <a:gd name="T68" fmla="*/ 169 w 178"/>
                <a:gd name="T69" fmla="*/ 15 h 164"/>
                <a:gd name="T70" fmla="*/ 160 w 178"/>
                <a:gd name="T71" fmla="*/ 7 h 164"/>
                <a:gd name="T72" fmla="*/ 152 w 178"/>
                <a:gd name="T73" fmla="*/ 4 h 164"/>
                <a:gd name="T74" fmla="*/ 139 w 178"/>
                <a:gd name="T75" fmla="*/ 0 h 164"/>
                <a:gd name="T76" fmla="*/ 125 w 178"/>
                <a:gd name="T77" fmla="*/ 0 h 164"/>
                <a:gd name="T78" fmla="*/ 114 w 178"/>
                <a:gd name="T79" fmla="*/ 4 h 164"/>
                <a:gd name="T80" fmla="*/ 107 w 178"/>
                <a:gd name="T81" fmla="*/ 8 h 164"/>
                <a:gd name="T82" fmla="*/ 99 w 178"/>
                <a:gd name="T83" fmla="*/ 14 h 164"/>
                <a:gd name="T84" fmla="*/ 93 w 178"/>
                <a:gd name="T85" fmla="*/ 19 h 164"/>
                <a:gd name="T86" fmla="*/ 85 w 178"/>
                <a:gd name="T87" fmla="*/ 27 h 164"/>
                <a:gd name="T88" fmla="*/ 80 w 178"/>
                <a:gd name="T89" fmla="*/ 33 h 164"/>
                <a:gd name="T90" fmla="*/ 74 w 178"/>
                <a:gd name="T91" fmla="*/ 3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8" h="164">
                  <a:moveTo>
                    <a:pt x="74" y="38"/>
                  </a:moveTo>
                  <a:lnTo>
                    <a:pt x="58" y="25"/>
                  </a:lnTo>
                  <a:lnTo>
                    <a:pt x="42" y="16"/>
                  </a:lnTo>
                  <a:lnTo>
                    <a:pt x="26" y="13"/>
                  </a:lnTo>
                  <a:lnTo>
                    <a:pt x="14" y="12"/>
                  </a:lnTo>
                  <a:lnTo>
                    <a:pt x="10" y="13"/>
                  </a:lnTo>
                  <a:lnTo>
                    <a:pt x="5" y="15"/>
                  </a:lnTo>
                  <a:lnTo>
                    <a:pt x="0" y="23"/>
                  </a:lnTo>
                  <a:lnTo>
                    <a:pt x="5" y="34"/>
                  </a:lnTo>
                  <a:lnTo>
                    <a:pt x="17" y="39"/>
                  </a:lnTo>
                  <a:lnTo>
                    <a:pt x="34" y="37"/>
                  </a:lnTo>
                  <a:lnTo>
                    <a:pt x="53" y="42"/>
                  </a:lnTo>
                  <a:lnTo>
                    <a:pt x="65" y="53"/>
                  </a:lnTo>
                  <a:lnTo>
                    <a:pt x="69" y="57"/>
                  </a:lnTo>
                  <a:lnTo>
                    <a:pt x="66" y="74"/>
                  </a:lnTo>
                  <a:lnTo>
                    <a:pt x="63" y="101"/>
                  </a:lnTo>
                  <a:lnTo>
                    <a:pt x="62" y="120"/>
                  </a:lnTo>
                  <a:lnTo>
                    <a:pt x="64" y="134"/>
                  </a:lnTo>
                  <a:lnTo>
                    <a:pt x="68" y="146"/>
                  </a:lnTo>
                  <a:lnTo>
                    <a:pt x="75" y="155"/>
                  </a:lnTo>
                  <a:lnTo>
                    <a:pt x="86" y="161"/>
                  </a:lnTo>
                  <a:lnTo>
                    <a:pt x="96" y="164"/>
                  </a:lnTo>
                  <a:lnTo>
                    <a:pt x="111" y="164"/>
                  </a:lnTo>
                  <a:lnTo>
                    <a:pt x="126" y="160"/>
                  </a:lnTo>
                  <a:lnTo>
                    <a:pt x="138" y="153"/>
                  </a:lnTo>
                  <a:lnTo>
                    <a:pt x="150" y="142"/>
                  </a:lnTo>
                  <a:lnTo>
                    <a:pt x="159" y="129"/>
                  </a:lnTo>
                  <a:lnTo>
                    <a:pt x="166" y="114"/>
                  </a:lnTo>
                  <a:lnTo>
                    <a:pt x="170" y="101"/>
                  </a:lnTo>
                  <a:lnTo>
                    <a:pt x="175" y="86"/>
                  </a:lnTo>
                  <a:lnTo>
                    <a:pt x="178" y="71"/>
                  </a:lnTo>
                  <a:lnTo>
                    <a:pt x="177" y="56"/>
                  </a:lnTo>
                  <a:lnTo>
                    <a:pt x="177" y="41"/>
                  </a:lnTo>
                  <a:lnTo>
                    <a:pt x="174" y="26"/>
                  </a:lnTo>
                  <a:lnTo>
                    <a:pt x="169" y="15"/>
                  </a:lnTo>
                  <a:lnTo>
                    <a:pt x="160" y="7"/>
                  </a:lnTo>
                  <a:lnTo>
                    <a:pt x="152" y="4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4" y="4"/>
                  </a:lnTo>
                  <a:lnTo>
                    <a:pt x="107" y="8"/>
                  </a:lnTo>
                  <a:lnTo>
                    <a:pt x="99" y="14"/>
                  </a:lnTo>
                  <a:lnTo>
                    <a:pt x="93" y="19"/>
                  </a:lnTo>
                  <a:lnTo>
                    <a:pt x="85" y="27"/>
                  </a:lnTo>
                  <a:lnTo>
                    <a:pt x="80" y="33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1" name="Freeform 387"/>
            <p:cNvSpPr>
              <a:spLocks/>
            </p:cNvSpPr>
            <p:nvPr/>
          </p:nvSpPr>
          <p:spPr bwMode="auto">
            <a:xfrm>
              <a:off x="4232" y="3604"/>
              <a:ext cx="153" cy="234"/>
            </a:xfrm>
            <a:custGeom>
              <a:avLst/>
              <a:gdLst>
                <a:gd name="T0" fmla="*/ 43 w 153"/>
                <a:gd name="T1" fmla="*/ 29 h 234"/>
                <a:gd name="T2" fmla="*/ 61 w 153"/>
                <a:gd name="T3" fmla="*/ 13 h 234"/>
                <a:gd name="T4" fmla="*/ 80 w 153"/>
                <a:gd name="T5" fmla="*/ 5 h 234"/>
                <a:gd name="T6" fmla="*/ 102 w 153"/>
                <a:gd name="T7" fmla="*/ 1 h 234"/>
                <a:gd name="T8" fmla="*/ 119 w 153"/>
                <a:gd name="T9" fmla="*/ 0 h 234"/>
                <a:gd name="T10" fmla="*/ 132 w 153"/>
                <a:gd name="T11" fmla="*/ 4 h 234"/>
                <a:gd name="T12" fmla="*/ 144 w 153"/>
                <a:gd name="T13" fmla="*/ 12 h 234"/>
                <a:gd name="T14" fmla="*/ 151 w 153"/>
                <a:gd name="T15" fmla="*/ 23 h 234"/>
                <a:gd name="T16" fmla="*/ 153 w 153"/>
                <a:gd name="T17" fmla="*/ 36 h 234"/>
                <a:gd name="T18" fmla="*/ 153 w 153"/>
                <a:gd name="T19" fmla="*/ 54 h 234"/>
                <a:gd name="T20" fmla="*/ 149 w 153"/>
                <a:gd name="T21" fmla="*/ 55 h 234"/>
                <a:gd name="T22" fmla="*/ 144 w 153"/>
                <a:gd name="T23" fmla="*/ 71 h 234"/>
                <a:gd name="T24" fmla="*/ 138 w 153"/>
                <a:gd name="T25" fmla="*/ 84 h 234"/>
                <a:gd name="T26" fmla="*/ 127 w 153"/>
                <a:gd name="T27" fmla="*/ 97 h 234"/>
                <a:gd name="T28" fmla="*/ 118 w 153"/>
                <a:gd name="T29" fmla="*/ 106 h 234"/>
                <a:gd name="T30" fmla="*/ 111 w 153"/>
                <a:gd name="T31" fmla="*/ 121 h 234"/>
                <a:gd name="T32" fmla="*/ 110 w 153"/>
                <a:gd name="T33" fmla="*/ 132 h 234"/>
                <a:gd name="T34" fmla="*/ 113 w 153"/>
                <a:gd name="T35" fmla="*/ 146 h 234"/>
                <a:gd name="T36" fmla="*/ 121 w 153"/>
                <a:gd name="T37" fmla="*/ 157 h 234"/>
                <a:gd name="T38" fmla="*/ 127 w 153"/>
                <a:gd name="T39" fmla="*/ 168 h 234"/>
                <a:gd name="T40" fmla="*/ 130 w 153"/>
                <a:gd name="T41" fmla="*/ 180 h 234"/>
                <a:gd name="T42" fmla="*/ 130 w 153"/>
                <a:gd name="T43" fmla="*/ 194 h 234"/>
                <a:gd name="T44" fmla="*/ 127 w 153"/>
                <a:gd name="T45" fmla="*/ 208 h 234"/>
                <a:gd name="T46" fmla="*/ 121 w 153"/>
                <a:gd name="T47" fmla="*/ 219 h 234"/>
                <a:gd name="T48" fmla="*/ 110 w 153"/>
                <a:gd name="T49" fmla="*/ 227 h 234"/>
                <a:gd name="T50" fmla="*/ 97 w 153"/>
                <a:gd name="T51" fmla="*/ 232 h 234"/>
                <a:gd name="T52" fmla="*/ 79 w 153"/>
                <a:gd name="T53" fmla="*/ 234 h 234"/>
                <a:gd name="T54" fmla="*/ 62 w 153"/>
                <a:gd name="T55" fmla="*/ 234 h 234"/>
                <a:gd name="T56" fmla="*/ 45 w 153"/>
                <a:gd name="T57" fmla="*/ 231 h 234"/>
                <a:gd name="T58" fmla="*/ 31 w 153"/>
                <a:gd name="T59" fmla="*/ 222 h 234"/>
                <a:gd name="T60" fmla="*/ 22 w 153"/>
                <a:gd name="T61" fmla="*/ 213 h 234"/>
                <a:gd name="T62" fmla="*/ 14 w 153"/>
                <a:gd name="T63" fmla="*/ 197 h 234"/>
                <a:gd name="T64" fmla="*/ 8 w 153"/>
                <a:gd name="T65" fmla="*/ 183 h 234"/>
                <a:gd name="T66" fmla="*/ 3 w 153"/>
                <a:gd name="T67" fmla="*/ 166 h 234"/>
                <a:gd name="T68" fmla="*/ 0 w 153"/>
                <a:gd name="T69" fmla="*/ 145 h 234"/>
                <a:gd name="T70" fmla="*/ 1 w 153"/>
                <a:gd name="T71" fmla="*/ 122 h 234"/>
                <a:gd name="T72" fmla="*/ 6 w 153"/>
                <a:gd name="T73" fmla="*/ 102 h 234"/>
                <a:gd name="T74" fmla="*/ 10 w 153"/>
                <a:gd name="T75" fmla="*/ 84 h 234"/>
                <a:gd name="T76" fmla="*/ 17 w 153"/>
                <a:gd name="T77" fmla="*/ 66 h 234"/>
                <a:gd name="T78" fmla="*/ 24 w 153"/>
                <a:gd name="T79" fmla="*/ 51 h 234"/>
                <a:gd name="T80" fmla="*/ 35 w 153"/>
                <a:gd name="T81" fmla="*/ 38 h 234"/>
                <a:gd name="T82" fmla="*/ 43 w 153"/>
                <a:gd name="T83" fmla="*/ 2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34">
                  <a:moveTo>
                    <a:pt x="43" y="29"/>
                  </a:moveTo>
                  <a:lnTo>
                    <a:pt x="61" y="13"/>
                  </a:lnTo>
                  <a:lnTo>
                    <a:pt x="80" y="5"/>
                  </a:lnTo>
                  <a:lnTo>
                    <a:pt x="102" y="1"/>
                  </a:lnTo>
                  <a:lnTo>
                    <a:pt x="119" y="0"/>
                  </a:lnTo>
                  <a:lnTo>
                    <a:pt x="132" y="4"/>
                  </a:lnTo>
                  <a:lnTo>
                    <a:pt x="144" y="12"/>
                  </a:lnTo>
                  <a:lnTo>
                    <a:pt x="151" y="23"/>
                  </a:lnTo>
                  <a:lnTo>
                    <a:pt x="153" y="36"/>
                  </a:lnTo>
                  <a:lnTo>
                    <a:pt x="153" y="54"/>
                  </a:lnTo>
                  <a:lnTo>
                    <a:pt x="149" y="55"/>
                  </a:lnTo>
                  <a:lnTo>
                    <a:pt x="144" y="71"/>
                  </a:lnTo>
                  <a:lnTo>
                    <a:pt x="138" y="84"/>
                  </a:lnTo>
                  <a:lnTo>
                    <a:pt x="127" y="97"/>
                  </a:lnTo>
                  <a:lnTo>
                    <a:pt x="118" y="106"/>
                  </a:lnTo>
                  <a:lnTo>
                    <a:pt x="111" y="121"/>
                  </a:lnTo>
                  <a:lnTo>
                    <a:pt x="110" y="132"/>
                  </a:lnTo>
                  <a:lnTo>
                    <a:pt x="113" y="146"/>
                  </a:lnTo>
                  <a:lnTo>
                    <a:pt x="121" y="157"/>
                  </a:lnTo>
                  <a:lnTo>
                    <a:pt x="127" y="168"/>
                  </a:lnTo>
                  <a:lnTo>
                    <a:pt x="130" y="180"/>
                  </a:lnTo>
                  <a:lnTo>
                    <a:pt x="130" y="194"/>
                  </a:lnTo>
                  <a:lnTo>
                    <a:pt x="127" y="208"/>
                  </a:lnTo>
                  <a:lnTo>
                    <a:pt x="121" y="219"/>
                  </a:lnTo>
                  <a:lnTo>
                    <a:pt x="110" y="227"/>
                  </a:lnTo>
                  <a:lnTo>
                    <a:pt x="97" y="232"/>
                  </a:lnTo>
                  <a:lnTo>
                    <a:pt x="79" y="234"/>
                  </a:lnTo>
                  <a:lnTo>
                    <a:pt x="62" y="234"/>
                  </a:lnTo>
                  <a:lnTo>
                    <a:pt x="45" y="231"/>
                  </a:lnTo>
                  <a:lnTo>
                    <a:pt x="31" y="222"/>
                  </a:lnTo>
                  <a:lnTo>
                    <a:pt x="22" y="213"/>
                  </a:lnTo>
                  <a:lnTo>
                    <a:pt x="14" y="197"/>
                  </a:lnTo>
                  <a:lnTo>
                    <a:pt x="8" y="183"/>
                  </a:lnTo>
                  <a:lnTo>
                    <a:pt x="3" y="166"/>
                  </a:lnTo>
                  <a:lnTo>
                    <a:pt x="0" y="145"/>
                  </a:lnTo>
                  <a:lnTo>
                    <a:pt x="1" y="122"/>
                  </a:lnTo>
                  <a:lnTo>
                    <a:pt x="6" y="102"/>
                  </a:lnTo>
                  <a:lnTo>
                    <a:pt x="10" y="84"/>
                  </a:lnTo>
                  <a:lnTo>
                    <a:pt x="17" y="66"/>
                  </a:lnTo>
                  <a:lnTo>
                    <a:pt x="24" y="51"/>
                  </a:lnTo>
                  <a:lnTo>
                    <a:pt x="35" y="38"/>
                  </a:lnTo>
                  <a:lnTo>
                    <a:pt x="43" y="2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2" name="Freeform 388"/>
            <p:cNvSpPr>
              <a:spLocks/>
            </p:cNvSpPr>
            <p:nvPr/>
          </p:nvSpPr>
          <p:spPr bwMode="auto">
            <a:xfrm>
              <a:off x="4343" y="3560"/>
              <a:ext cx="360" cy="166"/>
            </a:xfrm>
            <a:custGeom>
              <a:avLst/>
              <a:gdLst>
                <a:gd name="T0" fmla="*/ 9 w 360"/>
                <a:gd name="T1" fmla="*/ 51 h 166"/>
                <a:gd name="T2" fmla="*/ 20 w 360"/>
                <a:gd name="T3" fmla="*/ 40 h 166"/>
                <a:gd name="T4" fmla="*/ 82 w 360"/>
                <a:gd name="T5" fmla="*/ 15 h 166"/>
                <a:gd name="T6" fmla="*/ 152 w 360"/>
                <a:gd name="T7" fmla="*/ 1 h 166"/>
                <a:gd name="T8" fmla="*/ 182 w 360"/>
                <a:gd name="T9" fmla="*/ 9 h 166"/>
                <a:gd name="T10" fmla="*/ 205 w 360"/>
                <a:gd name="T11" fmla="*/ 50 h 166"/>
                <a:gd name="T12" fmla="*/ 235 w 360"/>
                <a:gd name="T13" fmla="*/ 88 h 166"/>
                <a:gd name="T14" fmla="*/ 277 w 360"/>
                <a:gd name="T15" fmla="*/ 109 h 166"/>
                <a:gd name="T16" fmla="*/ 308 w 360"/>
                <a:gd name="T17" fmla="*/ 112 h 166"/>
                <a:gd name="T18" fmla="*/ 337 w 360"/>
                <a:gd name="T19" fmla="*/ 100 h 166"/>
                <a:gd name="T20" fmla="*/ 352 w 360"/>
                <a:gd name="T21" fmla="*/ 99 h 166"/>
                <a:gd name="T22" fmla="*/ 360 w 360"/>
                <a:gd name="T23" fmla="*/ 113 h 166"/>
                <a:gd name="T24" fmla="*/ 346 w 360"/>
                <a:gd name="T25" fmla="*/ 119 h 166"/>
                <a:gd name="T26" fmla="*/ 333 w 360"/>
                <a:gd name="T27" fmla="*/ 120 h 166"/>
                <a:gd name="T28" fmla="*/ 315 w 360"/>
                <a:gd name="T29" fmla="*/ 121 h 166"/>
                <a:gd name="T30" fmla="*/ 331 w 360"/>
                <a:gd name="T31" fmla="*/ 128 h 166"/>
                <a:gd name="T32" fmla="*/ 355 w 360"/>
                <a:gd name="T33" fmla="*/ 137 h 166"/>
                <a:gd name="T34" fmla="*/ 358 w 360"/>
                <a:gd name="T35" fmla="*/ 145 h 166"/>
                <a:gd name="T36" fmla="*/ 353 w 360"/>
                <a:gd name="T37" fmla="*/ 155 h 166"/>
                <a:gd name="T38" fmla="*/ 343 w 360"/>
                <a:gd name="T39" fmla="*/ 152 h 166"/>
                <a:gd name="T40" fmla="*/ 323 w 360"/>
                <a:gd name="T41" fmla="*/ 138 h 166"/>
                <a:gd name="T42" fmla="*/ 306 w 360"/>
                <a:gd name="T43" fmla="*/ 136 h 166"/>
                <a:gd name="T44" fmla="*/ 305 w 360"/>
                <a:gd name="T45" fmla="*/ 150 h 166"/>
                <a:gd name="T46" fmla="*/ 299 w 360"/>
                <a:gd name="T47" fmla="*/ 166 h 166"/>
                <a:gd name="T48" fmla="*/ 285 w 360"/>
                <a:gd name="T49" fmla="*/ 157 h 166"/>
                <a:gd name="T50" fmla="*/ 289 w 360"/>
                <a:gd name="T51" fmla="*/ 139 h 166"/>
                <a:gd name="T52" fmla="*/ 278 w 360"/>
                <a:gd name="T53" fmla="*/ 123 h 166"/>
                <a:gd name="T54" fmla="*/ 223 w 360"/>
                <a:gd name="T55" fmla="*/ 110 h 166"/>
                <a:gd name="T56" fmla="*/ 187 w 360"/>
                <a:gd name="T57" fmla="*/ 78 h 166"/>
                <a:gd name="T58" fmla="*/ 162 w 360"/>
                <a:gd name="T59" fmla="*/ 38 h 166"/>
                <a:gd name="T60" fmla="*/ 125 w 360"/>
                <a:gd name="T61" fmla="*/ 41 h 166"/>
                <a:gd name="T62" fmla="*/ 66 w 360"/>
                <a:gd name="T63" fmla="*/ 65 h 166"/>
                <a:gd name="T64" fmla="*/ 23 w 360"/>
                <a:gd name="T65" fmla="*/ 88 h 166"/>
                <a:gd name="T66" fmla="*/ 2 w 360"/>
                <a:gd name="T67" fmla="*/ 7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0" h="166">
                  <a:moveTo>
                    <a:pt x="0" y="65"/>
                  </a:moveTo>
                  <a:lnTo>
                    <a:pt x="9" y="51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51" y="27"/>
                  </a:lnTo>
                  <a:lnTo>
                    <a:pt x="82" y="15"/>
                  </a:lnTo>
                  <a:lnTo>
                    <a:pt x="119" y="5"/>
                  </a:lnTo>
                  <a:lnTo>
                    <a:pt x="152" y="1"/>
                  </a:lnTo>
                  <a:lnTo>
                    <a:pt x="173" y="0"/>
                  </a:lnTo>
                  <a:lnTo>
                    <a:pt x="182" y="9"/>
                  </a:lnTo>
                  <a:lnTo>
                    <a:pt x="194" y="30"/>
                  </a:lnTo>
                  <a:lnTo>
                    <a:pt x="205" y="50"/>
                  </a:lnTo>
                  <a:lnTo>
                    <a:pt x="218" y="71"/>
                  </a:lnTo>
                  <a:lnTo>
                    <a:pt x="235" y="88"/>
                  </a:lnTo>
                  <a:lnTo>
                    <a:pt x="262" y="101"/>
                  </a:lnTo>
                  <a:lnTo>
                    <a:pt x="277" y="109"/>
                  </a:lnTo>
                  <a:lnTo>
                    <a:pt x="292" y="114"/>
                  </a:lnTo>
                  <a:lnTo>
                    <a:pt x="308" y="112"/>
                  </a:lnTo>
                  <a:lnTo>
                    <a:pt x="325" y="106"/>
                  </a:lnTo>
                  <a:lnTo>
                    <a:pt x="337" y="100"/>
                  </a:lnTo>
                  <a:lnTo>
                    <a:pt x="349" y="98"/>
                  </a:lnTo>
                  <a:lnTo>
                    <a:pt x="352" y="99"/>
                  </a:lnTo>
                  <a:lnTo>
                    <a:pt x="358" y="104"/>
                  </a:lnTo>
                  <a:lnTo>
                    <a:pt x="360" y="113"/>
                  </a:lnTo>
                  <a:lnTo>
                    <a:pt x="349" y="118"/>
                  </a:lnTo>
                  <a:lnTo>
                    <a:pt x="346" y="119"/>
                  </a:lnTo>
                  <a:lnTo>
                    <a:pt x="336" y="120"/>
                  </a:lnTo>
                  <a:lnTo>
                    <a:pt x="333" y="120"/>
                  </a:lnTo>
                  <a:lnTo>
                    <a:pt x="320" y="119"/>
                  </a:lnTo>
                  <a:lnTo>
                    <a:pt x="315" y="121"/>
                  </a:lnTo>
                  <a:lnTo>
                    <a:pt x="320" y="125"/>
                  </a:lnTo>
                  <a:lnTo>
                    <a:pt x="331" y="128"/>
                  </a:lnTo>
                  <a:lnTo>
                    <a:pt x="349" y="132"/>
                  </a:lnTo>
                  <a:lnTo>
                    <a:pt x="355" y="137"/>
                  </a:lnTo>
                  <a:lnTo>
                    <a:pt x="356" y="140"/>
                  </a:lnTo>
                  <a:lnTo>
                    <a:pt x="358" y="145"/>
                  </a:lnTo>
                  <a:lnTo>
                    <a:pt x="356" y="148"/>
                  </a:lnTo>
                  <a:lnTo>
                    <a:pt x="353" y="155"/>
                  </a:lnTo>
                  <a:lnTo>
                    <a:pt x="350" y="155"/>
                  </a:lnTo>
                  <a:lnTo>
                    <a:pt x="343" y="152"/>
                  </a:lnTo>
                  <a:lnTo>
                    <a:pt x="334" y="145"/>
                  </a:lnTo>
                  <a:lnTo>
                    <a:pt x="323" y="138"/>
                  </a:lnTo>
                  <a:lnTo>
                    <a:pt x="312" y="132"/>
                  </a:lnTo>
                  <a:lnTo>
                    <a:pt x="306" y="136"/>
                  </a:lnTo>
                  <a:lnTo>
                    <a:pt x="305" y="139"/>
                  </a:lnTo>
                  <a:lnTo>
                    <a:pt x="305" y="150"/>
                  </a:lnTo>
                  <a:lnTo>
                    <a:pt x="304" y="161"/>
                  </a:lnTo>
                  <a:lnTo>
                    <a:pt x="299" y="166"/>
                  </a:lnTo>
                  <a:lnTo>
                    <a:pt x="291" y="163"/>
                  </a:lnTo>
                  <a:lnTo>
                    <a:pt x="285" y="157"/>
                  </a:lnTo>
                  <a:lnTo>
                    <a:pt x="286" y="146"/>
                  </a:lnTo>
                  <a:lnTo>
                    <a:pt x="289" y="139"/>
                  </a:lnTo>
                  <a:lnTo>
                    <a:pt x="286" y="131"/>
                  </a:lnTo>
                  <a:lnTo>
                    <a:pt x="278" y="123"/>
                  </a:lnTo>
                  <a:lnTo>
                    <a:pt x="244" y="116"/>
                  </a:lnTo>
                  <a:lnTo>
                    <a:pt x="223" y="110"/>
                  </a:lnTo>
                  <a:lnTo>
                    <a:pt x="203" y="97"/>
                  </a:lnTo>
                  <a:lnTo>
                    <a:pt x="187" y="78"/>
                  </a:lnTo>
                  <a:lnTo>
                    <a:pt x="173" y="56"/>
                  </a:lnTo>
                  <a:lnTo>
                    <a:pt x="162" y="38"/>
                  </a:lnTo>
                  <a:lnTo>
                    <a:pt x="154" y="34"/>
                  </a:lnTo>
                  <a:lnTo>
                    <a:pt x="125" y="41"/>
                  </a:lnTo>
                  <a:lnTo>
                    <a:pt x="97" y="50"/>
                  </a:lnTo>
                  <a:lnTo>
                    <a:pt x="66" y="65"/>
                  </a:lnTo>
                  <a:lnTo>
                    <a:pt x="37" y="82"/>
                  </a:lnTo>
                  <a:lnTo>
                    <a:pt x="23" y="88"/>
                  </a:lnTo>
                  <a:lnTo>
                    <a:pt x="9" y="82"/>
                  </a:lnTo>
                  <a:lnTo>
                    <a:pt x="2" y="7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3" name="Freeform 389"/>
            <p:cNvSpPr>
              <a:spLocks/>
            </p:cNvSpPr>
            <p:nvPr/>
          </p:nvSpPr>
          <p:spPr bwMode="auto">
            <a:xfrm>
              <a:off x="4049" y="3606"/>
              <a:ext cx="276" cy="212"/>
            </a:xfrm>
            <a:custGeom>
              <a:avLst/>
              <a:gdLst>
                <a:gd name="T0" fmla="*/ 238 w 276"/>
                <a:gd name="T1" fmla="*/ 0 h 212"/>
                <a:gd name="T2" fmla="*/ 276 w 276"/>
                <a:gd name="T3" fmla="*/ 12 h 212"/>
                <a:gd name="T4" fmla="*/ 254 w 276"/>
                <a:gd name="T5" fmla="*/ 41 h 212"/>
                <a:gd name="T6" fmla="*/ 235 w 276"/>
                <a:gd name="T7" fmla="*/ 44 h 212"/>
                <a:gd name="T8" fmla="*/ 205 w 276"/>
                <a:gd name="T9" fmla="*/ 40 h 212"/>
                <a:gd name="T10" fmla="*/ 150 w 276"/>
                <a:gd name="T11" fmla="*/ 34 h 212"/>
                <a:gd name="T12" fmla="*/ 102 w 276"/>
                <a:gd name="T13" fmla="*/ 38 h 212"/>
                <a:gd name="T14" fmla="*/ 100 w 276"/>
                <a:gd name="T15" fmla="*/ 61 h 212"/>
                <a:gd name="T16" fmla="*/ 99 w 276"/>
                <a:gd name="T17" fmla="*/ 117 h 212"/>
                <a:gd name="T18" fmla="*/ 88 w 276"/>
                <a:gd name="T19" fmla="*/ 157 h 212"/>
                <a:gd name="T20" fmla="*/ 82 w 276"/>
                <a:gd name="T21" fmla="*/ 171 h 212"/>
                <a:gd name="T22" fmla="*/ 101 w 276"/>
                <a:gd name="T23" fmla="*/ 189 h 212"/>
                <a:gd name="T24" fmla="*/ 110 w 276"/>
                <a:gd name="T25" fmla="*/ 205 h 212"/>
                <a:gd name="T26" fmla="*/ 87 w 276"/>
                <a:gd name="T27" fmla="*/ 206 h 212"/>
                <a:gd name="T28" fmla="*/ 72 w 276"/>
                <a:gd name="T29" fmla="*/ 185 h 212"/>
                <a:gd name="T30" fmla="*/ 23 w 276"/>
                <a:gd name="T31" fmla="*/ 185 h 212"/>
                <a:gd name="T32" fmla="*/ 8 w 276"/>
                <a:gd name="T33" fmla="*/ 180 h 212"/>
                <a:gd name="T34" fmla="*/ 6 w 276"/>
                <a:gd name="T35" fmla="*/ 165 h 212"/>
                <a:gd name="T36" fmla="*/ 25 w 276"/>
                <a:gd name="T37" fmla="*/ 164 h 212"/>
                <a:gd name="T38" fmla="*/ 53 w 276"/>
                <a:gd name="T39" fmla="*/ 170 h 212"/>
                <a:gd name="T40" fmla="*/ 51 w 276"/>
                <a:gd name="T41" fmla="*/ 163 h 212"/>
                <a:gd name="T42" fmla="*/ 39 w 276"/>
                <a:gd name="T43" fmla="*/ 160 h 212"/>
                <a:gd name="T44" fmla="*/ 27 w 276"/>
                <a:gd name="T45" fmla="*/ 146 h 212"/>
                <a:gd name="T46" fmla="*/ 44 w 276"/>
                <a:gd name="T47" fmla="*/ 139 h 212"/>
                <a:gd name="T48" fmla="*/ 63 w 276"/>
                <a:gd name="T49" fmla="*/ 154 h 212"/>
                <a:gd name="T50" fmla="*/ 74 w 276"/>
                <a:gd name="T51" fmla="*/ 144 h 212"/>
                <a:gd name="T52" fmla="*/ 81 w 276"/>
                <a:gd name="T53" fmla="*/ 101 h 212"/>
                <a:gd name="T54" fmla="*/ 78 w 276"/>
                <a:gd name="T55" fmla="*/ 63 h 212"/>
                <a:gd name="T56" fmla="*/ 77 w 276"/>
                <a:gd name="T57" fmla="*/ 27 h 212"/>
                <a:gd name="T58" fmla="*/ 90 w 276"/>
                <a:gd name="T59" fmla="*/ 15 h 212"/>
                <a:gd name="T60" fmla="*/ 141 w 276"/>
                <a:gd name="T61" fmla="*/ 8 h 212"/>
                <a:gd name="T62" fmla="*/ 182 w 276"/>
                <a:gd name="T63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6" h="212">
                  <a:moveTo>
                    <a:pt x="211" y="3"/>
                  </a:moveTo>
                  <a:lnTo>
                    <a:pt x="238" y="0"/>
                  </a:lnTo>
                  <a:lnTo>
                    <a:pt x="266" y="4"/>
                  </a:lnTo>
                  <a:lnTo>
                    <a:pt x="276" y="12"/>
                  </a:lnTo>
                  <a:lnTo>
                    <a:pt x="273" y="30"/>
                  </a:lnTo>
                  <a:lnTo>
                    <a:pt x="254" y="41"/>
                  </a:lnTo>
                  <a:lnTo>
                    <a:pt x="251" y="42"/>
                  </a:lnTo>
                  <a:lnTo>
                    <a:pt x="235" y="44"/>
                  </a:lnTo>
                  <a:lnTo>
                    <a:pt x="232" y="45"/>
                  </a:lnTo>
                  <a:lnTo>
                    <a:pt x="205" y="40"/>
                  </a:lnTo>
                  <a:lnTo>
                    <a:pt x="179" y="37"/>
                  </a:lnTo>
                  <a:lnTo>
                    <a:pt x="150" y="34"/>
                  </a:lnTo>
                  <a:lnTo>
                    <a:pt x="121" y="36"/>
                  </a:lnTo>
                  <a:lnTo>
                    <a:pt x="102" y="38"/>
                  </a:lnTo>
                  <a:lnTo>
                    <a:pt x="99" y="44"/>
                  </a:lnTo>
                  <a:lnTo>
                    <a:pt x="100" y="61"/>
                  </a:lnTo>
                  <a:lnTo>
                    <a:pt x="102" y="90"/>
                  </a:lnTo>
                  <a:lnTo>
                    <a:pt x="99" y="117"/>
                  </a:lnTo>
                  <a:lnTo>
                    <a:pt x="94" y="140"/>
                  </a:lnTo>
                  <a:lnTo>
                    <a:pt x="88" y="157"/>
                  </a:lnTo>
                  <a:lnTo>
                    <a:pt x="86" y="160"/>
                  </a:lnTo>
                  <a:lnTo>
                    <a:pt x="82" y="171"/>
                  </a:lnTo>
                  <a:lnTo>
                    <a:pt x="86" y="181"/>
                  </a:lnTo>
                  <a:lnTo>
                    <a:pt x="101" y="189"/>
                  </a:lnTo>
                  <a:lnTo>
                    <a:pt x="109" y="196"/>
                  </a:lnTo>
                  <a:lnTo>
                    <a:pt x="110" y="205"/>
                  </a:lnTo>
                  <a:lnTo>
                    <a:pt x="99" y="212"/>
                  </a:lnTo>
                  <a:lnTo>
                    <a:pt x="87" y="206"/>
                  </a:lnTo>
                  <a:lnTo>
                    <a:pt x="81" y="194"/>
                  </a:lnTo>
                  <a:lnTo>
                    <a:pt x="72" y="185"/>
                  </a:lnTo>
                  <a:lnTo>
                    <a:pt x="49" y="183"/>
                  </a:lnTo>
                  <a:lnTo>
                    <a:pt x="23" y="185"/>
                  </a:lnTo>
                  <a:lnTo>
                    <a:pt x="20" y="186"/>
                  </a:lnTo>
                  <a:lnTo>
                    <a:pt x="8" y="180"/>
                  </a:lnTo>
                  <a:lnTo>
                    <a:pt x="0" y="173"/>
                  </a:lnTo>
                  <a:lnTo>
                    <a:pt x="6" y="165"/>
                  </a:lnTo>
                  <a:lnTo>
                    <a:pt x="18" y="162"/>
                  </a:lnTo>
                  <a:lnTo>
                    <a:pt x="25" y="164"/>
                  </a:lnTo>
                  <a:lnTo>
                    <a:pt x="43" y="170"/>
                  </a:lnTo>
                  <a:lnTo>
                    <a:pt x="53" y="170"/>
                  </a:lnTo>
                  <a:lnTo>
                    <a:pt x="60" y="166"/>
                  </a:lnTo>
                  <a:lnTo>
                    <a:pt x="51" y="163"/>
                  </a:lnTo>
                  <a:lnTo>
                    <a:pt x="48" y="164"/>
                  </a:lnTo>
                  <a:lnTo>
                    <a:pt x="39" y="160"/>
                  </a:lnTo>
                  <a:lnTo>
                    <a:pt x="27" y="153"/>
                  </a:lnTo>
                  <a:lnTo>
                    <a:pt x="27" y="146"/>
                  </a:lnTo>
                  <a:lnTo>
                    <a:pt x="35" y="141"/>
                  </a:lnTo>
                  <a:lnTo>
                    <a:pt x="44" y="139"/>
                  </a:lnTo>
                  <a:lnTo>
                    <a:pt x="53" y="145"/>
                  </a:lnTo>
                  <a:lnTo>
                    <a:pt x="63" y="154"/>
                  </a:lnTo>
                  <a:lnTo>
                    <a:pt x="69" y="156"/>
                  </a:lnTo>
                  <a:lnTo>
                    <a:pt x="74" y="144"/>
                  </a:lnTo>
                  <a:lnTo>
                    <a:pt x="79" y="126"/>
                  </a:lnTo>
                  <a:lnTo>
                    <a:pt x="81" y="101"/>
                  </a:lnTo>
                  <a:lnTo>
                    <a:pt x="81" y="82"/>
                  </a:lnTo>
                  <a:lnTo>
                    <a:pt x="78" y="63"/>
                  </a:lnTo>
                  <a:lnTo>
                    <a:pt x="77" y="44"/>
                  </a:lnTo>
                  <a:lnTo>
                    <a:pt x="77" y="27"/>
                  </a:lnTo>
                  <a:lnTo>
                    <a:pt x="83" y="18"/>
                  </a:lnTo>
                  <a:lnTo>
                    <a:pt x="90" y="15"/>
                  </a:lnTo>
                  <a:lnTo>
                    <a:pt x="112" y="11"/>
                  </a:lnTo>
                  <a:lnTo>
                    <a:pt x="141" y="8"/>
                  </a:lnTo>
                  <a:lnTo>
                    <a:pt x="162" y="6"/>
                  </a:lnTo>
                  <a:lnTo>
                    <a:pt x="182" y="4"/>
                  </a:lnTo>
                  <a:lnTo>
                    <a:pt x="211" y="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4" name="Freeform 390"/>
            <p:cNvSpPr>
              <a:spLocks/>
            </p:cNvSpPr>
            <p:nvPr/>
          </p:nvSpPr>
          <p:spPr bwMode="auto">
            <a:xfrm>
              <a:off x="4186" y="3796"/>
              <a:ext cx="130" cy="283"/>
            </a:xfrm>
            <a:custGeom>
              <a:avLst/>
              <a:gdLst>
                <a:gd name="T0" fmla="*/ 53 w 130"/>
                <a:gd name="T1" fmla="*/ 40 h 283"/>
                <a:gd name="T2" fmla="*/ 78 w 130"/>
                <a:gd name="T3" fmla="*/ 5 h 283"/>
                <a:gd name="T4" fmla="*/ 99 w 130"/>
                <a:gd name="T5" fmla="*/ 0 h 283"/>
                <a:gd name="T6" fmla="*/ 102 w 130"/>
                <a:gd name="T7" fmla="*/ 0 h 283"/>
                <a:gd name="T8" fmla="*/ 121 w 130"/>
                <a:gd name="T9" fmla="*/ 7 h 283"/>
                <a:gd name="T10" fmla="*/ 130 w 130"/>
                <a:gd name="T11" fmla="*/ 22 h 283"/>
                <a:gd name="T12" fmla="*/ 128 w 130"/>
                <a:gd name="T13" fmla="*/ 35 h 283"/>
                <a:gd name="T14" fmla="*/ 118 w 130"/>
                <a:gd name="T15" fmla="*/ 44 h 283"/>
                <a:gd name="T16" fmla="*/ 79 w 130"/>
                <a:gd name="T17" fmla="*/ 68 h 283"/>
                <a:gd name="T18" fmla="*/ 48 w 130"/>
                <a:gd name="T19" fmla="*/ 89 h 283"/>
                <a:gd name="T20" fmla="*/ 43 w 130"/>
                <a:gd name="T21" fmla="*/ 97 h 283"/>
                <a:gd name="T22" fmla="*/ 41 w 130"/>
                <a:gd name="T23" fmla="*/ 105 h 283"/>
                <a:gd name="T24" fmla="*/ 40 w 130"/>
                <a:gd name="T25" fmla="*/ 109 h 283"/>
                <a:gd name="T26" fmla="*/ 44 w 130"/>
                <a:gd name="T27" fmla="*/ 118 h 283"/>
                <a:gd name="T28" fmla="*/ 55 w 130"/>
                <a:gd name="T29" fmla="*/ 132 h 283"/>
                <a:gd name="T30" fmla="*/ 68 w 130"/>
                <a:gd name="T31" fmla="*/ 149 h 283"/>
                <a:gd name="T32" fmla="*/ 83 w 130"/>
                <a:gd name="T33" fmla="*/ 164 h 283"/>
                <a:gd name="T34" fmla="*/ 92 w 130"/>
                <a:gd name="T35" fmla="*/ 177 h 283"/>
                <a:gd name="T36" fmla="*/ 101 w 130"/>
                <a:gd name="T37" fmla="*/ 189 h 283"/>
                <a:gd name="T38" fmla="*/ 108 w 130"/>
                <a:gd name="T39" fmla="*/ 206 h 283"/>
                <a:gd name="T40" fmla="*/ 115 w 130"/>
                <a:gd name="T41" fmla="*/ 216 h 283"/>
                <a:gd name="T42" fmla="*/ 117 w 130"/>
                <a:gd name="T43" fmla="*/ 224 h 283"/>
                <a:gd name="T44" fmla="*/ 116 w 130"/>
                <a:gd name="T45" fmla="*/ 233 h 283"/>
                <a:gd name="T46" fmla="*/ 110 w 130"/>
                <a:gd name="T47" fmla="*/ 240 h 283"/>
                <a:gd name="T48" fmla="*/ 96 w 130"/>
                <a:gd name="T49" fmla="*/ 244 h 283"/>
                <a:gd name="T50" fmla="*/ 81 w 130"/>
                <a:gd name="T51" fmla="*/ 248 h 283"/>
                <a:gd name="T52" fmla="*/ 78 w 130"/>
                <a:gd name="T53" fmla="*/ 249 h 283"/>
                <a:gd name="T54" fmla="*/ 63 w 130"/>
                <a:gd name="T55" fmla="*/ 252 h 283"/>
                <a:gd name="T56" fmla="*/ 46 w 130"/>
                <a:gd name="T57" fmla="*/ 260 h 283"/>
                <a:gd name="T58" fmla="*/ 31 w 130"/>
                <a:gd name="T59" fmla="*/ 272 h 283"/>
                <a:gd name="T60" fmla="*/ 23 w 130"/>
                <a:gd name="T61" fmla="*/ 281 h 283"/>
                <a:gd name="T62" fmla="*/ 15 w 130"/>
                <a:gd name="T63" fmla="*/ 283 h 283"/>
                <a:gd name="T64" fmla="*/ 12 w 130"/>
                <a:gd name="T65" fmla="*/ 283 h 283"/>
                <a:gd name="T66" fmla="*/ 6 w 130"/>
                <a:gd name="T67" fmla="*/ 276 h 283"/>
                <a:gd name="T68" fmla="*/ 0 w 130"/>
                <a:gd name="T69" fmla="*/ 264 h 283"/>
                <a:gd name="T70" fmla="*/ 0 w 130"/>
                <a:gd name="T71" fmla="*/ 247 h 283"/>
                <a:gd name="T72" fmla="*/ 8 w 130"/>
                <a:gd name="T73" fmla="*/ 241 h 283"/>
                <a:gd name="T74" fmla="*/ 22 w 130"/>
                <a:gd name="T75" fmla="*/ 235 h 283"/>
                <a:gd name="T76" fmla="*/ 46 w 130"/>
                <a:gd name="T77" fmla="*/ 228 h 283"/>
                <a:gd name="T78" fmla="*/ 72 w 130"/>
                <a:gd name="T79" fmla="*/ 222 h 283"/>
                <a:gd name="T80" fmla="*/ 82 w 130"/>
                <a:gd name="T81" fmla="*/ 219 h 283"/>
                <a:gd name="T82" fmla="*/ 85 w 130"/>
                <a:gd name="T83" fmla="*/ 208 h 283"/>
                <a:gd name="T84" fmla="*/ 84 w 130"/>
                <a:gd name="T85" fmla="*/ 196 h 283"/>
                <a:gd name="T86" fmla="*/ 78 w 130"/>
                <a:gd name="T87" fmla="*/ 186 h 283"/>
                <a:gd name="T88" fmla="*/ 61 w 130"/>
                <a:gd name="T89" fmla="*/ 170 h 283"/>
                <a:gd name="T90" fmla="*/ 41 w 130"/>
                <a:gd name="T91" fmla="*/ 154 h 283"/>
                <a:gd name="T92" fmla="*/ 24 w 130"/>
                <a:gd name="T93" fmla="*/ 137 h 283"/>
                <a:gd name="T94" fmla="*/ 13 w 130"/>
                <a:gd name="T95" fmla="*/ 118 h 283"/>
                <a:gd name="T96" fmla="*/ 12 w 130"/>
                <a:gd name="T97" fmla="*/ 106 h 283"/>
                <a:gd name="T98" fmla="*/ 14 w 130"/>
                <a:gd name="T99" fmla="*/ 93 h 283"/>
                <a:gd name="T100" fmla="*/ 22 w 130"/>
                <a:gd name="T101" fmla="*/ 78 h 283"/>
                <a:gd name="T102" fmla="*/ 31 w 130"/>
                <a:gd name="T103" fmla="*/ 64 h 283"/>
                <a:gd name="T104" fmla="*/ 42 w 130"/>
                <a:gd name="T105" fmla="*/ 52 h 283"/>
                <a:gd name="T106" fmla="*/ 53 w 130"/>
                <a:gd name="T107" fmla="*/ 4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283">
                  <a:moveTo>
                    <a:pt x="53" y="40"/>
                  </a:moveTo>
                  <a:lnTo>
                    <a:pt x="78" y="5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21" y="7"/>
                  </a:lnTo>
                  <a:lnTo>
                    <a:pt x="130" y="22"/>
                  </a:lnTo>
                  <a:lnTo>
                    <a:pt x="128" y="35"/>
                  </a:lnTo>
                  <a:lnTo>
                    <a:pt x="118" y="44"/>
                  </a:lnTo>
                  <a:lnTo>
                    <a:pt x="79" y="68"/>
                  </a:lnTo>
                  <a:lnTo>
                    <a:pt x="48" y="89"/>
                  </a:lnTo>
                  <a:lnTo>
                    <a:pt x="43" y="97"/>
                  </a:lnTo>
                  <a:lnTo>
                    <a:pt x="41" y="105"/>
                  </a:lnTo>
                  <a:lnTo>
                    <a:pt x="40" y="109"/>
                  </a:lnTo>
                  <a:lnTo>
                    <a:pt x="44" y="118"/>
                  </a:lnTo>
                  <a:lnTo>
                    <a:pt x="55" y="132"/>
                  </a:lnTo>
                  <a:lnTo>
                    <a:pt x="68" y="149"/>
                  </a:lnTo>
                  <a:lnTo>
                    <a:pt x="83" y="164"/>
                  </a:lnTo>
                  <a:lnTo>
                    <a:pt x="92" y="177"/>
                  </a:lnTo>
                  <a:lnTo>
                    <a:pt x="101" y="189"/>
                  </a:lnTo>
                  <a:lnTo>
                    <a:pt x="108" y="206"/>
                  </a:lnTo>
                  <a:lnTo>
                    <a:pt x="115" y="216"/>
                  </a:lnTo>
                  <a:lnTo>
                    <a:pt x="117" y="224"/>
                  </a:lnTo>
                  <a:lnTo>
                    <a:pt x="116" y="233"/>
                  </a:lnTo>
                  <a:lnTo>
                    <a:pt x="110" y="240"/>
                  </a:lnTo>
                  <a:lnTo>
                    <a:pt x="96" y="244"/>
                  </a:lnTo>
                  <a:lnTo>
                    <a:pt x="81" y="248"/>
                  </a:lnTo>
                  <a:lnTo>
                    <a:pt x="78" y="249"/>
                  </a:lnTo>
                  <a:lnTo>
                    <a:pt x="63" y="252"/>
                  </a:lnTo>
                  <a:lnTo>
                    <a:pt x="46" y="260"/>
                  </a:lnTo>
                  <a:lnTo>
                    <a:pt x="31" y="272"/>
                  </a:lnTo>
                  <a:lnTo>
                    <a:pt x="23" y="281"/>
                  </a:lnTo>
                  <a:lnTo>
                    <a:pt x="15" y="283"/>
                  </a:lnTo>
                  <a:lnTo>
                    <a:pt x="12" y="283"/>
                  </a:lnTo>
                  <a:lnTo>
                    <a:pt x="6" y="276"/>
                  </a:lnTo>
                  <a:lnTo>
                    <a:pt x="0" y="264"/>
                  </a:lnTo>
                  <a:lnTo>
                    <a:pt x="0" y="247"/>
                  </a:lnTo>
                  <a:lnTo>
                    <a:pt x="8" y="241"/>
                  </a:lnTo>
                  <a:lnTo>
                    <a:pt x="22" y="235"/>
                  </a:lnTo>
                  <a:lnTo>
                    <a:pt x="46" y="228"/>
                  </a:lnTo>
                  <a:lnTo>
                    <a:pt x="72" y="222"/>
                  </a:lnTo>
                  <a:lnTo>
                    <a:pt x="82" y="219"/>
                  </a:lnTo>
                  <a:lnTo>
                    <a:pt x="85" y="208"/>
                  </a:lnTo>
                  <a:lnTo>
                    <a:pt x="84" y="196"/>
                  </a:lnTo>
                  <a:lnTo>
                    <a:pt x="78" y="186"/>
                  </a:lnTo>
                  <a:lnTo>
                    <a:pt x="61" y="170"/>
                  </a:lnTo>
                  <a:lnTo>
                    <a:pt x="41" y="154"/>
                  </a:lnTo>
                  <a:lnTo>
                    <a:pt x="24" y="137"/>
                  </a:lnTo>
                  <a:lnTo>
                    <a:pt x="13" y="118"/>
                  </a:lnTo>
                  <a:lnTo>
                    <a:pt x="12" y="106"/>
                  </a:lnTo>
                  <a:lnTo>
                    <a:pt x="14" y="93"/>
                  </a:lnTo>
                  <a:lnTo>
                    <a:pt x="22" y="78"/>
                  </a:lnTo>
                  <a:lnTo>
                    <a:pt x="31" y="64"/>
                  </a:lnTo>
                  <a:lnTo>
                    <a:pt x="42" y="52"/>
                  </a:lnTo>
                  <a:lnTo>
                    <a:pt x="53" y="4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5" name="Freeform 391"/>
            <p:cNvSpPr>
              <a:spLocks/>
            </p:cNvSpPr>
            <p:nvPr/>
          </p:nvSpPr>
          <p:spPr bwMode="auto">
            <a:xfrm>
              <a:off x="4295" y="3780"/>
              <a:ext cx="160" cy="235"/>
            </a:xfrm>
            <a:custGeom>
              <a:avLst/>
              <a:gdLst>
                <a:gd name="T0" fmla="*/ 9 w 160"/>
                <a:gd name="T1" fmla="*/ 38 h 235"/>
                <a:gd name="T2" fmla="*/ 17 w 160"/>
                <a:gd name="T3" fmla="*/ 22 h 235"/>
                <a:gd name="T4" fmla="*/ 25 w 160"/>
                <a:gd name="T5" fmla="*/ 6 h 235"/>
                <a:gd name="T6" fmla="*/ 41 w 160"/>
                <a:gd name="T7" fmla="*/ 0 h 235"/>
                <a:gd name="T8" fmla="*/ 55 w 160"/>
                <a:gd name="T9" fmla="*/ 3 h 235"/>
                <a:gd name="T10" fmla="*/ 62 w 160"/>
                <a:gd name="T11" fmla="*/ 15 h 235"/>
                <a:gd name="T12" fmla="*/ 63 w 160"/>
                <a:gd name="T13" fmla="*/ 32 h 235"/>
                <a:gd name="T14" fmla="*/ 55 w 160"/>
                <a:gd name="T15" fmla="*/ 57 h 235"/>
                <a:gd name="T16" fmla="*/ 42 w 160"/>
                <a:gd name="T17" fmla="*/ 89 h 235"/>
                <a:gd name="T18" fmla="*/ 33 w 160"/>
                <a:gd name="T19" fmla="*/ 111 h 235"/>
                <a:gd name="T20" fmla="*/ 32 w 160"/>
                <a:gd name="T21" fmla="*/ 120 h 235"/>
                <a:gd name="T22" fmla="*/ 35 w 160"/>
                <a:gd name="T23" fmla="*/ 130 h 235"/>
                <a:gd name="T24" fmla="*/ 48 w 160"/>
                <a:gd name="T25" fmla="*/ 135 h 235"/>
                <a:gd name="T26" fmla="*/ 77 w 160"/>
                <a:gd name="T27" fmla="*/ 137 h 235"/>
                <a:gd name="T28" fmla="*/ 104 w 160"/>
                <a:gd name="T29" fmla="*/ 134 h 235"/>
                <a:gd name="T30" fmla="*/ 131 w 160"/>
                <a:gd name="T31" fmla="*/ 131 h 235"/>
                <a:gd name="T32" fmla="*/ 142 w 160"/>
                <a:gd name="T33" fmla="*/ 126 h 235"/>
                <a:gd name="T34" fmla="*/ 149 w 160"/>
                <a:gd name="T35" fmla="*/ 125 h 235"/>
                <a:gd name="T36" fmla="*/ 159 w 160"/>
                <a:gd name="T37" fmla="*/ 131 h 235"/>
                <a:gd name="T38" fmla="*/ 160 w 160"/>
                <a:gd name="T39" fmla="*/ 141 h 235"/>
                <a:gd name="T40" fmla="*/ 155 w 160"/>
                <a:gd name="T41" fmla="*/ 158 h 235"/>
                <a:gd name="T42" fmla="*/ 143 w 160"/>
                <a:gd name="T43" fmla="*/ 178 h 235"/>
                <a:gd name="T44" fmla="*/ 138 w 160"/>
                <a:gd name="T45" fmla="*/ 195 h 235"/>
                <a:gd name="T46" fmla="*/ 138 w 160"/>
                <a:gd name="T47" fmla="*/ 198 h 235"/>
                <a:gd name="T48" fmla="*/ 137 w 160"/>
                <a:gd name="T49" fmla="*/ 216 h 235"/>
                <a:gd name="T50" fmla="*/ 136 w 160"/>
                <a:gd name="T51" fmla="*/ 227 h 235"/>
                <a:gd name="T52" fmla="*/ 116 w 160"/>
                <a:gd name="T53" fmla="*/ 235 h 235"/>
                <a:gd name="T54" fmla="*/ 104 w 160"/>
                <a:gd name="T55" fmla="*/ 232 h 235"/>
                <a:gd name="T56" fmla="*/ 99 w 160"/>
                <a:gd name="T57" fmla="*/ 225 h 235"/>
                <a:gd name="T58" fmla="*/ 99 w 160"/>
                <a:gd name="T59" fmla="*/ 214 h 235"/>
                <a:gd name="T60" fmla="*/ 106 w 160"/>
                <a:gd name="T61" fmla="*/ 194 h 235"/>
                <a:gd name="T62" fmla="*/ 118 w 160"/>
                <a:gd name="T63" fmla="*/ 178 h 235"/>
                <a:gd name="T64" fmla="*/ 128 w 160"/>
                <a:gd name="T65" fmla="*/ 158 h 235"/>
                <a:gd name="T66" fmla="*/ 133 w 160"/>
                <a:gd name="T67" fmla="*/ 151 h 235"/>
                <a:gd name="T68" fmla="*/ 108 w 160"/>
                <a:gd name="T69" fmla="*/ 158 h 235"/>
                <a:gd name="T70" fmla="*/ 83 w 160"/>
                <a:gd name="T71" fmla="*/ 161 h 235"/>
                <a:gd name="T72" fmla="*/ 58 w 160"/>
                <a:gd name="T73" fmla="*/ 160 h 235"/>
                <a:gd name="T74" fmla="*/ 36 w 160"/>
                <a:gd name="T75" fmla="*/ 158 h 235"/>
                <a:gd name="T76" fmla="*/ 18 w 160"/>
                <a:gd name="T77" fmla="*/ 152 h 235"/>
                <a:gd name="T78" fmla="*/ 5 w 160"/>
                <a:gd name="T79" fmla="*/ 142 h 235"/>
                <a:gd name="T80" fmla="*/ 2 w 160"/>
                <a:gd name="T81" fmla="*/ 133 h 235"/>
                <a:gd name="T82" fmla="*/ 0 w 160"/>
                <a:gd name="T83" fmla="*/ 119 h 235"/>
                <a:gd name="T84" fmla="*/ 3 w 160"/>
                <a:gd name="T85" fmla="*/ 97 h 235"/>
                <a:gd name="T86" fmla="*/ 4 w 160"/>
                <a:gd name="T87" fmla="*/ 71 h 235"/>
                <a:gd name="T88" fmla="*/ 5 w 160"/>
                <a:gd name="T89" fmla="*/ 54 h 235"/>
                <a:gd name="T90" fmla="*/ 9 w 160"/>
                <a:gd name="T91" fmla="*/ 3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0" h="235">
                  <a:moveTo>
                    <a:pt x="9" y="38"/>
                  </a:moveTo>
                  <a:lnTo>
                    <a:pt x="17" y="22"/>
                  </a:lnTo>
                  <a:lnTo>
                    <a:pt x="25" y="6"/>
                  </a:lnTo>
                  <a:lnTo>
                    <a:pt x="41" y="0"/>
                  </a:lnTo>
                  <a:lnTo>
                    <a:pt x="55" y="3"/>
                  </a:lnTo>
                  <a:lnTo>
                    <a:pt x="62" y="15"/>
                  </a:lnTo>
                  <a:lnTo>
                    <a:pt x="63" y="32"/>
                  </a:lnTo>
                  <a:lnTo>
                    <a:pt x="55" y="57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32" y="120"/>
                  </a:lnTo>
                  <a:lnTo>
                    <a:pt x="35" y="130"/>
                  </a:lnTo>
                  <a:lnTo>
                    <a:pt x="48" y="135"/>
                  </a:lnTo>
                  <a:lnTo>
                    <a:pt x="77" y="137"/>
                  </a:lnTo>
                  <a:lnTo>
                    <a:pt x="104" y="134"/>
                  </a:lnTo>
                  <a:lnTo>
                    <a:pt x="131" y="131"/>
                  </a:lnTo>
                  <a:lnTo>
                    <a:pt x="142" y="126"/>
                  </a:lnTo>
                  <a:lnTo>
                    <a:pt x="149" y="125"/>
                  </a:lnTo>
                  <a:lnTo>
                    <a:pt x="159" y="131"/>
                  </a:lnTo>
                  <a:lnTo>
                    <a:pt x="160" y="141"/>
                  </a:lnTo>
                  <a:lnTo>
                    <a:pt x="155" y="158"/>
                  </a:lnTo>
                  <a:lnTo>
                    <a:pt x="143" y="178"/>
                  </a:lnTo>
                  <a:lnTo>
                    <a:pt x="138" y="195"/>
                  </a:lnTo>
                  <a:lnTo>
                    <a:pt x="138" y="198"/>
                  </a:lnTo>
                  <a:lnTo>
                    <a:pt x="137" y="216"/>
                  </a:lnTo>
                  <a:lnTo>
                    <a:pt x="136" y="227"/>
                  </a:lnTo>
                  <a:lnTo>
                    <a:pt x="116" y="235"/>
                  </a:lnTo>
                  <a:lnTo>
                    <a:pt x="104" y="232"/>
                  </a:lnTo>
                  <a:lnTo>
                    <a:pt x="99" y="225"/>
                  </a:lnTo>
                  <a:lnTo>
                    <a:pt x="99" y="214"/>
                  </a:lnTo>
                  <a:lnTo>
                    <a:pt x="106" y="194"/>
                  </a:lnTo>
                  <a:lnTo>
                    <a:pt x="118" y="178"/>
                  </a:lnTo>
                  <a:lnTo>
                    <a:pt x="128" y="158"/>
                  </a:lnTo>
                  <a:lnTo>
                    <a:pt x="133" y="151"/>
                  </a:lnTo>
                  <a:lnTo>
                    <a:pt x="108" y="158"/>
                  </a:lnTo>
                  <a:lnTo>
                    <a:pt x="83" y="161"/>
                  </a:lnTo>
                  <a:lnTo>
                    <a:pt x="58" y="160"/>
                  </a:lnTo>
                  <a:lnTo>
                    <a:pt x="36" y="158"/>
                  </a:lnTo>
                  <a:lnTo>
                    <a:pt x="18" y="152"/>
                  </a:lnTo>
                  <a:lnTo>
                    <a:pt x="5" y="142"/>
                  </a:lnTo>
                  <a:lnTo>
                    <a:pt x="2" y="133"/>
                  </a:lnTo>
                  <a:lnTo>
                    <a:pt x="0" y="119"/>
                  </a:lnTo>
                  <a:lnTo>
                    <a:pt x="3" y="97"/>
                  </a:lnTo>
                  <a:lnTo>
                    <a:pt x="4" y="71"/>
                  </a:lnTo>
                  <a:lnTo>
                    <a:pt x="5" y="54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7" name="Freeform 393"/>
            <p:cNvSpPr>
              <a:spLocks/>
            </p:cNvSpPr>
            <p:nvPr/>
          </p:nvSpPr>
          <p:spPr bwMode="auto">
            <a:xfrm>
              <a:off x="4509" y="3714"/>
              <a:ext cx="101" cy="51"/>
            </a:xfrm>
            <a:custGeom>
              <a:avLst/>
              <a:gdLst>
                <a:gd name="T0" fmla="*/ 13 w 101"/>
                <a:gd name="T1" fmla="*/ 2 h 51"/>
                <a:gd name="T2" fmla="*/ 76 w 101"/>
                <a:gd name="T3" fmla="*/ 22 h 51"/>
                <a:gd name="T4" fmla="*/ 95 w 101"/>
                <a:gd name="T5" fmla="*/ 33 h 51"/>
                <a:gd name="T6" fmla="*/ 101 w 101"/>
                <a:gd name="T7" fmla="*/ 40 h 51"/>
                <a:gd name="T8" fmla="*/ 100 w 101"/>
                <a:gd name="T9" fmla="*/ 47 h 51"/>
                <a:gd name="T10" fmla="*/ 95 w 101"/>
                <a:gd name="T11" fmla="*/ 51 h 51"/>
                <a:gd name="T12" fmla="*/ 92 w 101"/>
                <a:gd name="T13" fmla="*/ 51 h 51"/>
                <a:gd name="T14" fmla="*/ 86 w 101"/>
                <a:gd name="T15" fmla="*/ 47 h 51"/>
                <a:gd name="T16" fmla="*/ 72 w 101"/>
                <a:gd name="T17" fmla="*/ 42 h 51"/>
                <a:gd name="T18" fmla="*/ 49 w 101"/>
                <a:gd name="T19" fmla="*/ 31 h 51"/>
                <a:gd name="T20" fmla="*/ 0 w 101"/>
                <a:gd name="T21" fmla="*/ 4 h 51"/>
                <a:gd name="T22" fmla="*/ 3 w 101"/>
                <a:gd name="T23" fmla="*/ 0 h 51"/>
                <a:gd name="T24" fmla="*/ 13 w 101"/>
                <a:gd name="T25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51">
                  <a:moveTo>
                    <a:pt x="13" y="2"/>
                  </a:moveTo>
                  <a:lnTo>
                    <a:pt x="76" y="22"/>
                  </a:lnTo>
                  <a:lnTo>
                    <a:pt x="95" y="33"/>
                  </a:lnTo>
                  <a:lnTo>
                    <a:pt x="101" y="40"/>
                  </a:lnTo>
                  <a:lnTo>
                    <a:pt x="100" y="47"/>
                  </a:lnTo>
                  <a:lnTo>
                    <a:pt x="95" y="51"/>
                  </a:lnTo>
                  <a:lnTo>
                    <a:pt x="92" y="51"/>
                  </a:lnTo>
                  <a:lnTo>
                    <a:pt x="86" y="47"/>
                  </a:lnTo>
                  <a:lnTo>
                    <a:pt x="72" y="42"/>
                  </a:lnTo>
                  <a:lnTo>
                    <a:pt x="49" y="31"/>
                  </a:lnTo>
                  <a:lnTo>
                    <a:pt x="0" y="4"/>
                  </a:lnTo>
                  <a:lnTo>
                    <a:pt x="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8" name="Freeform 394"/>
            <p:cNvSpPr>
              <a:spLocks/>
            </p:cNvSpPr>
            <p:nvPr/>
          </p:nvSpPr>
          <p:spPr bwMode="auto">
            <a:xfrm>
              <a:off x="4478" y="3786"/>
              <a:ext cx="76" cy="48"/>
            </a:xfrm>
            <a:custGeom>
              <a:avLst/>
              <a:gdLst>
                <a:gd name="T0" fmla="*/ 0 w 76"/>
                <a:gd name="T1" fmla="*/ 0 h 48"/>
                <a:gd name="T2" fmla="*/ 72 w 76"/>
                <a:gd name="T3" fmla="*/ 28 h 48"/>
                <a:gd name="T4" fmla="*/ 76 w 76"/>
                <a:gd name="T5" fmla="*/ 37 h 48"/>
                <a:gd name="T6" fmla="*/ 73 w 76"/>
                <a:gd name="T7" fmla="*/ 43 h 48"/>
                <a:gd name="T8" fmla="*/ 62 w 76"/>
                <a:gd name="T9" fmla="*/ 48 h 48"/>
                <a:gd name="T10" fmla="*/ 49 w 76"/>
                <a:gd name="T11" fmla="*/ 45 h 48"/>
                <a:gd name="T12" fmla="*/ 37 w 76"/>
                <a:gd name="T13" fmla="*/ 34 h 48"/>
                <a:gd name="T14" fmla="*/ 0 w 7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48">
                  <a:moveTo>
                    <a:pt x="0" y="0"/>
                  </a:moveTo>
                  <a:lnTo>
                    <a:pt x="72" y="28"/>
                  </a:lnTo>
                  <a:lnTo>
                    <a:pt x="76" y="37"/>
                  </a:lnTo>
                  <a:lnTo>
                    <a:pt x="73" y="43"/>
                  </a:lnTo>
                  <a:lnTo>
                    <a:pt x="62" y="48"/>
                  </a:lnTo>
                  <a:lnTo>
                    <a:pt x="49" y="45"/>
                  </a:lnTo>
                  <a:lnTo>
                    <a:pt x="3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9" name="Freeform 395"/>
            <p:cNvSpPr>
              <a:spLocks/>
            </p:cNvSpPr>
            <p:nvPr/>
          </p:nvSpPr>
          <p:spPr bwMode="auto">
            <a:xfrm>
              <a:off x="3967" y="3856"/>
              <a:ext cx="73" cy="68"/>
            </a:xfrm>
            <a:custGeom>
              <a:avLst/>
              <a:gdLst>
                <a:gd name="T0" fmla="*/ 0 w 73"/>
                <a:gd name="T1" fmla="*/ 0 h 68"/>
                <a:gd name="T2" fmla="*/ 30 w 73"/>
                <a:gd name="T3" fmla="*/ 10 h 68"/>
                <a:gd name="T4" fmla="*/ 51 w 73"/>
                <a:gd name="T5" fmla="*/ 22 h 68"/>
                <a:gd name="T6" fmla="*/ 68 w 73"/>
                <a:gd name="T7" fmla="*/ 40 h 68"/>
                <a:gd name="T8" fmla="*/ 73 w 73"/>
                <a:gd name="T9" fmla="*/ 55 h 68"/>
                <a:gd name="T10" fmla="*/ 72 w 73"/>
                <a:gd name="T11" fmla="*/ 59 h 68"/>
                <a:gd name="T12" fmla="*/ 69 w 73"/>
                <a:gd name="T13" fmla="*/ 67 h 68"/>
                <a:gd name="T14" fmla="*/ 66 w 73"/>
                <a:gd name="T15" fmla="*/ 68 h 68"/>
                <a:gd name="T16" fmla="*/ 55 w 73"/>
                <a:gd name="T17" fmla="*/ 66 h 68"/>
                <a:gd name="T18" fmla="*/ 46 w 73"/>
                <a:gd name="T19" fmla="*/ 52 h 68"/>
                <a:gd name="T20" fmla="*/ 43 w 73"/>
                <a:gd name="T21" fmla="*/ 35 h 68"/>
                <a:gd name="T22" fmla="*/ 30 w 73"/>
                <a:gd name="T23" fmla="*/ 22 h 68"/>
                <a:gd name="T24" fmla="*/ 15 w 73"/>
                <a:gd name="T25" fmla="*/ 15 h 68"/>
                <a:gd name="T26" fmla="*/ 0 w 73"/>
                <a:gd name="T2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68">
                  <a:moveTo>
                    <a:pt x="0" y="0"/>
                  </a:moveTo>
                  <a:lnTo>
                    <a:pt x="30" y="10"/>
                  </a:lnTo>
                  <a:lnTo>
                    <a:pt x="51" y="22"/>
                  </a:lnTo>
                  <a:lnTo>
                    <a:pt x="68" y="40"/>
                  </a:lnTo>
                  <a:lnTo>
                    <a:pt x="73" y="55"/>
                  </a:lnTo>
                  <a:lnTo>
                    <a:pt x="72" y="59"/>
                  </a:lnTo>
                  <a:lnTo>
                    <a:pt x="69" y="67"/>
                  </a:lnTo>
                  <a:lnTo>
                    <a:pt x="66" y="68"/>
                  </a:lnTo>
                  <a:lnTo>
                    <a:pt x="55" y="66"/>
                  </a:lnTo>
                  <a:lnTo>
                    <a:pt x="46" y="52"/>
                  </a:lnTo>
                  <a:lnTo>
                    <a:pt x="43" y="35"/>
                  </a:lnTo>
                  <a:lnTo>
                    <a:pt x="30" y="22"/>
                  </a:lnTo>
                  <a:lnTo>
                    <a:pt x="1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0" name="Freeform 396"/>
            <p:cNvSpPr>
              <a:spLocks/>
            </p:cNvSpPr>
            <p:nvPr/>
          </p:nvSpPr>
          <p:spPr bwMode="auto">
            <a:xfrm>
              <a:off x="3570" y="3490"/>
              <a:ext cx="126" cy="42"/>
            </a:xfrm>
            <a:custGeom>
              <a:avLst/>
              <a:gdLst>
                <a:gd name="T0" fmla="*/ 108 w 126"/>
                <a:gd name="T1" fmla="*/ 13 h 42"/>
                <a:gd name="T2" fmla="*/ 85 w 126"/>
                <a:gd name="T3" fmla="*/ 4 h 42"/>
                <a:gd name="T4" fmla="*/ 58 w 126"/>
                <a:gd name="T5" fmla="*/ 0 h 42"/>
                <a:gd name="T6" fmla="*/ 30 w 126"/>
                <a:gd name="T7" fmla="*/ 2 h 42"/>
                <a:gd name="T8" fmla="*/ 10 w 126"/>
                <a:gd name="T9" fmla="*/ 11 h 42"/>
                <a:gd name="T10" fmla="*/ 0 w 126"/>
                <a:gd name="T11" fmla="*/ 24 h 42"/>
                <a:gd name="T12" fmla="*/ 1 w 126"/>
                <a:gd name="T13" fmla="*/ 38 h 42"/>
                <a:gd name="T14" fmla="*/ 13 w 126"/>
                <a:gd name="T15" fmla="*/ 42 h 42"/>
                <a:gd name="T16" fmla="*/ 24 w 126"/>
                <a:gd name="T17" fmla="*/ 34 h 42"/>
                <a:gd name="T18" fmla="*/ 36 w 126"/>
                <a:gd name="T19" fmla="*/ 23 h 42"/>
                <a:gd name="T20" fmla="*/ 52 w 126"/>
                <a:gd name="T21" fmla="*/ 15 h 42"/>
                <a:gd name="T22" fmla="*/ 71 w 126"/>
                <a:gd name="T23" fmla="*/ 12 h 42"/>
                <a:gd name="T24" fmla="*/ 92 w 126"/>
                <a:gd name="T25" fmla="*/ 15 h 42"/>
                <a:gd name="T26" fmla="*/ 126 w 126"/>
                <a:gd name="T27" fmla="*/ 23 h 42"/>
                <a:gd name="T28" fmla="*/ 104 w 126"/>
                <a:gd name="T29" fmla="*/ 12 h 42"/>
                <a:gd name="T30" fmla="*/ 108 w 126"/>
                <a:gd name="T31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42">
                  <a:moveTo>
                    <a:pt x="108" y="13"/>
                  </a:moveTo>
                  <a:lnTo>
                    <a:pt x="85" y="4"/>
                  </a:lnTo>
                  <a:lnTo>
                    <a:pt x="58" y="0"/>
                  </a:lnTo>
                  <a:lnTo>
                    <a:pt x="30" y="2"/>
                  </a:lnTo>
                  <a:lnTo>
                    <a:pt x="10" y="11"/>
                  </a:lnTo>
                  <a:lnTo>
                    <a:pt x="0" y="24"/>
                  </a:lnTo>
                  <a:lnTo>
                    <a:pt x="1" y="38"/>
                  </a:lnTo>
                  <a:lnTo>
                    <a:pt x="13" y="42"/>
                  </a:lnTo>
                  <a:lnTo>
                    <a:pt x="24" y="34"/>
                  </a:lnTo>
                  <a:lnTo>
                    <a:pt x="36" y="23"/>
                  </a:lnTo>
                  <a:lnTo>
                    <a:pt x="52" y="15"/>
                  </a:lnTo>
                  <a:lnTo>
                    <a:pt x="71" y="12"/>
                  </a:lnTo>
                  <a:lnTo>
                    <a:pt x="92" y="15"/>
                  </a:lnTo>
                  <a:lnTo>
                    <a:pt x="126" y="23"/>
                  </a:lnTo>
                  <a:lnTo>
                    <a:pt x="104" y="12"/>
                  </a:lnTo>
                  <a:lnTo>
                    <a:pt x="108" y="1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1" name="Freeform 397"/>
            <p:cNvSpPr>
              <a:spLocks/>
            </p:cNvSpPr>
            <p:nvPr/>
          </p:nvSpPr>
          <p:spPr bwMode="auto">
            <a:xfrm>
              <a:off x="3608" y="3567"/>
              <a:ext cx="106" cy="79"/>
            </a:xfrm>
            <a:custGeom>
              <a:avLst/>
              <a:gdLst>
                <a:gd name="T0" fmla="*/ 86 w 106"/>
                <a:gd name="T1" fmla="*/ 1 h 79"/>
                <a:gd name="T2" fmla="*/ 62 w 106"/>
                <a:gd name="T3" fmla="*/ 6 h 79"/>
                <a:gd name="T4" fmla="*/ 37 w 106"/>
                <a:gd name="T5" fmla="*/ 17 h 79"/>
                <a:gd name="T6" fmla="*/ 15 w 106"/>
                <a:gd name="T7" fmla="*/ 33 h 79"/>
                <a:gd name="T8" fmla="*/ 2 w 106"/>
                <a:gd name="T9" fmla="*/ 51 h 79"/>
                <a:gd name="T10" fmla="*/ 0 w 106"/>
                <a:gd name="T11" fmla="*/ 67 h 79"/>
                <a:gd name="T12" fmla="*/ 8 w 106"/>
                <a:gd name="T13" fmla="*/ 79 h 79"/>
                <a:gd name="T14" fmla="*/ 20 w 106"/>
                <a:gd name="T15" fmla="*/ 76 h 79"/>
                <a:gd name="T16" fmla="*/ 26 w 106"/>
                <a:gd name="T17" fmla="*/ 63 h 79"/>
                <a:gd name="T18" fmla="*/ 29 w 106"/>
                <a:gd name="T19" fmla="*/ 47 h 79"/>
                <a:gd name="T20" fmla="*/ 40 w 106"/>
                <a:gd name="T21" fmla="*/ 32 h 79"/>
                <a:gd name="T22" fmla="*/ 55 w 106"/>
                <a:gd name="T23" fmla="*/ 20 h 79"/>
                <a:gd name="T24" fmla="*/ 74 w 106"/>
                <a:gd name="T25" fmla="*/ 11 h 79"/>
                <a:gd name="T26" fmla="*/ 106 w 106"/>
                <a:gd name="T27" fmla="*/ 0 h 79"/>
                <a:gd name="T28" fmla="*/ 82 w 106"/>
                <a:gd name="T29" fmla="*/ 2 h 79"/>
                <a:gd name="T30" fmla="*/ 86 w 106"/>
                <a:gd name="T31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79">
                  <a:moveTo>
                    <a:pt x="86" y="1"/>
                  </a:moveTo>
                  <a:lnTo>
                    <a:pt x="62" y="6"/>
                  </a:lnTo>
                  <a:lnTo>
                    <a:pt x="37" y="17"/>
                  </a:lnTo>
                  <a:lnTo>
                    <a:pt x="15" y="33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8" y="79"/>
                  </a:lnTo>
                  <a:lnTo>
                    <a:pt x="20" y="76"/>
                  </a:lnTo>
                  <a:lnTo>
                    <a:pt x="26" y="63"/>
                  </a:lnTo>
                  <a:lnTo>
                    <a:pt x="29" y="47"/>
                  </a:lnTo>
                  <a:lnTo>
                    <a:pt x="40" y="32"/>
                  </a:lnTo>
                  <a:lnTo>
                    <a:pt x="55" y="20"/>
                  </a:lnTo>
                  <a:lnTo>
                    <a:pt x="74" y="11"/>
                  </a:lnTo>
                  <a:lnTo>
                    <a:pt x="106" y="0"/>
                  </a:lnTo>
                  <a:lnTo>
                    <a:pt x="82" y="2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623" name="Group 399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52624" name="Oval 400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2625" name="Group 401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52626" name="Group 4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27" name="Freeform 4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8" name="Freeform 4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9" name="Freeform 4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0" name="Freeform 4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1" name="Freeform 4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2" name="Freeform 4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33" name="Line 4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34" name="Group 410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52635" name="Group 4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36" name="Freeform 4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7" name="Freeform 4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8" name="Freeform 4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9" name="Freeform 4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0" name="Freeform 4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1" name="Freeform 4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42" name="Line 4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2643" name="Picture 41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52644" name="Group 420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52645" name="Group 4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46" name="Freeform 4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7" name="Freeform 4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8" name="Freeform 4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9" name="Freeform 4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0" name="Freeform 4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1" name="Freeform 4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52" name="Line 4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53" name="Group 429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52654" name="Group 4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55" name="Freeform 4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6" name="Freeform 4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7" name="Freeform 4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8" name="Freeform 4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9" name="Freeform 4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0" name="Freeform 4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61" name="Line 4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62" name="Group 438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52663" name="Group 4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64" name="Freeform 4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5" name="Freeform 4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6" name="Freeform 4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7" name="Freeform 4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8" name="Freeform 4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9" name="Freeform 4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70" name="Line 4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71" name="Group 447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52672" name="Group 4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73" name="Freeform 4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4" name="Freeform 4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5" name="Freeform 4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6" name="Freeform 4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7" name="Freeform 4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8" name="Freeform 4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79" name="Line 4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80" name="Group 456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52681" name="Group 4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82" name="Freeform 4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3" name="Freeform 4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4" name="Freeform 4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5" name="Freeform 4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6" name="Freeform 4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7" name="Freeform 4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88" name="Line 4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89" name="Group 465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52690" name="Group 4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691" name="Freeform 4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2" name="Freeform 4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3" name="Freeform 4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4" name="Freeform 4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5" name="Freeform 4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6" name="Freeform 4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697" name="Line 4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698" name="Group 474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52699" name="Group 4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700" name="Freeform 4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1" name="Freeform 4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2" name="Freeform 4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3" name="Freeform 4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4" name="Freeform 4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5" name="Freeform 4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706" name="Line 4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707" name="Group 483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52708" name="Group 48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709" name="Freeform 48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0" name="Freeform 48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1" name="Freeform 48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2" name="Freeform 48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3" name="Freeform 48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4" name="Freeform 49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715" name="Line 49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716" name="Group 492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52717" name="Group 49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718" name="Freeform 49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9" name="Freeform 49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0" name="Freeform 49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1" name="Freeform 49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2" name="Freeform 49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3" name="Freeform 49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724" name="Line 50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725" name="Group 501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52726" name="Group 5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727" name="Freeform 5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8" name="Freeform 5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9" name="Freeform 5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0" name="Freeform 5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1" name="Freeform 5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2" name="Freeform 5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733" name="Line 5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734" name="Group 510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52735" name="Group 5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52736" name="Freeform 5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7" name="Freeform 5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8" name="Freeform 5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9" name="Freeform 5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0" name="Freeform 5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1" name="Freeform 5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742" name="Line 5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743" name="Group 519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52744" name="Group 52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52745" name="AutoShape 5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746" name="Line 5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52747" name="Picture 52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52748" name="Object 52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829" name="Equation" r:id="rId6" imgW="342720" imgH="177480" progId="Equation.3">
                    <p:embed/>
                  </p:oleObj>
                </mc:Choice>
                <mc:Fallback>
                  <p:oleObj name="Equation" r:id="rId6" imgW="342720" imgH="177480" progId="Equation.3">
                    <p:embed/>
                    <p:pic>
                      <p:nvPicPr>
                        <p:cNvPr id="0" name="Object 5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52749" name="Group 52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52750" name="Oval 52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751" name="Line 52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2752" name="Group 528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52753" name="Group 52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52754" name="Freeform 53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5" name="Oval 53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52756" name="Picture 53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52757" name="Group 53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52758" name="Freeform 53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9" name="Freeform 53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0" name="Freeform 53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1" name="Freeform 53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Freeform 53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3" name="Freeform 53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764" name="Group 54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52765" name="Freeform 54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766" name="Group 54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52767" name="AutoShape 54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768" name="Line 54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2769" name="Oval 54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52770" name="Picture 54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52771" name="Group 54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52772" name="Freeform 54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3" name="Freeform 54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Freeform 55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5" name="Freeform 55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6" name="Freeform 55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7" name="Freeform 55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778" name="Group 55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52779" name="Group 55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52780" name="AutoShape 55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781" name="Line 55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2782" name="Oval 55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2783" name="Group 55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52784" name="AutoShape 56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785" name="Line 56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2786" name="AutoShape 56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2787" name="Group 56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52788" name="Group 56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52789" name="Group 56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52790" name="Freeform 56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1" name="Freeform 56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2792" name="Group 56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52793" name="Freeform 56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4" name="Freeform 57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5" name="Freeform 57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6" name="Freeform 57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7" name="Freeform 57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8" name="Freeform 57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2799" name="Oval 57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2800" name="Group 57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52801" name="Group 57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52802" name="AutoShape 57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2803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804" name="Line 5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5" name="Line 58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806" name="Group 58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52807" name="Group 58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52808" name="Freeform 58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809" name="Group 58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52810" name="Freeform 58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1" name="Freeform 58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2" name="Freeform 58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3" name="Freeform 58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4" name="Freeform 59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5" name="Freeform 59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816" name="AutoShape 59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817" name="Line 59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818" name="AutoShape 59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2819" name="Line 59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820" name="Oval 59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2821" name="Group 59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52822" name="Group 59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52823" name="AutoShape 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2824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2825" name="Line 6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Line 60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 anchor="ctr">
            <a:normAutofit fontScale="90000"/>
          </a:bodyPr>
          <a:lstStyle/>
          <a:p>
            <a:r>
              <a:rPr lang="en-US" altLang="x-none" sz="4400"/>
              <a:t>This completes </a:t>
            </a:r>
            <a:br>
              <a:rPr lang="en-US" altLang="x-none" sz="4400"/>
            </a:br>
            <a:r>
              <a:rPr lang="en-US" altLang="x-none" sz="4400"/>
              <a:t>One Higher Level Abstract View</a:t>
            </a:r>
            <a:br>
              <a:rPr lang="en-US" altLang="x-none" sz="4400"/>
            </a:br>
            <a:r>
              <a:rPr lang="en-US" altLang="x-none" sz="4400"/>
              <a:t>of Iterative Algorithms</a:t>
            </a:r>
            <a:br>
              <a:rPr lang="en-US" altLang="x-none" sz="4400"/>
            </a:br>
            <a:endParaRPr lang="en-CA" altLang="x-none" sz="4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 anchor="ctr"/>
          <a:lstStyle/>
          <a:p>
            <a:r>
              <a:rPr lang="en-US" altLang="x-none" sz="4400"/>
              <a:t>Simple Example</a:t>
            </a:r>
            <a:endParaRPr lang="en-CA" altLang="x-none" sz="4400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/>
          <a:p>
            <a:r>
              <a:rPr lang="en-US" altLang="x-none" sz="3200"/>
              <a:t>Insertion Sort Algorithm</a:t>
            </a:r>
            <a:endParaRPr lang="en-CA" altLang="x-none"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92150" y="228600"/>
            <a:ext cx="7759700" cy="1143000"/>
          </a:xfrm>
        </p:spPr>
        <p:txBody>
          <a:bodyPr/>
          <a:lstStyle/>
          <a:p>
            <a:r>
              <a:rPr lang="en-US" altLang="x-none"/>
              <a:t>Reconsidering Simple Examples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idx="1"/>
          </p:nvPr>
        </p:nvSpPr>
        <p:spPr>
          <a:xfrm>
            <a:off x="0" y="1371600"/>
            <a:ext cx="8915400" cy="4114800"/>
          </a:xfrm>
        </p:spPr>
        <p:txBody>
          <a:bodyPr>
            <a:normAutofit/>
          </a:bodyPr>
          <a:lstStyle/>
          <a:p>
            <a:pPr marL="373063" indent="-373063" algn="ctr" defTabSz="992188">
              <a:spcBef>
                <a:spcPct val="0"/>
              </a:spcBef>
              <a:buFontTx/>
              <a:buNone/>
            </a:pPr>
            <a:endParaRPr lang="en-US" altLang="x-none" sz="28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>
              <a:spcBef>
                <a:spcPct val="0"/>
              </a:spcBef>
              <a:buFontTx/>
              <a:buNone/>
            </a:pPr>
            <a:r>
              <a:rPr lang="en-US" altLang="x-none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 good martial arts student will attentively repeat each fundamental technique many times. </a:t>
            </a:r>
          </a:p>
          <a:p>
            <a:pPr marL="373063" indent="-373063" algn="ctr" defTabSz="992188">
              <a:spcBef>
                <a:spcPct val="0"/>
              </a:spcBef>
              <a:buFontTx/>
              <a:buNone/>
            </a:pPr>
            <a:endParaRPr lang="en-US" altLang="x-none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>
              <a:spcBef>
                <a:spcPct val="0"/>
              </a:spcBef>
              <a:buFontTx/>
              <a:buNone/>
            </a:pPr>
            <a:r>
              <a:rPr lang="en-US" altLang="x-none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In contrast, many college students tune out when a concept (e.g., depth first search) is taught more than once. </a:t>
            </a:r>
          </a:p>
          <a:p>
            <a:pPr marL="373063" indent="-373063" algn="ctr" defTabSz="992188">
              <a:spcBef>
                <a:spcPct val="0"/>
              </a:spcBef>
              <a:buFontTx/>
              <a:buNone/>
            </a:pPr>
            <a:endParaRPr lang="en-US" altLang="x-none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>
              <a:spcBef>
                <a:spcPct val="0"/>
              </a:spcBef>
              <a:buFontTx/>
              <a:buNone/>
            </a:pPr>
            <a:r>
              <a:rPr lang="en-US" altLang="x-none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The better students listen carefully in order to refine and develop their understanding.</a:t>
            </a:r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990600" y="5943600"/>
            <a:ext cx="7248525" cy="762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33" tIns="45717" rIns="91433" bIns="45717" anchor="ctr">
            <a:spAutoFit/>
          </a:bodyPr>
          <a:lstStyle/>
          <a:p>
            <a:pPr algn="ctr" eaLnBrk="0" hangingPunct="0">
              <a:spcBef>
                <a:spcPct val="0"/>
              </a:spcBef>
            </a:pPr>
            <a:r>
              <a:rPr lang="en-US" altLang="x-none" sz="4400" b="1" i="0"/>
              <a:t>Repetition Is An Opportunity</a:t>
            </a:r>
            <a:endParaRPr lang="en-US" altLang="x-none" sz="2400" b="1" i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5402263" y="6577013"/>
            <a:ext cx="3741737" cy="280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330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595658" tIns="49638" rIns="595658" bIns="49638">
            <a:spAutoFit/>
          </a:bodyPr>
          <a:lstStyle/>
          <a:p>
            <a:pPr algn="ctr" eaLnBrk="0" hangingPunct="0">
              <a:spcBef>
                <a:spcPct val="20000"/>
              </a:spcBef>
              <a:buFontTx/>
              <a:buChar char=" "/>
            </a:pPr>
            <a:r>
              <a:rPr lang="en-US" altLang="x-none" sz="1200" i="0">
                <a:solidFill>
                  <a:schemeClr val="accent1"/>
                </a:solidFill>
              </a:rPr>
              <a:t>Rudich www.discretemath.com</a:t>
            </a:r>
            <a:endParaRPr lang="en-CA" altLang="x-none" sz="1200" i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/>
              <a:t>Code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124932" name="Text Box 4"/>
          <p:cNvSpPr txBox="1">
            <a:spLocks noChangeArrowheads="1"/>
          </p:cNvSpPr>
          <p:nvPr/>
        </p:nvSpPr>
        <p:spPr bwMode="auto">
          <a:xfrm>
            <a:off x="1828800" y="1981200"/>
            <a:ext cx="6096000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2000" i="0"/>
              <a:t>   </a:t>
            </a:r>
            <a:r>
              <a:rPr lang="en-CA" altLang="x-none" sz="2000" i="0"/>
              <a:t>class InsertionSortAlgorithm extends SortAlgorithm {</a:t>
            </a:r>
          </a:p>
          <a:p>
            <a:r>
              <a:rPr lang="en-CA" altLang="x-none" sz="2000" i="0"/>
              <a:t>    void sort(int a[]) throws Exception {</a:t>
            </a:r>
          </a:p>
          <a:p>
            <a:r>
              <a:rPr lang="en-CA" altLang="x-none" sz="2000" i="0"/>
              <a:t>	for (int i = 1; i &lt; a.length; i++) {</a:t>
            </a:r>
          </a:p>
          <a:p>
            <a:r>
              <a:rPr lang="en-CA" altLang="x-none" sz="2000" i="0"/>
              <a:t>	    int j = i;</a:t>
            </a:r>
          </a:p>
          <a:p>
            <a:r>
              <a:rPr lang="en-CA" altLang="x-none" sz="2000" i="0"/>
              <a:t>	    int B = a[i];</a:t>
            </a:r>
          </a:p>
          <a:p>
            <a:r>
              <a:rPr lang="en-CA" altLang="x-none" sz="2000" i="0"/>
              <a:t>	    while ((j &gt; 0) &amp;&amp; (a[j-1] &gt; B)) {</a:t>
            </a:r>
          </a:p>
          <a:p>
            <a:r>
              <a:rPr lang="en-US" altLang="x-none" sz="2000" i="0"/>
              <a:t>                     </a:t>
            </a:r>
            <a:r>
              <a:rPr lang="en-CA" altLang="x-none" sz="2000" i="0"/>
              <a:t>        a[j] = a[j-1];</a:t>
            </a:r>
          </a:p>
          <a:p>
            <a:r>
              <a:rPr lang="en-US" altLang="x-none" sz="2000" i="0"/>
              <a:t>                     </a:t>
            </a:r>
            <a:r>
              <a:rPr lang="en-CA" altLang="x-none" sz="2000" i="0"/>
              <a:t>        j--;</a:t>
            </a:r>
            <a:r>
              <a:rPr lang="en-US" altLang="x-none" sz="2000" i="0"/>
              <a:t>  </a:t>
            </a:r>
            <a:r>
              <a:rPr lang="en-CA" altLang="x-none" sz="2000" i="0"/>
              <a:t>}</a:t>
            </a:r>
          </a:p>
          <a:p>
            <a:r>
              <a:rPr lang="en-CA" altLang="x-none" sz="2000" i="0"/>
              <a:t>	    a[j] = B;</a:t>
            </a:r>
          </a:p>
          <a:p>
            <a:r>
              <a:rPr lang="en-US" altLang="x-none" sz="2000" i="0"/>
              <a:t>                   }}</a:t>
            </a:r>
            <a:r>
              <a:rPr lang="en-CA" altLang="x-none" sz="2000" i="0"/>
              <a:t>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219200"/>
            <a:ext cx="7772400" cy="1143000"/>
          </a:xfrm>
        </p:spPr>
        <p:txBody>
          <a:bodyPr>
            <a:normAutofit/>
          </a:bodyPr>
          <a:lstStyle/>
          <a:p>
            <a:r>
              <a:rPr lang="en-US" altLang="x-none"/>
              <a:t>Higher Level Abstract View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grpSp>
        <p:nvGrpSpPr>
          <p:cNvPr id="128264" name="Group 264"/>
          <p:cNvGrpSpPr>
            <a:grpSpLocks noChangeAspect="1"/>
          </p:cNvGrpSpPr>
          <p:nvPr/>
        </p:nvGrpSpPr>
        <p:grpSpPr bwMode="auto">
          <a:xfrm>
            <a:off x="2362200" y="2943225"/>
            <a:ext cx="4876800" cy="2887663"/>
            <a:chOff x="288" y="1208"/>
            <a:chExt cx="5254" cy="3112"/>
          </a:xfrm>
        </p:grpSpPr>
        <p:sp>
          <p:nvSpPr>
            <p:cNvPr id="128265" name="Freeform 265" descr="Green marble"/>
            <p:cNvSpPr>
              <a:spLocks noChangeAspect="1"/>
            </p:cNvSpPr>
            <p:nvPr/>
          </p:nvSpPr>
          <p:spPr bwMode="auto">
            <a:xfrm>
              <a:off x="1224" y="2535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8266" name="Group 266"/>
            <p:cNvGrpSpPr>
              <a:grpSpLocks noChangeAspect="1"/>
            </p:cNvGrpSpPr>
            <p:nvPr/>
          </p:nvGrpSpPr>
          <p:grpSpPr bwMode="auto">
            <a:xfrm>
              <a:off x="288" y="1208"/>
              <a:ext cx="5254" cy="2992"/>
              <a:chOff x="288" y="1208"/>
              <a:chExt cx="5254" cy="2992"/>
            </a:xfrm>
          </p:grpSpPr>
          <p:sp>
            <p:nvSpPr>
              <p:cNvPr id="128267" name="Freeform 267" descr="Green marble"/>
              <p:cNvSpPr>
                <a:spLocks noChangeAspect="1"/>
              </p:cNvSpPr>
              <p:nvPr/>
            </p:nvSpPr>
            <p:spPr bwMode="auto">
              <a:xfrm>
                <a:off x="3056" y="1624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68" name="Freeform 268" descr="Green marble"/>
              <p:cNvSpPr>
                <a:spLocks noChangeAspect="1"/>
              </p:cNvSpPr>
              <p:nvPr/>
            </p:nvSpPr>
            <p:spPr bwMode="auto">
              <a:xfrm>
                <a:off x="3384" y="3048"/>
                <a:ext cx="1192" cy="1152"/>
              </a:xfrm>
              <a:custGeom>
                <a:avLst/>
                <a:gdLst>
                  <a:gd name="T0" fmla="*/ 408 w 1192"/>
                  <a:gd name="T1" fmla="*/ 224 h 1152"/>
                  <a:gd name="T2" fmla="*/ 264 w 1192"/>
                  <a:gd name="T3" fmla="*/ 512 h 1152"/>
                  <a:gd name="T4" fmla="*/ 72 w 1192"/>
                  <a:gd name="T5" fmla="*/ 944 h 1152"/>
                  <a:gd name="T6" fmla="*/ 696 w 1192"/>
                  <a:gd name="T7" fmla="*/ 1088 h 1152"/>
                  <a:gd name="T8" fmla="*/ 792 w 1192"/>
                  <a:gd name="T9" fmla="*/ 560 h 1152"/>
                  <a:gd name="T10" fmla="*/ 1176 w 1192"/>
                  <a:gd name="T11" fmla="*/ 416 h 1152"/>
                  <a:gd name="T12" fmla="*/ 696 w 1192"/>
                  <a:gd name="T13" fmla="*/ 32 h 1152"/>
                  <a:gd name="T14" fmla="*/ 408 w 1192"/>
                  <a:gd name="T15" fmla="*/ 224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2" h="1152">
                    <a:moveTo>
                      <a:pt x="408" y="224"/>
                    </a:moveTo>
                    <a:cubicBezTo>
                      <a:pt x="336" y="304"/>
                      <a:pt x="320" y="392"/>
                      <a:pt x="264" y="512"/>
                    </a:cubicBezTo>
                    <a:cubicBezTo>
                      <a:pt x="208" y="632"/>
                      <a:pt x="0" y="848"/>
                      <a:pt x="72" y="944"/>
                    </a:cubicBezTo>
                    <a:cubicBezTo>
                      <a:pt x="144" y="1040"/>
                      <a:pt x="576" y="1152"/>
                      <a:pt x="696" y="1088"/>
                    </a:cubicBezTo>
                    <a:cubicBezTo>
                      <a:pt x="816" y="1024"/>
                      <a:pt x="712" y="672"/>
                      <a:pt x="792" y="560"/>
                    </a:cubicBezTo>
                    <a:cubicBezTo>
                      <a:pt x="872" y="448"/>
                      <a:pt x="1192" y="504"/>
                      <a:pt x="1176" y="416"/>
                    </a:cubicBezTo>
                    <a:cubicBezTo>
                      <a:pt x="1160" y="328"/>
                      <a:pt x="824" y="64"/>
                      <a:pt x="696" y="32"/>
                    </a:cubicBezTo>
                    <a:cubicBezTo>
                      <a:pt x="568" y="0"/>
                      <a:pt x="480" y="144"/>
                      <a:pt x="408" y="224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8269" name="Picture 26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56" y="2024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128270" name="Picture 270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880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28271" name="Freeform 271" descr="Green marble"/>
              <p:cNvSpPr>
                <a:spLocks noChangeAspect="1"/>
              </p:cNvSpPr>
              <p:nvPr/>
            </p:nvSpPr>
            <p:spPr bwMode="auto">
              <a:xfrm>
                <a:off x="1152" y="1304"/>
                <a:ext cx="1192" cy="1152"/>
              </a:xfrm>
              <a:custGeom>
                <a:avLst/>
                <a:gdLst>
                  <a:gd name="T0" fmla="*/ 112 w 1192"/>
                  <a:gd name="T1" fmla="*/ 200 h 1152"/>
                  <a:gd name="T2" fmla="*/ 64 w 1192"/>
                  <a:gd name="T3" fmla="*/ 968 h 1152"/>
                  <a:gd name="T4" fmla="*/ 496 w 1192"/>
                  <a:gd name="T5" fmla="*/ 1112 h 1152"/>
                  <a:gd name="T6" fmla="*/ 784 w 1192"/>
                  <a:gd name="T7" fmla="*/ 728 h 1152"/>
                  <a:gd name="T8" fmla="*/ 1120 w 1192"/>
                  <a:gd name="T9" fmla="*/ 536 h 1152"/>
                  <a:gd name="T10" fmla="*/ 352 w 1192"/>
                  <a:gd name="T11" fmla="*/ 56 h 1152"/>
                  <a:gd name="T12" fmla="*/ 112 w 1192"/>
                  <a:gd name="T13" fmla="*/ 200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2" h="1152">
                    <a:moveTo>
                      <a:pt x="112" y="200"/>
                    </a:moveTo>
                    <a:cubicBezTo>
                      <a:pt x="64" y="352"/>
                      <a:pt x="0" y="816"/>
                      <a:pt x="64" y="968"/>
                    </a:cubicBezTo>
                    <a:cubicBezTo>
                      <a:pt x="128" y="1120"/>
                      <a:pt x="376" y="1152"/>
                      <a:pt x="496" y="1112"/>
                    </a:cubicBezTo>
                    <a:cubicBezTo>
                      <a:pt x="616" y="1072"/>
                      <a:pt x="680" y="824"/>
                      <a:pt x="784" y="728"/>
                    </a:cubicBezTo>
                    <a:cubicBezTo>
                      <a:pt x="888" y="632"/>
                      <a:pt x="1192" y="648"/>
                      <a:pt x="1120" y="536"/>
                    </a:cubicBezTo>
                    <a:cubicBezTo>
                      <a:pt x="1048" y="424"/>
                      <a:pt x="512" y="112"/>
                      <a:pt x="352" y="56"/>
                    </a:cubicBezTo>
                    <a:cubicBezTo>
                      <a:pt x="192" y="0"/>
                      <a:pt x="160" y="48"/>
                      <a:pt x="112" y="20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8272" name="Group 272"/>
              <p:cNvGrpSpPr>
                <a:grpSpLocks noChangeAspect="1"/>
              </p:cNvGrpSpPr>
              <p:nvPr/>
            </p:nvGrpSpPr>
            <p:grpSpPr bwMode="auto">
              <a:xfrm>
                <a:off x="1776" y="1208"/>
                <a:ext cx="1944" cy="2413"/>
                <a:chOff x="2227" y="1194"/>
                <a:chExt cx="1944" cy="2413"/>
              </a:xfrm>
            </p:grpSpPr>
            <p:sp>
              <p:nvSpPr>
                <p:cNvPr id="128273" name="Freeform 27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74" name="Freeform 27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75" name="Freeform 27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76" name="Freeform 27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77" name="Freeform 27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78" name="Freeform 27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8279" name="Group 279"/>
              <p:cNvGrpSpPr>
                <a:grpSpLocks noChangeAspect="1"/>
              </p:cNvGrpSpPr>
              <p:nvPr/>
            </p:nvGrpSpPr>
            <p:grpSpPr bwMode="auto">
              <a:xfrm>
                <a:off x="1584" y="3168"/>
                <a:ext cx="768" cy="672"/>
                <a:chOff x="1584" y="2256"/>
                <a:chExt cx="768" cy="672"/>
              </a:xfrm>
            </p:grpSpPr>
            <p:sp>
              <p:nvSpPr>
                <p:cNvPr id="128280" name="AutoShape 2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84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9 km 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8281" name="Line 281"/>
                <p:cNvSpPr>
                  <a:spLocks noChangeAspect="1" noChangeShapeType="1"/>
                </p:cNvSpPr>
                <p:nvPr/>
              </p:nvSpPr>
              <p:spPr bwMode="auto">
                <a:xfrm>
                  <a:off x="1968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282" name="Group 282"/>
              <p:cNvGrpSpPr>
                <a:grpSpLocks noChangeAspect="1"/>
              </p:cNvGrpSpPr>
              <p:nvPr/>
            </p:nvGrpSpPr>
            <p:grpSpPr bwMode="auto">
              <a:xfrm>
                <a:off x="3648" y="1392"/>
                <a:ext cx="768" cy="672"/>
                <a:chOff x="3072" y="2256"/>
                <a:chExt cx="768" cy="672"/>
              </a:xfrm>
            </p:grpSpPr>
            <p:sp>
              <p:nvSpPr>
                <p:cNvPr id="128283" name="AutoShape 283"/>
                <p:cNvSpPr>
                  <a:spLocks noChangeAspect="1" noChangeArrowheads="1"/>
                </p:cNvSpPr>
                <p:nvPr/>
              </p:nvSpPr>
              <p:spPr bwMode="auto">
                <a:xfrm>
                  <a:off x="3072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5 km 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8284" name="Line 284"/>
                <p:cNvSpPr>
                  <a:spLocks noChangeAspect="1" noChangeShapeType="1"/>
                </p:cNvSpPr>
                <p:nvPr/>
              </p:nvSpPr>
              <p:spPr bwMode="auto">
                <a:xfrm>
                  <a:off x="3456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8059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80598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8059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60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80601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280602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80817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80603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80604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60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8060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80607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80608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9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280610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80611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80612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3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4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5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6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7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80618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80619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80620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0621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80622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23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624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80625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80626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80627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8062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62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8063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63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0632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80633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80634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80635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6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7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8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9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40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641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80642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0643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80644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45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46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47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48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49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0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5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5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8065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5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5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6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80661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80662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80663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64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65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66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67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68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69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0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7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80672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73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74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75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76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77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78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9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80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80681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82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83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84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85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86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87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88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89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8069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691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92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93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94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95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96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97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69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8069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00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1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2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3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4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5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06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07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80708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09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0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1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2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3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4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1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16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8071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1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1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2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25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80726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2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2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33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34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80735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36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7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8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39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0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1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4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4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80744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4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4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1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0752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80753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0754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5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6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7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8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59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60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761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8076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80763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80764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65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80766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80767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768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769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770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771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0772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80773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0774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80775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8077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077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0778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79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780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8078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80782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783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80784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5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6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7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8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9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9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79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79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79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79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0795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80796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8079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079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079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0801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80802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80803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80804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80805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80806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807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0808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0809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80810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0811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0812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 sz="4800"/>
              <a:t>Purpose of Assertions</a:t>
            </a:r>
            <a:endParaRPr lang="en-CA" altLang="x-none" sz="4800"/>
          </a:p>
        </p:txBody>
      </p:sp>
      <p:sp>
        <p:nvSpPr>
          <p:cNvPr id="693251" name="Rectangle 3"/>
          <p:cNvSpPr>
            <a:spLocks noGrp="1" noChangeArrowheads="1"/>
          </p:cNvSpPr>
          <p:nvPr>
            <p:ph idx="1"/>
          </p:nvPr>
        </p:nvSpPr>
        <p:spPr>
          <a:xfrm>
            <a:off x="1600200" y="2133600"/>
            <a:ext cx="7772400" cy="4114800"/>
          </a:xfrm>
        </p:spPr>
        <p:txBody>
          <a:bodyPr/>
          <a:lstStyle/>
          <a:p>
            <a:pPr>
              <a:buFontTx/>
              <a:buNone/>
            </a:pPr>
            <a:r>
              <a:rPr lang="en-US" altLang="x-none" sz="3600"/>
              <a:t>Useful for</a:t>
            </a:r>
          </a:p>
          <a:p>
            <a:pPr lvl="1"/>
            <a:r>
              <a:rPr lang="en-US" altLang="x-none" sz="3600"/>
              <a:t> thinking about algorithms</a:t>
            </a:r>
          </a:p>
          <a:p>
            <a:pPr lvl="1"/>
            <a:r>
              <a:rPr lang="en-US" altLang="x-none" sz="3600"/>
              <a:t> developing</a:t>
            </a:r>
          </a:p>
          <a:p>
            <a:pPr lvl="1"/>
            <a:r>
              <a:rPr lang="en-US" altLang="x-none" sz="3600"/>
              <a:t> describing</a:t>
            </a:r>
          </a:p>
          <a:p>
            <a:pPr lvl="1"/>
            <a:r>
              <a:rPr lang="en-US" altLang="x-none" sz="3600"/>
              <a:t> proving correctness</a:t>
            </a:r>
          </a:p>
          <a:p>
            <a:endParaRPr lang="en-CA" altLang="x-none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352800"/>
            <a:ext cx="1025525" cy="925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144387" name="Group 3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14438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4394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3200400"/>
            <a:ext cx="79692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4395" name="Text Box 11"/>
          <p:cNvSpPr txBox="1">
            <a:spLocks noChangeArrowheads="1"/>
          </p:cNvSpPr>
          <p:nvPr/>
        </p:nvSpPr>
        <p:spPr bwMode="auto">
          <a:xfrm>
            <a:off x="2362200" y="58738"/>
            <a:ext cx="51657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Problem Specification</a:t>
            </a:r>
          </a:p>
        </p:txBody>
      </p:sp>
      <p:sp>
        <p:nvSpPr>
          <p:cNvPr id="144397" name="Rectangle 13"/>
          <p:cNvSpPr>
            <a:spLocks noChangeArrowheads="1"/>
          </p:cNvSpPr>
          <p:nvPr/>
        </p:nvSpPr>
        <p:spPr bwMode="auto">
          <a:xfrm>
            <a:off x="838200" y="838200"/>
            <a:ext cx="7543800" cy="2149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Precondition:  The input is a list of </a:t>
            </a:r>
            <a:r>
              <a:rPr lang="en-US" altLang="x-none"/>
              <a:t>n</a:t>
            </a:r>
            <a:r>
              <a:rPr lang="en-US" altLang="x-none" i="0"/>
              <a:t> values with the same value possibly repeated.</a:t>
            </a:r>
          </a:p>
          <a:p>
            <a:pPr>
              <a:buFontTx/>
              <a:buChar char="•"/>
            </a:pPr>
            <a:r>
              <a:rPr lang="en-US" altLang="x-none" i="0"/>
              <a:t> Post condition: The output is a list consisting of the same </a:t>
            </a:r>
            <a:r>
              <a:rPr lang="en-US" altLang="x-none"/>
              <a:t>n</a:t>
            </a:r>
            <a:r>
              <a:rPr lang="en-US" altLang="x-none" i="0"/>
              <a:t> values in non-decreasing order.</a:t>
            </a:r>
          </a:p>
        </p:txBody>
      </p:sp>
      <p:sp>
        <p:nvSpPr>
          <p:cNvPr id="144398" name="Freeform 14"/>
          <p:cNvSpPr>
            <a:spLocks/>
          </p:cNvSpPr>
          <p:nvPr/>
        </p:nvSpPr>
        <p:spPr bwMode="auto">
          <a:xfrm>
            <a:off x="1284288" y="4552950"/>
            <a:ext cx="6965950" cy="1312863"/>
          </a:xfrm>
          <a:custGeom>
            <a:avLst/>
            <a:gdLst>
              <a:gd name="T0" fmla="*/ 0 w 4388"/>
              <a:gd name="T1" fmla="*/ 290 h 827"/>
              <a:gd name="T2" fmla="*/ 104 w 4388"/>
              <a:gd name="T3" fmla="*/ 374 h 827"/>
              <a:gd name="T4" fmla="*/ 214 w 4388"/>
              <a:gd name="T5" fmla="*/ 556 h 827"/>
              <a:gd name="T6" fmla="*/ 233 w 4388"/>
              <a:gd name="T7" fmla="*/ 582 h 827"/>
              <a:gd name="T8" fmla="*/ 252 w 4388"/>
              <a:gd name="T9" fmla="*/ 588 h 827"/>
              <a:gd name="T10" fmla="*/ 324 w 4388"/>
              <a:gd name="T11" fmla="*/ 627 h 827"/>
              <a:gd name="T12" fmla="*/ 621 w 4388"/>
              <a:gd name="T13" fmla="*/ 724 h 827"/>
              <a:gd name="T14" fmla="*/ 1029 w 4388"/>
              <a:gd name="T15" fmla="*/ 782 h 827"/>
              <a:gd name="T16" fmla="*/ 1430 w 4388"/>
              <a:gd name="T17" fmla="*/ 821 h 827"/>
              <a:gd name="T18" fmla="*/ 2220 w 4388"/>
              <a:gd name="T19" fmla="*/ 815 h 827"/>
              <a:gd name="T20" fmla="*/ 2265 w 4388"/>
              <a:gd name="T21" fmla="*/ 782 h 827"/>
              <a:gd name="T22" fmla="*/ 2291 w 4388"/>
              <a:gd name="T23" fmla="*/ 776 h 827"/>
              <a:gd name="T24" fmla="*/ 2323 w 4388"/>
              <a:gd name="T25" fmla="*/ 763 h 827"/>
              <a:gd name="T26" fmla="*/ 2485 w 4388"/>
              <a:gd name="T27" fmla="*/ 672 h 827"/>
              <a:gd name="T28" fmla="*/ 2647 w 4388"/>
              <a:gd name="T29" fmla="*/ 601 h 827"/>
              <a:gd name="T30" fmla="*/ 2919 w 4388"/>
              <a:gd name="T31" fmla="*/ 342 h 827"/>
              <a:gd name="T32" fmla="*/ 3081 w 4388"/>
              <a:gd name="T33" fmla="*/ 167 h 827"/>
              <a:gd name="T34" fmla="*/ 3398 w 4388"/>
              <a:gd name="T35" fmla="*/ 57 h 827"/>
              <a:gd name="T36" fmla="*/ 3773 w 4388"/>
              <a:gd name="T37" fmla="*/ 57 h 827"/>
              <a:gd name="T38" fmla="*/ 3883 w 4388"/>
              <a:gd name="T39" fmla="*/ 96 h 827"/>
              <a:gd name="T40" fmla="*/ 4323 w 4388"/>
              <a:gd name="T41" fmla="*/ 187 h 827"/>
              <a:gd name="T42" fmla="*/ 4362 w 4388"/>
              <a:gd name="T43" fmla="*/ 174 h 827"/>
              <a:gd name="T44" fmla="*/ 4233 w 4388"/>
              <a:gd name="T45" fmla="*/ 77 h 827"/>
              <a:gd name="T46" fmla="*/ 4213 w 4388"/>
              <a:gd name="T47" fmla="*/ 51 h 827"/>
              <a:gd name="T48" fmla="*/ 4207 w 4388"/>
              <a:gd name="T49" fmla="*/ 31 h 827"/>
              <a:gd name="T50" fmla="*/ 4194 w 4388"/>
              <a:gd name="T51" fmla="*/ 31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44399" name="Freeform 15"/>
          <p:cNvSpPr>
            <a:spLocks/>
          </p:cNvSpPr>
          <p:nvPr/>
        </p:nvSpPr>
        <p:spPr bwMode="auto">
          <a:xfrm>
            <a:off x="1284288" y="4643438"/>
            <a:ext cx="6575425" cy="1441450"/>
          </a:xfrm>
          <a:custGeom>
            <a:avLst/>
            <a:gdLst>
              <a:gd name="T0" fmla="*/ 0 w 4142"/>
              <a:gd name="T1" fmla="*/ 194 h 908"/>
              <a:gd name="T2" fmla="*/ 71 w 4142"/>
              <a:gd name="T3" fmla="*/ 285 h 908"/>
              <a:gd name="T4" fmla="*/ 214 w 4142"/>
              <a:gd name="T5" fmla="*/ 525 h 908"/>
              <a:gd name="T6" fmla="*/ 705 w 4142"/>
              <a:gd name="T7" fmla="*/ 764 h 908"/>
              <a:gd name="T8" fmla="*/ 1249 w 4142"/>
              <a:gd name="T9" fmla="*/ 880 h 908"/>
              <a:gd name="T10" fmla="*/ 2822 w 4142"/>
              <a:gd name="T11" fmla="*/ 803 h 908"/>
              <a:gd name="T12" fmla="*/ 3074 w 4142"/>
              <a:gd name="T13" fmla="*/ 706 h 908"/>
              <a:gd name="T14" fmla="*/ 3217 w 4142"/>
              <a:gd name="T15" fmla="*/ 628 h 908"/>
              <a:gd name="T16" fmla="*/ 3372 w 4142"/>
              <a:gd name="T17" fmla="*/ 563 h 908"/>
              <a:gd name="T18" fmla="*/ 3469 w 4142"/>
              <a:gd name="T19" fmla="*/ 505 h 908"/>
              <a:gd name="T20" fmla="*/ 3780 w 4142"/>
              <a:gd name="T21" fmla="*/ 253 h 908"/>
              <a:gd name="T22" fmla="*/ 3941 w 4142"/>
              <a:gd name="T23" fmla="*/ 149 h 908"/>
              <a:gd name="T24" fmla="*/ 4110 w 4142"/>
              <a:gd name="T25" fmla="*/ 39 h 908"/>
              <a:gd name="T26" fmla="*/ 4142 w 4142"/>
              <a:gd name="T27" fmla="*/ 0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44400" name="Line 16"/>
          <p:cNvSpPr>
            <a:spLocks noChangeShapeType="1"/>
          </p:cNvSpPr>
          <p:nvPr/>
        </p:nvSpPr>
        <p:spPr bwMode="auto">
          <a:xfrm>
            <a:off x="1524000" y="5943600"/>
            <a:ext cx="3276600" cy="1524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44401" name="Line 17"/>
          <p:cNvSpPr>
            <a:spLocks noChangeShapeType="1"/>
          </p:cNvSpPr>
          <p:nvPr/>
        </p:nvSpPr>
        <p:spPr bwMode="auto">
          <a:xfrm>
            <a:off x="1219200" y="5638800"/>
            <a:ext cx="3429000" cy="7620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44402" name="Group 18"/>
          <p:cNvGrpSpPr>
            <a:grpSpLocks/>
          </p:cNvGrpSpPr>
          <p:nvPr/>
        </p:nvGrpSpPr>
        <p:grpSpPr bwMode="auto">
          <a:xfrm>
            <a:off x="187325" y="4648200"/>
            <a:ext cx="2946400" cy="2151063"/>
            <a:chOff x="118" y="2928"/>
            <a:chExt cx="1856" cy="1355"/>
          </a:xfrm>
        </p:grpSpPr>
        <p:sp>
          <p:nvSpPr>
            <p:cNvPr id="144403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4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44405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4406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44407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4408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44409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44410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44411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4412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4413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44414" name="Group 30"/>
          <p:cNvGrpSpPr>
            <a:grpSpLocks/>
          </p:cNvGrpSpPr>
          <p:nvPr/>
        </p:nvGrpSpPr>
        <p:grpSpPr bwMode="auto">
          <a:xfrm>
            <a:off x="5257800" y="5334000"/>
            <a:ext cx="3733800" cy="533400"/>
            <a:chOff x="3072" y="3360"/>
            <a:chExt cx="2352" cy="336"/>
          </a:xfrm>
        </p:grpSpPr>
        <p:sp>
          <p:nvSpPr>
            <p:cNvPr id="14441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4441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446463"/>
            <a:ext cx="1406525" cy="1268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464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17863"/>
            <a:ext cx="1222375" cy="178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437" name="Rectangle 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“State” of computation determined by values of all variables.</a:t>
            </a:r>
          </a:p>
        </p:txBody>
      </p:sp>
      <p:sp>
        <p:nvSpPr>
          <p:cNvPr id="146438" name="Text Box 6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46439" name="Group 7"/>
          <p:cNvGrpSpPr>
            <a:grpSpLocks/>
          </p:cNvGrpSpPr>
          <p:nvPr/>
        </p:nvGrpSpPr>
        <p:grpSpPr bwMode="auto">
          <a:xfrm>
            <a:off x="4876800" y="3505200"/>
            <a:ext cx="727075" cy="1397000"/>
            <a:chOff x="2432" y="1328"/>
            <a:chExt cx="906" cy="2075"/>
          </a:xfrm>
        </p:grpSpPr>
        <p:sp>
          <p:nvSpPr>
            <p:cNvPr id="146440" name="Freeform 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1" name="Freeform 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2" name="Freeform 1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3" name="Freeform 1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4" name="Freeform 1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5" name="Freeform 1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46" name="Group 14"/>
          <p:cNvGrpSpPr>
            <a:grpSpLocks/>
          </p:cNvGrpSpPr>
          <p:nvPr/>
        </p:nvGrpSpPr>
        <p:grpSpPr bwMode="auto">
          <a:xfrm>
            <a:off x="6553200" y="2286000"/>
            <a:ext cx="727075" cy="1397000"/>
            <a:chOff x="2432" y="1328"/>
            <a:chExt cx="906" cy="2075"/>
          </a:xfrm>
        </p:grpSpPr>
        <p:sp>
          <p:nvSpPr>
            <p:cNvPr id="146447" name="Freeform 1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8" name="Freeform 1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9" name="Freeform 1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0" name="Freeform 1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1" name="Freeform 1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2" name="Freeform 2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53" name="Group 21"/>
          <p:cNvGrpSpPr>
            <a:grpSpLocks/>
          </p:cNvGrpSpPr>
          <p:nvPr/>
        </p:nvGrpSpPr>
        <p:grpSpPr bwMode="auto">
          <a:xfrm>
            <a:off x="7848600" y="1600200"/>
            <a:ext cx="727075" cy="1397000"/>
            <a:chOff x="2432" y="1328"/>
            <a:chExt cx="906" cy="2075"/>
          </a:xfrm>
        </p:grpSpPr>
        <p:sp>
          <p:nvSpPr>
            <p:cNvPr id="146454" name="Freeform 2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5" name="Freeform 2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6" name="Freeform 2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7" name="Freeform 2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8" name="Freeform 2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9" name="Freeform 2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60" name="Group 28"/>
          <p:cNvGrpSpPr>
            <a:grpSpLocks/>
          </p:cNvGrpSpPr>
          <p:nvPr/>
        </p:nvGrpSpPr>
        <p:grpSpPr bwMode="auto">
          <a:xfrm>
            <a:off x="3505200" y="4419600"/>
            <a:ext cx="727075" cy="1397000"/>
            <a:chOff x="2432" y="1328"/>
            <a:chExt cx="906" cy="2075"/>
          </a:xfrm>
        </p:grpSpPr>
        <p:sp>
          <p:nvSpPr>
            <p:cNvPr id="146461" name="Freeform 2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3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3" name="Freeform 3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4" name="Freeform 3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5" name="Freeform 3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6" name="Freeform 3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67" name="Group 35"/>
          <p:cNvGrpSpPr>
            <a:grpSpLocks/>
          </p:cNvGrpSpPr>
          <p:nvPr/>
        </p:nvGrpSpPr>
        <p:grpSpPr bwMode="auto">
          <a:xfrm>
            <a:off x="4800600" y="5257800"/>
            <a:ext cx="727075" cy="1397000"/>
            <a:chOff x="2432" y="1328"/>
            <a:chExt cx="906" cy="2075"/>
          </a:xfrm>
        </p:grpSpPr>
        <p:sp>
          <p:nvSpPr>
            <p:cNvPr id="146468" name="Freeform 3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9" name="Freeform 3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0" name="Freeform 3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1" name="Freeform 3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2" name="Freeform 4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3" name="Freeform 4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74" name="Group 42"/>
          <p:cNvGrpSpPr>
            <a:grpSpLocks/>
          </p:cNvGrpSpPr>
          <p:nvPr/>
        </p:nvGrpSpPr>
        <p:grpSpPr bwMode="auto">
          <a:xfrm>
            <a:off x="6172200" y="4800600"/>
            <a:ext cx="727075" cy="1397000"/>
            <a:chOff x="2432" y="1328"/>
            <a:chExt cx="906" cy="2075"/>
          </a:xfrm>
        </p:grpSpPr>
        <p:sp>
          <p:nvSpPr>
            <p:cNvPr id="146475" name="Freeform 4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6" name="Freeform 4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7" name="Freeform 4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8" name="Freeform 4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9" name="Freeform 4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0" name="Freeform 4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81" name="Group 49"/>
          <p:cNvGrpSpPr>
            <a:grpSpLocks/>
          </p:cNvGrpSpPr>
          <p:nvPr/>
        </p:nvGrpSpPr>
        <p:grpSpPr bwMode="auto">
          <a:xfrm>
            <a:off x="7848600" y="5181600"/>
            <a:ext cx="727075" cy="1397000"/>
            <a:chOff x="2432" y="1328"/>
            <a:chExt cx="906" cy="2075"/>
          </a:xfrm>
        </p:grpSpPr>
        <p:sp>
          <p:nvSpPr>
            <p:cNvPr id="146482" name="Freeform 5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3" name="Freeform 5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4" name="Freeform 5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5" name="Freeform 5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6" name="Freeform 5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7" name="Freeform 5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88" name="Group 56"/>
          <p:cNvGrpSpPr>
            <a:grpSpLocks/>
          </p:cNvGrpSpPr>
          <p:nvPr/>
        </p:nvGrpSpPr>
        <p:grpSpPr bwMode="auto">
          <a:xfrm>
            <a:off x="1905000" y="3886200"/>
            <a:ext cx="727075" cy="1397000"/>
            <a:chOff x="2432" y="1328"/>
            <a:chExt cx="906" cy="2075"/>
          </a:xfrm>
        </p:grpSpPr>
        <p:sp>
          <p:nvSpPr>
            <p:cNvPr id="146489" name="Freeform 5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0" name="Freeform 5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1" name="Freeform 5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2" name="Freeform 6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3" name="Freeform 6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4" name="Freeform 6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495" name="Group 63"/>
          <p:cNvGrpSpPr>
            <a:grpSpLocks/>
          </p:cNvGrpSpPr>
          <p:nvPr/>
        </p:nvGrpSpPr>
        <p:grpSpPr bwMode="auto">
          <a:xfrm>
            <a:off x="1828800" y="2133600"/>
            <a:ext cx="727075" cy="1397000"/>
            <a:chOff x="2432" y="1328"/>
            <a:chExt cx="906" cy="2075"/>
          </a:xfrm>
        </p:grpSpPr>
        <p:sp>
          <p:nvSpPr>
            <p:cNvPr id="146496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7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8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9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0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1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502" name="Group 70"/>
          <p:cNvGrpSpPr>
            <a:grpSpLocks/>
          </p:cNvGrpSpPr>
          <p:nvPr/>
        </p:nvGrpSpPr>
        <p:grpSpPr bwMode="auto">
          <a:xfrm>
            <a:off x="762000" y="5105400"/>
            <a:ext cx="727075" cy="1397000"/>
            <a:chOff x="2432" y="1328"/>
            <a:chExt cx="906" cy="2075"/>
          </a:xfrm>
        </p:grpSpPr>
        <p:sp>
          <p:nvSpPr>
            <p:cNvPr id="146503" name="Freeform 7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4" name="Freeform 7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5" name="Freeform 7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6" name="Freeform 7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7" name="Freeform 7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8" name="Freeform 7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509" name="Group 77"/>
          <p:cNvGrpSpPr>
            <a:grpSpLocks/>
          </p:cNvGrpSpPr>
          <p:nvPr/>
        </p:nvGrpSpPr>
        <p:grpSpPr bwMode="auto">
          <a:xfrm>
            <a:off x="4953000" y="1828800"/>
            <a:ext cx="727075" cy="1397000"/>
            <a:chOff x="2432" y="1328"/>
            <a:chExt cx="906" cy="2075"/>
          </a:xfrm>
        </p:grpSpPr>
        <p:sp>
          <p:nvSpPr>
            <p:cNvPr id="146510" name="Freeform 7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1" name="Freeform 7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2" name="Freeform 8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3" name="Freeform 8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4" name="Freeform 8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5" name="Freeform 8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516" name="Group 84"/>
          <p:cNvGrpSpPr>
            <a:grpSpLocks/>
          </p:cNvGrpSpPr>
          <p:nvPr/>
        </p:nvGrpSpPr>
        <p:grpSpPr bwMode="auto">
          <a:xfrm>
            <a:off x="3276600" y="2590800"/>
            <a:ext cx="727075" cy="1397000"/>
            <a:chOff x="2432" y="1328"/>
            <a:chExt cx="906" cy="2075"/>
          </a:xfrm>
        </p:grpSpPr>
        <p:sp>
          <p:nvSpPr>
            <p:cNvPr id="146517" name="Freeform 8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8" name="Freeform 8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9" name="Freeform 8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0" name="Freeform 8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1" name="Freeform 8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2" name="Freeform 9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Text Box 5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47462" name="Text Box 6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7463" name="Text Box 7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47464" name="Text Box 8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7465" name="Text Box 9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47466" name="Text Box 10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47467" name="Text Box 11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47468" name="Text Box 12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7469" name="Text Box 13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7470" name="Rectangle 14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47471" name="Group 15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47472" name="Text Box 16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47473" name="Rectangle 17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74" name="Group 18"/>
          <p:cNvGrpSpPr>
            <a:grpSpLocks/>
          </p:cNvGrpSpPr>
          <p:nvPr/>
        </p:nvGrpSpPr>
        <p:grpSpPr bwMode="auto">
          <a:xfrm>
            <a:off x="2743200" y="4622800"/>
            <a:ext cx="727075" cy="1397000"/>
            <a:chOff x="2432" y="1328"/>
            <a:chExt cx="906" cy="2075"/>
          </a:xfrm>
        </p:grpSpPr>
        <p:sp>
          <p:nvSpPr>
            <p:cNvPr id="147475" name="Freeform 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6" name="Freeform 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7" name="Freeform 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8" name="Freeform 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9" name="Freeform 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0" name="Freeform 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7481" name="Rectangle 2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“State” of computation determined by values of all variables.</a:t>
            </a:r>
          </a:p>
        </p:txBody>
      </p:sp>
      <p:sp>
        <p:nvSpPr>
          <p:cNvPr id="147483" name="Freeform 27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4" name="Text Box 28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147485" name="Text Box 29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14&lt;52</a:t>
            </a:r>
            <a:endParaRPr lang="en-CA" altLang="x-none" sz="2000" i="0"/>
          </a:p>
        </p:txBody>
      </p:sp>
      <p:sp>
        <p:nvSpPr>
          <p:cNvPr id="147486" name="Text Box 30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25&lt;62</a:t>
            </a:r>
            <a:endParaRPr lang="en-CA" altLang="x-none" sz="2000" i="0"/>
          </a:p>
        </p:txBody>
      </p:sp>
      <p:sp>
        <p:nvSpPr>
          <p:cNvPr id="147487" name="Text Box 31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79&lt;98</a:t>
            </a:r>
            <a:endParaRPr lang="en-CA" altLang="x-none" sz="2000" i="0"/>
          </a:p>
        </p:txBody>
      </p:sp>
      <p:sp>
        <p:nvSpPr>
          <p:cNvPr id="147488" name="Text Box 32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147489" name="Text Box 33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</a:t>
            </a:r>
            <a:endParaRPr lang="en-CA" altLang="x-none" sz="2000" i="0"/>
          </a:p>
        </p:txBody>
      </p:sp>
      <p:sp>
        <p:nvSpPr>
          <p:cNvPr id="147490" name="Rectangle 34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31</a:t>
            </a:r>
            <a:endParaRPr lang="en-CA" altLang="x-none" sz="2000" i="0"/>
          </a:p>
        </p:txBody>
      </p:sp>
      <p:sp>
        <p:nvSpPr>
          <p:cNvPr id="147491" name="Rectangle 35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147492" name="Rectangle 36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147493" name="Rectangle 37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48483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4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48485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8486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48487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8488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48489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48490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48491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8492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8493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48494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48495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48496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97" name="Text Box 17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</a:t>
            </a:r>
            <a:endParaRPr lang="en-CA" altLang="x-none" sz="2000" i="0"/>
          </a:p>
        </p:txBody>
      </p:sp>
      <p:grpSp>
        <p:nvGrpSpPr>
          <p:cNvPr id="148498" name="Group 18"/>
          <p:cNvGrpSpPr>
            <a:grpSpLocks/>
          </p:cNvGrpSpPr>
          <p:nvPr/>
        </p:nvGrpSpPr>
        <p:grpSpPr bwMode="auto">
          <a:xfrm>
            <a:off x="2133600" y="4343400"/>
            <a:ext cx="1752600" cy="1752600"/>
            <a:chOff x="1632" y="1680"/>
            <a:chExt cx="2226" cy="2256"/>
          </a:xfrm>
        </p:grpSpPr>
        <p:pic>
          <p:nvPicPr>
            <p:cNvPr id="148499" name="Picture 19" descr="j011600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48500" name="Group 20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148501" name="Freeform 21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2" name="Freeform 22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3" name="Freeform 23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4" name="Freeform 24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5" name="Freeform 25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6" name="Freeform 26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7" name="Freeform 27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8" name="Freeform 28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9" name="Freeform 29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0" name="Freeform 30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1" name="Freeform 31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8523" name="Rectangle 43"/>
          <p:cNvSpPr>
            <a:spLocks noChangeArrowheads="1"/>
          </p:cNvSpPr>
          <p:nvPr/>
        </p:nvSpPr>
        <p:spPr bwMode="auto">
          <a:xfrm>
            <a:off x="838200" y="914400"/>
            <a:ext cx="6477000" cy="169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Location too confusing for algorithm</a:t>
            </a:r>
          </a:p>
          <a:p>
            <a:pPr>
              <a:buFontTx/>
              <a:buChar char="•"/>
            </a:pPr>
            <a:r>
              <a:rPr lang="en-US" altLang="x-none" i="0"/>
              <a:t> Algorithm too lazy to define step for every location.</a:t>
            </a:r>
          </a:p>
        </p:txBody>
      </p:sp>
      <p:sp>
        <p:nvSpPr>
          <p:cNvPr id="148524" name="Rectangle 44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Computation Stuck </a:t>
            </a:r>
          </a:p>
        </p:txBody>
      </p:sp>
      <p:sp>
        <p:nvSpPr>
          <p:cNvPr id="148525" name="Freeform 45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6" name="Text Box 46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148527" name="Text Box 47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14&lt;52</a:t>
            </a:r>
            <a:endParaRPr lang="en-CA" altLang="x-none" sz="2000" i="0"/>
          </a:p>
        </p:txBody>
      </p:sp>
      <p:sp>
        <p:nvSpPr>
          <p:cNvPr id="148528" name="Text Box 48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25&lt;62</a:t>
            </a:r>
            <a:endParaRPr lang="en-CA" altLang="x-none" sz="2000" i="0"/>
          </a:p>
        </p:txBody>
      </p:sp>
      <p:sp>
        <p:nvSpPr>
          <p:cNvPr id="148529" name="Text Box 49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79&lt;98</a:t>
            </a:r>
            <a:endParaRPr lang="en-CA" altLang="x-none" sz="2000" i="0"/>
          </a:p>
        </p:txBody>
      </p:sp>
      <p:sp>
        <p:nvSpPr>
          <p:cNvPr id="148530" name="Text Box 50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148532" name="Rectangle 52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31</a:t>
            </a:r>
            <a:endParaRPr lang="en-CA" altLang="x-none" sz="2000" i="0"/>
          </a:p>
        </p:txBody>
      </p:sp>
      <p:sp>
        <p:nvSpPr>
          <p:cNvPr id="148533" name="Rectangle 53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148534" name="Rectangle 54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  <p:sp>
        <p:nvSpPr>
          <p:cNvPr id="148535" name="Rectangle 55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ChangeArrowheads="1"/>
          </p:cNvSpPr>
          <p:nvPr/>
        </p:nvSpPr>
        <p:spPr bwMode="auto">
          <a:xfrm>
            <a:off x="838200" y="698500"/>
            <a:ext cx="7010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Algorithm specifies from which locations it  knows how to step.</a:t>
            </a:r>
          </a:p>
        </p:txBody>
      </p:sp>
      <p:sp>
        <p:nvSpPr>
          <p:cNvPr id="149507" name="Rectangle 3"/>
          <p:cNvSpPr>
            <a:spLocks noChangeArrowheads="1"/>
          </p:cNvSpPr>
          <p:nvPr/>
        </p:nvSpPr>
        <p:spPr bwMode="auto">
          <a:xfrm>
            <a:off x="2827338" y="12700"/>
            <a:ext cx="35194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Safe Locations</a:t>
            </a:r>
          </a:p>
        </p:txBody>
      </p:sp>
      <p:grpSp>
        <p:nvGrpSpPr>
          <p:cNvPr id="149508" name="Group 4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49509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0" name="Text Box 6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49511" name="Text Box 7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9512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49513" name="Text Box 9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9514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49515" name="Text Box 11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49516" name="Text Box 12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49517" name="Text Box 13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9518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9519" name="Rectangle 15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49520" name="Group 16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49521" name="Text Box 17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49522" name="Rectangle 1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23" name="Group 19"/>
          <p:cNvGrpSpPr>
            <a:grpSpLocks/>
          </p:cNvGrpSpPr>
          <p:nvPr/>
        </p:nvGrpSpPr>
        <p:grpSpPr bwMode="auto">
          <a:xfrm>
            <a:off x="2057400" y="5029200"/>
            <a:ext cx="1866900" cy="1600200"/>
            <a:chOff x="1224" y="2623"/>
            <a:chExt cx="2280" cy="1785"/>
          </a:xfrm>
        </p:grpSpPr>
        <p:sp>
          <p:nvSpPr>
            <p:cNvPr id="149524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9525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49526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49527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28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29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0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1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2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9533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49534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5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6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30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50531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2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50533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50534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50535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50536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50537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50538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50539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50540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50541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50542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50543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50544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545" name="Group 17"/>
          <p:cNvGrpSpPr>
            <a:grpSpLocks/>
          </p:cNvGrpSpPr>
          <p:nvPr/>
        </p:nvGrpSpPr>
        <p:grpSpPr bwMode="auto">
          <a:xfrm>
            <a:off x="1690688" y="4419600"/>
            <a:ext cx="6157912" cy="2362200"/>
            <a:chOff x="1065" y="2784"/>
            <a:chExt cx="3879" cy="1488"/>
          </a:xfrm>
        </p:grpSpPr>
        <p:sp>
          <p:nvSpPr>
            <p:cNvPr id="150546" name="Freeform 18" descr="Green marble"/>
            <p:cNvSpPr>
              <a:spLocks/>
            </p:cNvSpPr>
            <p:nvPr/>
          </p:nvSpPr>
          <p:spPr bwMode="auto">
            <a:xfrm>
              <a:off x="1065" y="2784"/>
              <a:ext cx="3879" cy="1488"/>
            </a:xfrm>
            <a:custGeom>
              <a:avLst/>
              <a:gdLst>
                <a:gd name="T0" fmla="*/ 1260 w 3879"/>
                <a:gd name="T1" fmla="*/ 25 h 1488"/>
                <a:gd name="T2" fmla="*/ 2061 w 3879"/>
                <a:gd name="T3" fmla="*/ 254 h 1488"/>
                <a:gd name="T4" fmla="*/ 3678 w 3879"/>
                <a:gd name="T5" fmla="*/ 214 h 1488"/>
                <a:gd name="T6" fmla="*/ 3268 w 3879"/>
                <a:gd name="T7" fmla="*/ 899 h 1488"/>
                <a:gd name="T8" fmla="*/ 3199 w 3879"/>
                <a:gd name="T9" fmla="*/ 1161 h 1488"/>
                <a:gd name="T10" fmla="*/ 3007 w 3879"/>
                <a:gd name="T11" fmla="*/ 1353 h 1488"/>
                <a:gd name="T12" fmla="*/ 2627 w 3879"/>
                <a:gd name="T13" fmla="*/ 1291 h 1488"/>
                <a:gd name="T14" fmla="*/ 2142 w 3879"/>
                <a:gd name="T15" fmla="*/ 1295 h 1488"/>
                <a:gd name="T16" fmla="*/ 283 w 3879"/>
                <a:gd name="T17" fmla="*/ 1375 h 1488"/>
                <a:gd name="T18" fmla="*/ 445 w 3879"/>
                <a:gd name="T19" fmla="*/ 614 h 1488"/>
                <a:gd name="T20" fmla="*/ 716 w 3879"/>
                <a:gd name="T21" fmla="*/ 105 h 1488"/>
                <a:gd name="T22" fmla="*/ 1260 w 3879"/>
                <a:gd name="T23" fmla="*/ 25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547" name="Group 19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50548" name="Freeform 20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49" name="Text Box 21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14</a:t>
                </a:r>
                <a:endParaRPr lang="en-CA" altLang="x-none" sz="2000" i="0"/>
              </a:p>
            </p:txBody>
          </p:sp>
          <p:sp>
            <p:nvSpPr>
              <p:cNvPr id="150550" name="Text Box 22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98</a:t>
                </a:r>
                <a:endParaRPr lang="en-CA" altLang="x-none" sz="2000" i="0"/>
              </a:p>
            </p:txBody>
          </p:sp>
          <p:sp>
            <p:nvSpPr>
              <p:cNvPr id="150551" name="Text Box 23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25</a:t>
                </a:r>
                <a:endParaRPr lang="en-CA" altLang="x-none" sz="2000" i="0"/>
              </a:p>
            </p:txBody>
          </p:sp>
          <p:sp>
            <p:nvSpPr>
              <p:cNvPr id="150552" name="Text Box 24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62</a:t>
                </a:r>
                <a:endParaRPr lang="en-CA" altLang="x-none" sz="2000" i="0"/>
              </a:p>
            </p:txBody>
          </p:sp>
          <p:sp>
            <p:nvSpPr>
              <p:cNvPr id="150553" name="Text Box 25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79</a:t>
                </a:r>
                <a:endParaRPr lang="en-CA" altLang="x-none" sz="2000" i="0"/>
              </a:p>
            </p:txBody>
          </p:sp>
          <p:sp>
            <p:nvSpPr>
              <p:cNvPr id="150554" name="Text Box 26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30</a:t>
                </a:r>
                <a:endParaRPr lang="en-CA" altLang="x-none" sz="2000" i="0"/>
              </a:p>
            </p:txBody>
          </p:sp>
        </p:grpSp>
        <p:grpSp>
          <p:nvGrpSpPr>
            <p:cNvPr id="150555" name="Group 27"/>
            <p:cNvGrpSpPr>
              <a:grpSpLocks/>
            </p:cNvGrpSpPr>
            <p:nvPr/>
          </p:nvGrpSpPr>
          <p:grpSpPr bwMode="auto">
            <a:xfrm>
              <a:off x="1482" y="3205"/>
              <a:ext cx="627" cy="813"/>
              <a:chOff x="2641" y="1488"/>
              <a:chExt cx="2655" cy="2488"/>
            </a:xfrm>
          </p:grpSpPr>
          <p:grpSp>
            <p:nvGrpSpPr>
              <p:cNvPr id="150556" name="Group 2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50557" name="Freeform 2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8" name="Freeform 3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9" name="Freeform 3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0" name="Freeform 3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1" name="Freeform 3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2" name="Freeform 3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0563" name="Group 3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50564" name="Freeform 3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5" name="Freeform 3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6" name="Freeform 3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0567" name="Group 39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50568" name="Text Box 40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23,31,52,88</a:t>
                </a:r>
                <a:endParaRPr lang="en-CA" altLang="x-none" sz="2000" i="0"/>
              </a:p>
            </p:txBody>
          </p:sp>
          <p:sp>
            <p:nvSpPr>
              <p:cNvPr id="150569" name="Rectangle 41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50570" name="Rectangle 42"/>
          <p:cNvSpPr>
            <a:spLocks noChangeArrowheads="1"/>
          </p:cNvSpPr>
          <p:nvPr/>
        </p:nvSpPr>
        <p:spPr bwMode="auto">
          <a:xfrm>
            <a:off x="838200" y="838200"/>
            <a:ext cx="80010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 Some subset of the elements are sorted</a:t>
            </a:r>
          </a:p>
          <a:p>
            <a:pPr>
              <a:buFontTx/>
              <a:buChar char="•"/>
            </a:pPr>
            <a:r>
              <a:rPr lang="en-US" altLang="x-none" i="0"/>
              <a:t>The remaining elements are off to the side.</a:t>
            </a:r>
          </a:p>
        </p:txBody>
      </p:sp>
      <p:sp>
        <p:nvSpPr>
          <p:cNvPr id="150571" name="Rectangle 43"/>
          <p:cNvSpPr>
            <a:spLocks noChangeArrowheads="1"/>
          </p:cNvSpPr>
          <p:nvPr/>
        </p:nvSpPr>
        <p:spPr bwMode="auto">
          <a:xfrm>
            <a:off x="2000250" y="152400"/>
            <a:ext cx="51784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Define Loop Invariant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54" name="Group 2"/>
          <p:cNvGrpSpPr>
            <a:grpSpLocks/>
          </p:cNvGrpSpPr>
          <p:nvPr/>
        </p:nvGrpSpPr>
        <p:grpSpPr bwMode="auto">
          <a:xfrm>
            <a:off x="1219200" y="4724400"/>
            <a:ext cx="2400300" cy="1905000"/>
            <a:chOff x="1224" y="2352"/>
            <a:chExt cx="2280" cy="2056"/>
          </a:xfrm>
        </p:grpSpPr>
        <p:sp>
          <p:nvSpPr>
            <p:cNvPr id="151555" name="Freeform 3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6" name="Freeform 4"/>
            <p:cNvSpPr>
              <a:spLocks/>
            </p:cNvSpPr>
            <p:nvPr/>
          </p:nvSpPr>
          <p:spPr bwMode="auto">
            <a:xfrm>
              <a:off x="1776" y="3936"/>
              <a:ext cx="672" cy="200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1557" name="Group 5"/>
            <p:cNvGrpSpPr>
              <a:grpSpLocks/>
            </p:cNvGrpSpPr>
            <p:nvPr/>
          </p:nvGrpSpPr>
          <p:grpSpPr bwMode="auto">
            <a:xfrm>
              <a:off x="1680" y="2976"/>
              <a:ext cx="640" cy="1065"/>
              <a:chOff x="1681" y="2977"/>
              <a:chExt cx="640" cy="1065"/>
            </a:xfrm>
          </p:grpSpPr>
          <p:sp>
            <p:nvSpPr>
              <p:cNvPr id="151558" name="Freeform 6"/>
              <p:cNvSpPr>
                <a:spLocks/>
              </p:cNvSpPr>
              <p:nvPr/>
            </p:nvSpPr>
            <p:spPr bwMode="auto">
              <a:xfrm>
                <a:off x="1844" y="3119"/>
                <a:ext cx="224" cy="202"/>
              </a:xfrm>
              <a:custGeom>
                <a:avLst/>
                <a:gdLst>
                  <a:gd name="T0" fmla="*/ 313 w 601"/>
                  <a:gd name="T1" fmla="*/ 154 h 667"/>
                  <a:gd name="T2" fmla="*/ 260 w 601"/>
                  <a:gd name="T3" fmla="*/ 85 h 667"/>
                  <a:gd name="T4" fmla="*/ 187 w 601"/>
                  <a:gd name="T5" fmla="*/ 34 h 667"/>
                  <a:gd name="T6" fmla="*/ 121 w 601"/>
                  <a:gd name="T7" fmla="*/ 0 h 667"/>
                  <a:gd name="T8" fmla="*/ 68 w 601"/>
                  <a:gd name="T9" fmla="*/ 9 h 667"/>
                  <a:gd name="T10" fmla="*/ 30 w 601"/>
                  <a:gd name="T11" fmla="*/ 47 h 667"/>
                  <a:gd name="T12" fmla="*/ 0 w 601"/>
                  <a:gd name="T13" fmla="*/ 163 h 667"/>
                  <a:gd name="T14" fmla="*/ 12 w 601"/>
                  <a:gd name="T15" fmla="*/ 296 h 667"/>
                  <a:gd name="T16" fmla="*/ 43 w 601"/>
                  <a:gd name="T17" fmla="*/ 423 h 667"/>
                  <a:gd name="T18" fmla="*/ 78 w 601"/>
                  <a:gd name="T19" fmla="*/ 522 h 667"/>
                  <a:gd name="T20" fmla="*/ 143 w 601"/>
                  <a:gd name="T21" fmla="*/ 625 h 667"/>
                  <a:gd name="T22" fmla="*/ 200 w 601"/>
                  <a:gd name="T23" fmla="*/ 667 h 667"/>
                  <a:gd name="T24" fmla="*/ 278 w 601"/>
                  <a:gd name="T25" fmla="*/ 667 h 667"/>
                  <a:gd name="T26" fmla="*/ 356 w 601"/>
                  <a:gd name="T27" fmla="*/ 638 h 667"/>
                  <a:gd name="T28" fmla="*/ 396 w 601"/>
                  <a:gd name="T29" fmla="*/ 564 h 667"/>
                  <a:gd name="T30" fmla="*/ 417 w 601"/>
                  <a:gd name="T31" fmla="*/ 471 h 667"/>
                  <a:gd name="T32" fmla="*/ 409 w 601"/>
                  <a:gd name="T33" fmla="*/ 355 h 667"/>
                  <a:gd name="T34" fmla="*/ 592 w 601"/>
                  <a:gd name="T35" fmla="*/ 368 h 667"/>
                  <a:gd name="T36" fmla="*/ 601 w 601"/>
                  <a:gd name="T37" fmla="*/ 317 h 667"/>
                  <a:gd name="T38" fmla="*/ 392 w 601"/>
                  <a:gd name="T39" fmla="*/ 296 h 667"/>
                  <a:gd name="T40" fmla="*/ 339 w 601"/>
                  <a:gd name="T41" fmla="*/ 176 h 667"/>
                  <a:gd name="T42" fmla="*/ 313 w 601"/>
                  <a:gd name="T43" fmla="*/ 15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9" name="Freeform 7"/>
              <p:cNvSpPr>
                <a:spLocks/>
              </p:cNvSpPr>
              <p:nvPr/>
            </p:nvSpPr>
            <p:spPr bwMode="auto">
              <a:xfrm>
                <a:off x="1681" y="3062"/>
                <a:ext cx="259" cy="324"/>
              </a:xfrm>
              <a:custGeom>
                <a:avLst/>
                <a:gdLst>
                  <a:gd name="T0" fmla="*/ 403 w 692"/>
                  <a:gd name="T1" fmla="*/ 25 h 1069"/>
                  <a:gd name="T2" fmla="*/ 490 w 692"/>
                  <a:gd name="T3" fmla="*/ 0 h 1069"/>
                  <a:gd name="T4" fmla="*/ 560 w 692"/>
                  <a:gd name="T5" fmla="*/ 4 h 1069"/>
                  <a:gd name="T6" fmla="*/ 613 w 692"/>
                  <a:gd name="T7" fmla="*/ 42 h 1069"/>
                  <a:gd name="T8" fmla="*/ 648 w 692"/>
                  <a:gd name="T9" fmla="*/ 102 h 1069"/>
                  <a:gd name="T10" fmla="*/ 635 w 692"/>
                  <a:gd name="T11" fmla="*/ 165 h 1069"/>
                  <a:gd name="T12" fmla="*/ 586 w 692"/>
                  <a:gd name="T13" fmla="*/ 165 h 1069"/>
                  <a:gd name="T14" fmla="*/ 599 w 692"/>
                  <a:gd name="T15" fmla="*/ 114 h 1069"/>
                  <a:gd name="T16" fmla="*/ 560 w 692"/>
                  <a:gd name="T17" fmla="*/ 68 h 1069"/>
                  <a:gd name="T18" fmla="*/ 522 w 692"/>
                  <a:gd name="T19" fmla="*/ 51 h 1069"/>
                  <a:gd name="T20" fmla="*/ 456 w 692"/>
                  <a:gd name="T21" fmla="*/ 68 h 1069"/>
                  <a:gd name="T22" fmla="*/ 482 w 692"/>
                  <a:gd name="T23" fmla="*/ 119 h 1069"/>
                  <a:gd name="T24" fmla="*/ 490 w 692"/>
                  <a:gd name="T25" fmla="*/ 165 h 1069"/>
                  <a:gd name="T26" fmla="*/ 482 w 692"/>
                  <a:gd name="T27" fmla="*/ 205 h 1069"/>
                  <a:gd name="T28" fmla="*/ 417 w 692"/>
                  <a:gd name="T29" fmla="*/ 222 h 1069"/>
                  <a:gd name="T30" fmla="*/ 347 w 692"/>
                  <a:gd name="T31" fmla="*/ 209 h 1069"/>
                  <a:gd name="T32" fmla="*/ 334 w 692"/>
                  <a:gd name="T33" fmla="*/ 179 h 1069"/>
                  <a:gd name="T34" fmla="*/ 260 w 692"/>
                  <a:gd name="T35" fmla="*/ 260 h 1069"/>
                  <a:gd name="T36" fmla="*/ 217 w 692"/>
                  <a:gd name="T37" fmla="*/ 350 h 1069"/>
                  <a:gd name="T38" fmla="*/ 156 w 692"/>
                  <a:gd name="T39" fmla="*/ 465 h 1069"/>
                  <a:gd name="T40" fmla="*/ 117 w 692"/>
                  <a:gd name="T41" fmla="*/ 568 h 1069"/>
                  <a:gd name="T42" fmla="*/ 100 w 692"/>
                  <a:gd name="T43" fmla="*/ 667 h 1069"/>
                  <a:gd name="T44" fmla="*/ 113 w 692"/>
                  <a:gd name="T45" fmla="*/ 718 h 1069"/>
                  <a:gd name="T46" fmla="*/ 182 w 692"/>
                  <a:gd name="T47" fmla="*/ 783 h 1069"/>
                  <a:gd name="T48" fmla="*/ 326 w 692"/>
                  <a:gd name="T49" fmla="*/ 838 h 1069"/>
                  <a:gd name="T50" fmla="*/ 403 w 692"/>
                  <a:gd name="T51" fmla="*/ 863 h 1069"/>
                  <a:gd name="T52" fmla="*/ 482 w 692"/>
                  <a:gd name="T53" fmla="*/ 876 h 1069"/>
                  <a:gd name="T54" fmla="*/ 599 w 692"/>
                  <a:gd name="T55" fmla="*/ 923 h 1069"/>
                  <a:gd name="T56" fmla="*/ 686 w 692"/>
                  <a:gd name="T57" fmla="*/ 954 h 1069"/>
                  <a:gd name="T58" fmla="*/ 692 w 692"/>
                  <a:gd name="T59" fmla="*/ 1013 h 1069"/>
                  <a:gd name="T60" fmla="*/ 648 w 692"/>
                  <a:gd name="T61" fmla="*/ 1056 h 1069"/>
                  <a:gd name="T62" fmla="*/ 596 w 692"/>
                  <a:gd name="T63" fmla="*/ 1069 h 1069"/>
                  <a:gd name="T64" fmla="*/ 517 w 692"/>
                  <a:gd name="T65" fmla="*/ 1030 h 1069"/>
                  <a:gd name="T66" fmla="*/ 334 w 692"/>
                  <a:gd name="T67" fmla="*/ 936 h 1069"/>
                  <a:gd name="T68" fmla="*/ 182 w 692"/>
                  <a:gd name="T69" fmla="*/ 872 h 1069"/>
                  <a:gd name="T70" fmla="*/ 77 w 692"/>
                  <a:gd name="T71" fmla="*/ 800 h 1069"/>
                  <a:gd name="T72" fmla="*/ 8 w 692"/>
                  <a:gd name="T73" fmla="*/ 735 h 1069"/>
                  <a:gd name="T74" fmla="*/ 0 w 692"/>
                  <a:gd name="T75" fmla="*/ 658 h 1069"/>
                  <a:gd name="T76" fmla="*/ 38 w 692"/>
                  <a:gd name="T77" fmla="*/ 555 h 1069"/>
                  <a:gd name="T78" fmla="*/ 117 w 692"/>
                  <a:gd name="T79" fmla="*/ 401 h 1069"/>
                  <a:gd name="T80" fmla="*/ 190 w 692"/>
                  <a:gd name="T81" fmla="*/ 273 h 1069"/>
                  <a:gd name="T82" fmla="*/ 282 w 692"/>
                  <a:gd name="T83" fmla="*/ 140 h 1069"/>
                  <a:gd name="T84" fmla="*/ 352 w 692"/>
                  <a:gd name="T85" fmla="*/ 63 h 1069"/>
                  <a:gd name="T86" fmla="*/ 439 w 692"/>
                  <a:gd name="T87" fmla="*/ 25 h 1069"/>
                  <a:gd name="T88" fmla="*/ 403 w 692"/>
                  <a:gd name="T89" fmla="*/ 25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0" name="Freeform 8"/>
              <p:cNvSpPr>
                <a:spLocks/>
              </p:cNvSpPr>
              <p:nvPr/>
            </p:nvSpPr>
            <p:spPr bwMode="auto">
              <a:xfrm>
                <a:off x="1898" y="3357"/>
                <a:ext cx="135" cy="305"/>
              </a:xfrm>
              <a:custGeom>
                <a:avLst/>
                <a:gdLst>
                  <a:gd name="T0" fmla="*/ 22 w 362"/>
                  <a:gd name="T1" fmla="*/ 78 h 1004"/>
                  <a:gd name="T2" fmla="*/ 36 w 362"/>
                  <a:gd name="T3" fmla="*/ 27 h 1004"/>
                  <a:gd name="T4" fmla="*/ 92 w 362"/>
                  <a:gd name="T5" fmla="*/ 0 h 1004"/>
                  <a:gd name="T6" fmla="*/ 143 w 362"/>
                  <a:gd name="T7" fmla="*/ 0 h 1004"/>
                  <a:gd name="T8" fmla="*/ 209 w 362"/>
                  <a:gd name="T9" fmla="*/ 39 h 1004"/>
                  <a:gd name="T10" fmla="*/ 271 w 362"/>
                  <a:gd name="T11" fmla="*/ 129 h 1004"/>
                  <a:gd name="T12" fmla="*/ 314 w 362"/>
                  <a:gd name="T13" fmla="*/ 223 h 1004"/>
                  <a:gd name="T14" fmla="*/ 335 w 362"/>
                  <a:gd name="T15" fmla="*/ 350 h 1004"/>
                  <a:gd name="T16" fmla="*/ 354 w 362"/>
                  <a:gd name="T17" fmla="*/ 500 h 1004"/>
                  <a:gd name="T18" fmla="*/ 362 w 362"/>
                  <a:gd name="T19" fmla="*/ 645 h 1004"/>
                  <a:gd name="T20" fmla="*/ 362 w 362"/>
                  <a:gd name="T21" fmla="*/ 833 h 1004"/>
                  <a:gd name="T22" fmla="*/ 335 w 362"/>
                  <a:gd name="T23" fmla="*/ 949 h 1004"/>
                  <a:gd name="T24" fmla="*/ 288 w 362"/>
                  <a:gd name="T25" fmla="*/ 991 h 1004"/>
                  <a:gd name="T26" fmla="*/ 205 w 362"/>
                  <a:gd name="T27" fmla="*/ 1004 h 1004"/>
                  <a:gd name="T28" fmla="*/ 118 w 362"/>
                  <a:gd name="T29" fmla="*/ 1001 h 1004"/>
                  <a:gd name="T30" fmla="*/ 74 w 362"/>
                  <a:gd name="T31" fmla="*/ 949 h 1004"/>
                  <a:gd name="T32" fmla="*/ 49 w 362"/>
                  <a:gd name="T33" fmla="*/ 860 h 1004"/>
                  <a:gd name="T34" fmla="*/ 26 w 362"/>
                  <a:gd name="T35" fmla="*/ 770 h 1004"/>
                  <a:gd name="T36" fmla="*/ 9 w 362"/>
                  <a:gd name="T37" fmla="*/ 607 h 1004"/>
                  <a:gd name="T38" fmla="*/ 0 w 362"/>
                  <a:gd name="T39" fmla="*/ 424 h 1004"/>
                  <a:gd name="T40" fmla="*/ 0 w 362"/>
                  <a:gd name="T41" fmla="*/ 210 h 1004"/>
                  <a:gd name="T42" fmla="*/ 22 w 362"/>
                  <a:gd name="T43" fmla="*/ 116 h 1004"/>
                  <a:gd name="T44" fmla="*/ 22 w 362"/>
                  <a:gd name="T45" fmla="*/ 7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1" name="Freeform 9"/>
              <p:cNvSpPr>
                <a:spLocks/>
              </p:cNvSpPr>
              <p:nvPr/>
            </p:nvSpPr>
            <p:spPr bwMode="auto">
              <a:xfrm>
                <a:off x="1969" y="3658"/>
                <a:ext cx="251" cy="378"/>
              </a:xfrm>
              <a:custGeom>
                <a:avLst/>
                <a:gdLst>
                  <a:gd name="T0" fmla="*/ 77 w 672"/>
                  <a:gd name="T1" fmla="*/ 0 h 1246"/>
                  <a:gd name="T2" fmla="*/ 17 w 672"/>
                  <a:gd name="T3" fmla="*/ 0 h 1246"/>
                  <a:gd name="T4" fmla="*/ 0 w 672"/>
                  <a:gd name="T5" fmla="*/ 89 h 1246"/>
                  <a:gd name="T6" fmla="*/ 43 w 672"/>
                  <a:gd name="T7" fmla="*/ 142 h 1246"/>
                  <a:gd name="T8" fmla="*/ 182 w 672"/>
                  <a:gd name="T9" fmla="*/ 266 h 1246"/>
                  <a:gd name="T10" fmla="*/ 305 w 672"/>
                  <a:gd name="T11" fmla="*/ 424 h 1246"/>
                  <a:gd name="T12" fmla="*/ 384 w 672"/>
                  <a:gd name="T13" fmla="*/ 587 h 1246"/>
                  <a:gd name="T14" fmla="*/ 395 w 672"/>
                  <a:gd name="T15" fmla="*/ 693 h 1246"/>
                  <a:gd name="T16" fmla="*/ 392 w 672"/>
                  <a:gd name="T17" fmla="*/ 771 h 1246"/>
                  <a:gd name="T18" fmla="*/ 357 w 672"/>
                  <a:gd name="T19" fmla="*/ 946 h 1246"/>
                  <a:gd name="T20" fmla="*/ 313 w 672"/>
                  <a:gd name="T21" fmla="*/ 1088 h 1246"/>
                  <a:gd name="T22" fmla="*/ 274 w 672"/>
                  <a:gd name="T23" fmla="*/ 1170 h 1246"/>
                  <a:gd name="T24" fmla="*/ 265 w 672"/>
                  <a:gd name="T25" fmla="*/ 1221 h 1246"/>
                  <a:gd name="T26" fmla="*/ 305 w 672"/>
                  <a:gd name="T27" fmla="*/ 1221 h 1246"/>
                  <a:gd name="T28" fmla="*/ 365 w 672"/>
                  <a:gd name="T29" fmla="*/ 1204 h 1246"/>
                  <a:gd name="T30" fmla="*/ 384 w 672"/>
                  <a:gd name="T31" fmla="*/ 1208 h 1246"/>
                  <a:gd name="T32" fmla="*/ 510 w 672"/>
                  <a:gd name="T33" fmla="*/ 1216 h 1246"/>
                  <a:gd name="T34" fmla="*/ 606 w 672"/>
                  <a:gd name="T35" fmla="*/ 1246 h 1246"/>
                  <a:gd name="T36" fmla="*/ 640 w 672"/>
                  <a:gd name="T37" fmla="*/ 1229 h 1246"/>
                  <a:gd name="T38" fmla="*/ 672 w 672"/>
                  <a:gd name="T39" fmla="*/ 1164 h 1246"/>
                  <a:gd name="T40" fmla="*/ 640 w 672"/>
                  <a:gd name="T41" fmla="*/ 1130 h 1246"/>
                  <a:gd name="T42" fmla="*/ 497 w 672"/>
                  <a:gd name="T43" fmla="*/ 1126 h 1246"/>
                  <a:gd name="T44" fmla="*/ 395 w 672"/>
                  <a:gd name="T45" fmla="*/ 1139 h 1246"/>
                  <a:gd name="T46" fmla="*/ 344 w 672"/>
                  <a:gd name="T47" fmla="*/ 1164 h 1246"/>
                  <a:gd name="T48" fmla="*/ 352 w 672"/>
                  <a:gd name="T49" fmla="*/ 1105 h 1246"/>
                  <a:gd name="T50" fmla="*/ 405 w 672"/>
                  <a:gd name="T51" fmla="*/ 1014 h 1246"/>
                  <a:gd name="T52" fmla="*/ 448 w 672"/>
                  <a:gd name="T53" fmla="*/ 874 h 1246"/>
                  <a:gd name="T54" fmla="*/ 484 w 672"/>
                  <a:gd name="T55" fmla="*/ 754 h 1246"/>
                  <a:gd name="T56" fmla="*/ 457 w 672"/>
                  <a:gd name="T57" fmla="*/ 617 h 1246"/>
                  <a:gd name="T58" fmla="*/ 418 w 672"/>
                  <a:gd name="T59" fmla="*/ 471 h 1246"/>
                  <a:gd name="T60" fmla="*/ 339 w 672"/>
                  <a:gd name="T61" fmla="*/ 304 h 1246"/>
                  <a:gd name="T62" fmla="*/ 226 w 672"/>
                  <a:gd name="T63" fmla="*/ 150 h 1246"/>
                  <a:gd name="T64" fmla="*/ 130 w 672"/>
                  <a:gd name="T65" fmla="*/ 38 h 1246"/>
                  <a:gd name="T66" fmla="*/ 77 w 672"/>
                  <a:gd name="T67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2" name="Freeform 10"/>
              <p:cNvSpPr>
                <a:spLocks/>
              </p:cNvSpPr>
              <p:nvPr/>
            </p:nvSpPr>
            <p:spPr bwMode="auto">
              <a:xfrm>
                <a:off x="1828" y="3657"/>
                <a:ext cx="169" cy="385"/>
              </a:xfrm>
              <a:custGeom>
                <a:avLst/>
                <a:gdLst>
                  <a:gd name="T0" fmla="*/ 313 w 453"/>
                  <a:gd name="T1" fmla="*/ 0 h 1270"/>
                  <a:gd name="T2" fmla="*/ 257 w 453"/>
                  <a:gd name="T3" fmla="*/ 120 h 1270"/>
                  <a:gd name="T4" fmla="*/ 217 w 453"/>
                  <a:gd name="T5" fmla="*/ 295 h 1270"/>
                  <a:gd name="T6" fmla="*/ 170 w 453"/>
                  <a:gd name="T7" fmla="*/ 488 h 1270"/>
                  <a:gd name="T8" fmla="*/ 127 w 453"/>
                  <a:gd name="T9" fmla="*/ 684 h 1270"/>
                  <a:gd name="T10" fmla="*/ 127 w 453"/>
                  <a:gd name="T11" fmla="*/ 757 h 1270"/>
                  <a:gd name="T12" fmla="*/ 170 w 453"/>
                  <a:gd name="T13" fmla="*/ 886 h 1270"/>
                  <a:gd name="T14" fmla="*/ 230 w 453"/>
                  <a:gd name="T15" fmla="*/ 954 h 1270"/>
                  <a:gd name="T16" fmla="*/ 287 w 453"/>
                  <a:gd name="T17" fmla="*/ 1040 h 1270"/>
                  <a:gd name="T18" fmla="*/ 327 w 453"/>
                  <a:gd name="T19" fmla="*/ 1103 h 1270"/>
                  <a:gd name="T20" fmla="*/ 309 w 453"/>
                  <a:gd name="T21" fmla="*/ 1133 h 1270"/>
                  <a:gd name="T22" fmla="*/ 209 w 453"/>
                  <a:gd name="T23" fmla="*/ 1146 h 1270"/>
                  <a:gd name="T24" fmla="*/ 48 w 453"/>
                  <a:gd name="T25" fmla="*/ 1171 h 1270"/>
                  <a:gd name="T26" fmla="*/ 0 w 453"/>
                  <a:gd name="T27" fmla="*/ 1211 h 1270"/>
                  <a:gd name="T28" fmla="*/ 40 w 453"/>
                  <a:gd name="T29" fmla="*/ 1245 h 1270"/>
                  <a:gd name="T30" fmla="*/ 131 w 453"/>
                  <a:gd name="T31" fmla="*/ 1270 h 1270"/>
                  <a:gd name="T32" fmla="*/ 236 w 453"/>
                  <a:gd name="T33" fmla="*/ 1219 h 1270"/>
                  <a:gd name="T34" fmla="*/ 313 w 453"/>
                  <a:gd name="T35" fmla="*/ 1184 h 1270"/>
                  <a:gd name="T36" fmla="*/ 413 w 453"/>
                  <a:gd name="T37" fmla="*/ 1171 h 1270"/>
                  <a:gd name="T38" fmla="*/ 453 w 453"/>
                  <a:gd name="T39" fmla="*/ 1159 h 1270"/>
                  <a:gd name="T40" fmla="*/ 440 w 453"/>
                  <a:gd name="T41" fmla="*/ 1116 h 1270"/>
                  <a:gd name="T42" fmla="*/ 327 w 453"/>
                  <a:gd name="T43" fmla="*/ 1006 h 1270"/>
                  <a:gd name="T44" fmla="*/ 261 w 453"/>
                  <a:gd name="T45" fmla="*/ 890 h 1270"/>
                  <a:gd name="T46" fmla="*/ 204 w 453"/>
                  <a:gd name="T47" fmla="*/ 812 h 1270"/>
                  <a:gd name="T48" fmla="*/ 196 w 453"/>
                  <a:gd name="T49" fmla="*/ 736 h 1270"/>
                  <a:gd name="T50" fmla="*/ 223 w 453"/>
                  <a:gd name="T51" fmla="*/ 608 h 1270"/>
                  <a:gd name="T52" fmla="*/ 283 w 453"/>
                  <a:gd name="T53" fmla="*/ 475 h 1270"/>
                  <a:gd name="T54" fmla="*/ 349 w 453"/>
                  <a:gd name="T55" fmla="*/ 249 h 1270"/>
                  <a:gd name="T56" fmla="*/ 405 w 453"/>
                  <a:gd name="T57" fmla="*/ 116 h 1270"/>
                  <a:gd name="T58" fmla="*/ 400 w 453"/>
                  <a:gd name="T59" fmla="*/ 38 h 1270"/>
                  <a:gd name="T60" fmla="*/ 349 w 453"/>
                  <a:gd name="T61" fmla="*/ 0 h 1270"/>
                  <a:gd name="T62" fmla="*/ 313 w 453"/>
                  <a:gd name="T63" fmla="*/ 0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1563" name="Group 11"/>
              <p:cNvGrpSpPr>
                <a:grpSpLocks/>
              </p:cNvGrpSpPr>
              <p:nvPr/>
            </p:nvGrpSpPr>
            <p:grpSpPr bwMode="auto">
              <a:xfrm>
                <a:off x="1989" y="2977"/>
                <a:ext cx="93" cy="125"/>
                <a:chOff x="1989" y="2977"/>
                <a:chExt cx="93" cy="125"/>
              </a:xfrm>
            </p:grpSpPr>
            <p:sp>
              <p:nvSpPr>
                <p:cNvPr id="151564" name="Freeform 12"/>
                <p:cNvSpPr>
                  <a:spLocks/>
                </p:cNvSpPr>
                <p:nvPr/>
              </p:nvSpPr>
              <p:spPr bwMode="auto">
                <a:xfrm>
                  <a:off x="2007" y="2977"/>
                  <a:ext cx="75" cy="87"/>
                </a:xfrm>
                <a:custGeom>
                  <a:avLst/>
                  <a:gdLst>
                    <a:gd name="T0" fmla="*/ 27 w 224"/>
                    <a:gd name="T1" fmla="*/ 11 h 260"/>
                    <a:gd name="T2" fmla="*/ 87 w 224"/>
                    <a:gd name="T3" fmla="*/ 0 h 260"/>
                    <a:gd name="T4" fmla="*/ 145 w 224"/>
                    <a:gd name="T5" fmla="*/ 4 h 260"/>
                    <a:gd name="T6" fmla="*/ 198 w 224"/>
                    <a:gd name="T7" fmla="*/ 29 h 260"/>
                    <a:gd name="T8" fmla="*/ 224 w 224"/>
                    <a:gd name="T9" fmla="*/ 76 h 260"/>
                    <a:gd name="T10" fmla="*/ 224 w 224"/>
                    <a:gd name="T11" fmla="*/ 114 h 260"/>
                    <a:gd name="T12" fmla="*/ 198 w 224"/>
                    <a:gd name="T13" fmla="*/ 165 h 260"/>
                    <a:gd name="T14" fmla="*/ 153 w 224"/>
                    <a:gd name="T15" fmla="*/ 196 h 260"/>
                    <a:gd name="T16" fmla="*/ 87 w 224"/>
                    <a:gd name="T17" fmla="*/ 196 h 260"/>
                    <a:gd name="T18" fmla="*/ 48 w 224"/>
                    <a:gd name="T19" fmla="*/ 221 h 260"/>
                    <a:gd name="T20" fmla="*/ 34 w 224"/>
                    <a:gd name="T21" fmla="*/ 260 h 260"/>
                    <a:gd name="T22" fmla="*/ 0 w 224"/>
                    <a:gd name="T23" fmla="*/ 247 h 260"/>
                    <a:gd name="T24" fmla="*/ 13 w 224"/>
                    <a:gd name="T25" fmla="*/ 196 h 260"/>
                    <a:gd name="T26" fmla="*/ 61 w 224"/>
                    <a:gd name="T27" fmla="*/ 165 h 260"/>
                    <a:gd name="T28" fmla="*/ 140 w 224"/>
                    <a:gd name="T29" fmla="*/ 158 h 260"/>
                    <a:gd name="T30" fmla="*/ 171 w 224"/>
                    <a:gd name="T31" fmla="*/ 127 h 260"/>
                    <a:gd name="T32" fmla="*/ 179 w 224"/>
                    <a:gd name="T33" fmla="*/ 80 h 260"/>
                    <a:gd name="T34" fmla="*/ 145 w 224"/>
                    <a:gd name="T35" fmla="*/ 38 h 260"/>
                    <a:gd name="T36" fmla="*/ 92 w 224"/>
                    <a:gd name="T37" fmla="*/ 38 h 260"/>
                    <a:gd name="T38" fmla="*/ 34 w 224"/>
                    <a:gd name="T39" fmla="*/ 51 h 260"/>
                    <a:gd name="T40" fmla="*/ 13 w 224"/>
                    <a:gd name="T41" fmla="*/ 38 h 260"/>
                    <a:gd name="T42" fmla="*/ 27 w 224"/>
                    <a:gd name="T43" fmla="*/ 11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4" h="260">
                      <a:moveTo>
                        <a:pt x="27" y="11"/>
                      </a:moveTo>
                      <a:lnTo>
                        <a:pt x="87" y="0"/>
                      </a:lnTo>
                      <a:lnTo>
                        <a:pt x="145" y="4"/>
                      </a:lnTo>
                      <a:lnTo>
                        <a:pt x="198" y="29"/>
                      </a:lnTo>
                      <a:lnTo>
                        <a:pt x="224" y="76"/>
                      </a:lnTo>
                      <a:lnTo>
                        <a:pt x="224" y="114"/>
                      </a:lnTo>
                      <a:lnTo>
                        <a:pt x="198" y="165"/>
                      </a:lnTo>
                      <a:lnTo>
                        <a:pt x="153" y="196"/>
                      </a:lnTo>
                      <a:lnTo>
                        <a:pt x="87" y="196"/>
                      </a:lnTo>
                      <a:lnTo>
                        <a:pt x="48" y="221"/>
                      </a:lnTo>
                      <a:lnTo>
                        <a:pt x="34" y="260"/>
                      </a:lnTo>
                      <a:lnTo>
                        <a:pt x="0" y="247"/>
                      </a:lnTo>
                      <a:lnTo>
                        <a:pt x="13" y="196"/>
                      </a:lnTo>
                      <a:lnTo>
                        <a:pt x="61" y="165"/>
                      </a:lnTo>
                      <a:lnTo>
                        <a:pt x="140" y="158"/>
                      </a:lnTo>
                      <a:lnTo>
                        <a:pt x="171" y="127"/>
                      </a:lnTo>
                      <a:lnTo>
                        <a:pt x="179" y="80"/>
                      </a:lnTo>
                      <a:lnTo>
                        <a:pt x="145" y="38"/>
                      </a:lnTo>
                      <a:lnTo>
                        <a:pt x="92" y="38"/>
                      </a:lnTo>
                      <a:lnTo>
                        <a:pt x="34" y="51"/>
                      </a:lnTo>
                      <a:lnTo>
                        <a:pt x="13" y="38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565" name="Freeform 13"/>
                <p:cNvSpPr>
                  <a:spLocks/>
                </p:cNvSpPr>
                <p:nvPr/>
              </p:nvSpPr>
              <p:spPr bwMode="auto">
                <a:xfrm>
                  <a:off x="1989" y="3078"/>
                  <a:ext cx="23" cy="24"/>
                </a:xfrm>
                <a:custGeom>
                  <a:avLst/>
                  <a:gdLst>
                    <a:gd name="T0" fmla="*/ 70 w 70"/>
                    <a:gd name="T1" fmla="*/ 4 h 71"/>
                    <a:gd name="T2" fmla="*/ 35 w 70"/>
                    <a:gd name="T3" fmla="*/ 0 h 71"/>
                    <a:gd name="T4" fmla="*/ 11 w 70"/>
                    <a:gd name="T5" fmla="*/ 26 h 71"/>
                    <a:gd name="T6" fmla="*/ 0 w 70"/>
                    <a:gd name="T7" fmla="*/ 67 h 71"/>
                    <a:gd name="T8" fmla="*/ 35 w 70"/>
                    <a:gd name="T9" fmla="*/ 71 h 71"/>
                    <a:gd name="T10" fmla="*/ 63 w 70"/>
                    <a:gd name="T11" fmla="*/ 52 h 71"/>
                    <a:gd name="T12" fmla="*/ 70 w 70"/>
                    <a:gd name="T13" fmla="*/ 4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71">
                      <a:moveTo>
                        <a:pt x="70" y="4"/>
                      </a:moveTo>
                      <a:lnTo>
                        <a:pt x="35" y="0"/>
                      </a:lnTo>
                      <a:lnTo>
                        <a:pt x="11" y="26"/>
                      </a:lnTo>
                      <a:lnTo>
                        <a:pt x="0" y="67"/>
                      </a:lnTo>
                      <a:lnTo>
                        <a:pt x="35" y="71"/>
                      </a:lnTo>
                      <a:lnTo>
                        <a:pt x="63" y="5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1566" name="Freeform 14"/>
              <p:cNvSpPr>
                <a:spLocks/>
              </p:cNvSpPr>
              <p:nvPr/>
            </p:nvSpPr>
            <p:spPr bwMode="auto">
              <a:xfrm>
                <a:off x="2016" y="3072"/>
                <a:ext cx="305" cy="379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51567" name="Picture 15" descr="na01476_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352"/>
              <a:ext cx="1185" cy="8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1568" name="Group 16"/>
          <p:cNvGrpSpPr>
            <a:grpSpLocks/>
          </p:cNvGrpSpPr>
          <p:nvPr/>
        </p:nvGrpSpPr>
        <p:grpSpPr bwMode="auto">
          <a:xfrm>
            <a:off x="3717925" y="4953000"/>
            <a:ext cx="2987675" cy="1409700"/>
            <a:chOff x="2342" y="3120"/>
            <a:chExt cx="1882" cy="888"/>
          </a:xfrm>
        </p:grpSpPr>
        <p:grpSp>
          <p:nvGrpSpPr>
            <p:cNvPr id="151569" name="Group 17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51570" name="Freeform 18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1" name="Text Box 19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14</a:t>
                </a:r>
                <a:endParaRPr lang="en-CA" altLang="x-none" sz="2000" i="0"/>
              </a:p>
            </p:txBody>
          </p:sp>
          <p:sp>
            <p:nvSpPr>
              <p:cNvPr id="151572" name="Text Box 20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98</a:t>
                </a:r>
                <a:endParaRPr lang="en-CA" altLang="x-none" sz="2000" i="0"/>
              </a:p>
            </p:txBody>
          </p:sp>
          <p:sp>
            <p:nvSpPr>
              <p:cNvPr id="151573" name="Text Box 21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25</a:t>
                </a:r>
                <a:endParaRPr lang="en-CA" altLang="x-none" sz="2000" i="0"/>
              </a:p>
            </p:txBody>
          </p:sp>
          <p:sp>
            <p:nvSpPr>
              <p:cNvPr id="151574" name="Text Box 22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62</a:t>
                </a:r>
                <a:endParaRPr lang="en-CA" altLang="x-none" sz="2000" i="0"/>
              </a:p>
            </p:txBody>
          </p:sp>
          <p:sp>
            <p:nvSpPr>
              <p:cNvPr id="151575" name="Text Box 23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79</a:t>
                </a:r>
                <a:endParaRPr lang="en-CA" altLang="x-none" sz="2000" i="0"/>
              </a:p>
            </p:txBody>
          </p:sp>
          <p:sp>
            <p:nvSpPr>
              <p:cNvPr id="151576" name="Text Box 24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30</a:t>
                </a:r>
                <a:endParaRPr lang="en-CA" altLang="x-none" sz="2000" i="0"/>
              </a:p>
            </p:txBody>
          </p:sp>
        </p:grpSp>
        <p:grpSp>
          <p:nvGrpSpPr>
            <p:cNvPr id="151577" name="Group 25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51578" name="Text Box 26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2000" i="0"/>
                  <a:t>23,31,52,88</a:t>
                </a:r>
                <a:endParaRPr lang="en-CA" altLang="x-none" sz="2000" i="0"/>
              </a:p>
            </p:txBody>
          </p:sp>
          <p:sp>
            <p:nvSpPr>
              <p:cNvPr id="151579" name="Rectangle 2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51580" name="Group 28"/>
          <p:cNvGrpSpPr>
            <a:grpSpLocks/>
          </p:cNvGrpSpPr>
          <p:nvPr/>
        </p:nvGrpSpPr>
        <p:grpSpPr bwMode="auto">
          <a:xfrm>
            <a:off x="5260975" y="3429000"/>
            <a:ext cx="1384300" cy="1409700"/>
            <a:chOff x="4205" y="3063"/>
            <a:chExt cx="872" cy="888"/>
          </a:xfrm>
        </p:grpSpPr>
        <p:sp>
          <p:nvSpPr>
            <p:cNvPr id="151581" name="Freeform 29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2" name="Text Box 30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51583" name="Text Box 31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51584" name="Text Box 32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51585" name="Text Box 33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51586" name="Text Box 34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  <p:sp>
          <p:nvSpPr>
            <p:cNvPr id="151587" name="Text Box 35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grpSp>
        <p:nvGrpSpPr>
          <p:cNvPr id="151588" name="Group 36"/>
          <p:cNvGrpSpPr>
            <a:grpSpLocks/>
          </p:cNvGrpSpPr>
          <p:nvPr/>
        </p:nvGrpSpPr>
        <p:grpSpPr bwMode="auto">
          <a:xfrm>
            <a:off x="3657600" y="3810000"/>
            <a:ext cx="1524000" cy="533400"/>
            <a:chOff x="3072" y="3360"/>
            <a:chExt cx="2352" cy="336"/>
          </a:xfrm>
        </p:grpSpPr>
        <p:sp>
          <p:nvSpPr>
            <p:cNvPr id="151589" name="Text Box 37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14,52,62,79</a:t>
              </a:r>
              <a:endParaRPr lang="en-CA" altLang="x-none" sz="2000" i="0"/>
            </a:p>
          </p:txBody>
        </p:sp>
        <p:sp>
          <p:nvSpPr>
            <p:cNvPr id="151590" name="Rectangle 3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1591" name="Text Box 39"/>
          <p:cNvSpPr txBox="1">
            <a:spLocks noChangeArrowheads="1"/>
          </p:cNvSpPr>
          <p:nvPr/>
        </p:nvSpPr>
        <p:spPr bwMode="auto">
          <a:xfrm>
            <a:off x="1935163" y="152400"/>
            <a:ext cx="5924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Location Not Determined</a:t>
            </a:r>
          </a:p>
        </p:txBody>
      </p:sp>
      <p:sp>
        <p:nvSpPr>
          <p:cNvPr id="151592" name="Rectangle 40"/>
          <p:cNvSpPr>
            <a:spLocks noChangeArrowheads="1"/>
          </p:cNvSpPr>
          <p:nvPr/>
        </p:nvSpPr>
        <p:spPr bwMode="auto">
          <a:xfrm>
            <a:off x="1219200" y="1965325"/>
            <a:ext cx="67056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x-none" i="0"/>
              <a:t>Which subset of the elements are sorted, is not specified.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Defining Measure of Progress</a:t>
            </a:r>
            <a:endParaRPr lang="en-CA" altLang="x-none"/>
          </a:p>
        </p:txBody>
      </p:sp>
      <p:sp>
        <p:nvSpPr>
          <p:cNvPr id="153603" name="Freeform 3" descr="Green marble"/>
          <p:cNvSpPr>
            <a:spLocks/>
          </p:cNvSpPr>
          <p:nvPr/>
        </p:nvSpPr>
        <p:spPr bwMode="auto">
          <a:xfrm>
            <a:off x="3124200" y="18288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3604" name="Group 4"/>
          <p:cNvGrpSpPr>
            <a:grpSpLocks/>
          </p:cNvGrpSpPr>
          <p:nvPr/>
        </p:nvGrpSpPr>
        <p:grpSpPr bwMode="auto">
          <a:xfrm>
            <a:off x="5321300" y="2362200"/>
            <a:ext cx="1384300" cy="1409700"/>
            <a:chOff x="4205" y="3063"/>
            <a:chExt cx="872" cy="888"/>
          </a:xfrm>
        </p:grpSpPr>
        <p:sp>
          <p:nvSpPr>
            <p:cNvPr id="153605" name="Freeform 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06" name="Text Box 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53607" name="Text Box 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53608" name="Text Box 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53609" name="Text Box 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53610" name="Text Box 1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53611" name="Text Box 1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grpSp>
        <p:nvGrpSpPr>
          <p:cNvPr id="153612" name="Group 12"/>
          <p:cNvGrpSpPr>
            <a:grpSpLocks/>
          </p:cNvGrpSpPr>
          <p:nvPr/>
        </p:nvGrpSpPr>
        <p:grpSpPr bwMode="auto">
          <a:xfrm>
            <a:off x="3717925" y="2743200"/>
            <a:ext cx="1524000" cy="533400"/>
            <a:chOff x="3072" y="3360"/>
            <a:chExt cx="2352" cy="336"/>
          </a:xfrm>
        </p:grpSpPr>
        <p:sp>
          <p:nvSpPr>
            <p:cNvPr id="153613" name="Text Box 13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153614" name="Rectangle 14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3619" name="Group 19"/>
          <p:cNvGrpSpPr>
            <a:grpSpLocks/>
          </p:cNvGrpSpPr>
          <p:nvPr/>
        </p:nvGrpSpPr>
        <p:grpSpPr bwMode="auto">
          <a:xfrm>
            <a:off x="5334000" y="3733800"/>
            <a:ext cx="1524000" cy="1600200"/>
            <a:chOff x="3360" y="2352"/>
            <a:chExt cx="960" cy="1008"/>
          </a:xfrm>
        </p:grpSpPr>
        <p:grpSp>
          <p:nvGrpSpPr>
            <p:cNvPr id="153615" name="Group 15"/>
            <p:cNvGrpSpPr>
              <a:grpSpLocks/>
            </p:cNvGrpSpPr>
            <p:nvPr/>
          </p:nvGrpSpPr>
          <p:grpSpPr bwMode="auto">
            <a:xfrm>
              <a:off x="3456" y="2688"/>
              <a:ext cx="768" cy="672"/>
              <a:chOff x="1584" y="3063"/>
              <a:chExt cx="768" cy="672"/>
            </a:xfrm>
          </p:grpSpPr>
          <p:sp>
            <p:nvSpPr>
              <p:cNvPr id="153616" name="AutoShape 16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2400" i="0" baseline="-8000">
                    <a:solidFill>
                      <a:schemeClr val="bg2"/>
                    </a:solidFill>
                  </a:rPr>
                  <a:t>6 elements</a:t>
                </a:r>
              </a:p>
              <a:p>
                <a:pPr algn="ctr"/>
                <a:r>
                  <a:rPr lang="en-US" altLang="x-none" sz="24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53617" name="Line 17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3618" name="AutoShape 18"/>
            <p:cNvSpPr>
              <a:spLocks/>
            </p:cNvSpPr>
            <p:nvPr/>
          </p:nvSpPr>
          <p:spPr bwMode="auto">
            <a:xfrm rot="-5400000">
              <a:off x="3648" y="2064"/>
              <a:ext cx="384" cy="96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pPr algn="ctr"/>
              <a:endParaRPr lang="en-US" altLang="x-none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155651" name="Freeform 3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652" name="Freeform 4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653" name="Text Box 5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55654" name="Text Box 6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155655" name="Text Box 7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62</a:t>
            </a:r>
            <a:endParaRPr lang="en-CA" altLang="x-none" sz="2000" i="0"/>
          </a:p>
        </p:txBody>
      </p:sp>
      <p:sp>
        <p:nvSpPr>
          <p:cNvPr id="155656" name="Text Box 8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</a:t>
            </a:r>
            <a:endParaRPr lang="en-CA" altLang="x-none" sz="2000" i="0"/>
          </a:p>
        </p:txBody>
      </p:sp>
      <p:grpSp>
        <p:nvGrpSpPr>
          <p:cNvPr id="155657" name="Group 9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55658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155659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5660" name="Text Box 12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155661" name="Text Box 13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grpSp>
        <p:nvGrpSpPr>
          <p:cNvPr id="155662" name="Group 14"/>
          <p:cNvGrpSpPr>
            <a:grpSpLocks/>
          </p:cNvGrpSpPr>
          <p:nvPr/>
        </p:nvGrpSpPr>
        <p:grpSpPr bwMode="auto">
          <a:xfrm>
            <a:off x="4267200" y="2895600"/>
            <a:ext cx="1143000" cy="1524000"/>
            <a:chOff x="1681" y="3036"/>
            <a:chExt cx="512" cy="1103"/>
          </a:xfrm>
        </p:grpSpPr>
        <p:sp>
          <p:nvSpPr>
            <p:cNvPr id="155663" name="Freeform 15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313 w 601"/>
                <a:gd name="T1" fmla="*/ 154 h 667"/>
                <a:gd name="T2" fmla="*/ 260 w 601"/>
                <a:gd name="T3" fmla="*/ 85 h 667"/>
                <a:gd name="T4" fmla="*/ 187 w 601"/>
                <a:gd name="T5" fmla="*/ 34 h 667"/>
                <a:gd name="T6" fmla="*/ 121 w 601"/>
                <a:gd name="T7" fmla="*/ 0 h 667"/>
                <a:gd name="T8" fmla="*/ 68 w 601"/>
                <a:gd name="T9" fmla="*/ 9 h 667"/>
                <a:gd name="T10" fmla="*/ 30 w 601"/>
                <a:gd name="T11" fmla="*/ 47 h 667"/>
                <a:gd name="T12" fmla="*/ 0 w 601"/>
                <a:gd name="T13" fmla="*/ 163 h 667"/>
                <a:gd name="T14" fmla="*/ 12 w 601"/>
                <a:gd name="T15" fmla="*/ 296 h 667"/>
                <a:gd name="T16" fmla="*/ 43 w 601"/>
                <a:gd name="T17" fmla="*/ 423 h 667"/>
                <a:gd name="T18" fmla="*/ 78 w 601"/>
                <a:gd name="T19" fmla="*/ 522 h 667"/>
                <a:gd name="T20" fmla="*/ 143 w 601"/>
                <a:gd name="T21" fmla="*/ 625 h 667"/>
                <a:gd name="T22" fmla="*/ 200 w 601"/>
                <a:gd name="T23" fmla="*/ 667 h 667"/>
                <a:gd name="T24" fmla="*/ 278 w 601"/>
                <a:gd name="T25" fmla="*/ 667 h 667"/>
                <a:gd name="T26" fmla="*/ 356 w 601"/>
                <a:gd name="T27" fmla="*/ 638 h 667"/>
                <a:gd name="T28" fmla="*/ 396 w 601"/>
                <a:gd name="T29" fmla="*/ 564 h 667"/>
                <a:gd name="T30" fmla="*/ 417 w 601"/>
                <a:gd name="T31" fmla="*/ 471 h 667"/>
                <a:gd name="T32" fmla="*/ 409 w 601"/>
                <a:gd name="T33" fmla="*/ 355 h 667"/>
                <a:gd name="T34" fmla="*/ 592 w 601"/>
                <a:gd name="T35" fmla="*/ 368 h 667"/>
                <a:gd name="T36" fmla="*/ 601 w 601"/>
                <a:gd name="T37" fmla="*/ 317 h 667"/>
                <a:gd name="T38" fmla="*/ 392 w 601"/>
                <a:gd name="T39" fmla="*/ 296 h 667"/>
                <a:gd name="T40" fmla="*/ 339 w 601"/>
                <a:gd name="T41" fmla="*/ 176 h 667"/>
                <a:gd name="T42" fmla="*/ 313 w 601"/>
                <a:gd name="T43" fmla="*/ 154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4" name="Freeform 16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403 w 692"/>
                <a:gd name="T1" fmla="*/ 25 h 1069"/>
                <a:gd name="T2" fmla="*/ 490 w 692"/>
                <a:gd name="T3" fmla="*/ 0 h 1069"/>
                <a:gd name="T4" fmla="*/ 560 w 692"/>
                <a:gd name="T5" fmla="*/ 4 h 1069"/>
                <a:gd name="T6" fmla="*/ 613 w 692"/>
                <a:gd name="T7" fmla="*/ 42 h 1069"/>
                <a:gd name="T8" fmla="*/ 648 w 692"/>
                <a:gd name="T9" fmla="*/ 102 h 1069"/>
                <a:gd name="T10" fmla="*/ 635 w 692"/>
                <a:gd name="T11" fmla="*/ 165 h 1069"/>
                <a:gd name="T12" fmla="*/ 586 w 692"/>
                <a:gd name="T13" fmla="*/ 165 h 1069"/>
                <a:gd name="T14" fmla="*/ 599 w 692"/>
                <a:gd name="T15" fmla="*/ 114 h 1069"/>
                <a:gd name="T16" fmla="*/ 560 w 692"/>
                <a:gd name="T17" fmla="*/ 68 h 1069"/>
                <a:gd name="T18" fmla="*/ 522 w 692"/>
                <a:gd name="T19" fmla="*/ 51 h 1069"/>
                <a:gd name="T20" fmla="*/ 456 w 692"/>
                <a:gd name="T21" fmla="*/ 68 h 1069"/>
                <a:gd name="T22" fmla="*/ 482 w 692"/>
                <a:gd name="T23" fmla="*/ 119 h 1069"/>
                <a:gd name="T24" fmla="*/ 490 w 692"/>
                <a:gd name="T25" fmla="*/ 165 h 1069"/>
                <a:gd name="T26" fmla="*/ 482 w 692"/>
                <a:gd name="T27" fmla="*/ 205 h 1069"/>
                <a:gd name="T28" fmla="*/ 417 w 692"/>
                <a:gd name="T29" fmla="*/ 222 h 1069"/>
                <a:gd name="T30" fmla="*/ 347 w 692"/>
                <a:gd name="T31" fmla="*/ 209 h 1069"/>
                <a:gd name="T32" fmla="*/ 334 w 692"/>
                <a:gd name="T33" fmla="*/ 179 h 1069"/>
                <a:gd name="T34" fmla="*/ 260 w 692"/>
                <a:gd name="T35" fmla="*/ 260 h 1069"/>
                <a:gd name="T36" fmla="*/ 217 w 692"/>
                <a:gd name="T37" fmla="*/ 350 h 1069"/>
                <a:gd name="T38" fmla="*/ 156 w 692"/>
                <a:gd name="T39" fmla="*/ 465 h 1069"/>
                <a:gd name="T40" fmla="*/ 117 w 692"/>
                <a:gd name="T41" fmla="*/ 568 h 1069"/>
                <a:gd name="T42" fmla="*/ 100 w 692"/>
                <a:gd name="T43" fmla="*/ 667 h 1069"/>
                <a:gd name="T44" fmla="*/ 113 w 692"/>
                <a:gd name="T45" fmla="*/ 718 h 1069"/>
                <a:gd name="T46" fmla="*/ 182 w 692"/>
                <a:gd name="T47" fmla="*/ 783 h 1069"/>
                <a:gd name="T48" fmla="*/ 326 w 692"/>
                <a:gd name="T49" fmla="*/ 838 h 1069"/>
                <a:gd name="T50" fmla="*/ 403 w 692"/>
                <a:gd name="T51" fmla="*/ 863 h 1069"/>
                <a:gd name="T52" fmla="*/ 482 w 692"/>
                <a:gd name="T53" fmla="*/ 876 h 1069"/>
                <a:gd name="T54" fmla="*/ 599 w 692"/>
                <a:gd name="T55" fmla="*/ 923 h 1069"/>
                <a:gd name="T56" fmla="*/ 686 w 692"/>
                <a:gd name="T57" fmla="*/ 954 h 1069"/>
                <a:gd name="T58" fmla="*/ 692 w 692"/>
                <a:gd name="T59" fmla="*/ 1013 h 1069"/>
                <a:gd name="T60" fmla="*/ 648 w 692"/>
                <a:gd name="T61" fmla="*/ 1056 h 1069"/>
                <a:gd name="T62" fmla="*/ 596 w 692"/>
                <a:gd name="T63" fmla="*/ 1069 h 1069"/>
                <a:gd name="T64" fmla="*/ 517 w 692"/>
                <a:gd name="T65" fmla="*/ 1030 h 1069"/>
                <a:gd name="T66" fmla="*/ 334 w 692"/>
                <a:gd name="T67" fmla="*/ 936 h 1069"/>
                <a:gd name="T68" fmla="*/ 182 w 692"/>
                <a:gd name="T69" fmla="*/ 872 h 1069"/>
                <a:gd name="T70" fmla="*/ 77 w 692"/>
                <a:gd name="T71" fmla="*/ 800 h 1069"/>
                <a:gd name="T72" fmla="*/ 8 w 692"/>
                <a:gd name="T73" fmla="*/ 735 h 1069"/>
                <a:gd name="T74" fmla="*/ 0 w 692"/>
                <a:gd name="T75" fmla="*/ 658 h 1069"/>
                <a:gd name="T76" fmla="*/ 38 w 692"/>
                <a:gd name="T77" fmla="*/ 555 h 1069"/>
                <a:gd name="T78" fmla="*/ 117 w 692"/>
                <a:gd name="T79" fmla="*/ 401 h 1069"/>
                <a:gd name="T80" fmla="*/ 190 w 692"/>
                <a:gd name="T81" fmla="*/ 273 h 1069"/>
                <a:gd name="T82" fmla="*/ 282 w 692"/>
                <a:gd name="T83" fmla="*/ 140 h 1069"/>
                <a:gd name="T84" fmla="*/ 352 w 692"/>
                <a:gd name="T85" fmla="*/ 63 h 1069"/>
                <a:gd name="T86" fmla="*/ 439 w 692"/>
                <a:gd name="T87" fmla="*/ 25 h 1069"/>
                <a:gd name="T88" fmla="*/ 403 w 692"/>
                <a:gd name="T89" fmla="*/ 25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5" name="Freeform 17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22 w 362"/>
                <a:gd name="T1" fmla="*/ 78 h 1004"/>
                <a:gd name="T2" fmla="*/ 36 w 362"/>
                <a:gd name="T3" fmla="*/ 27 h 1004"/>
                <a:gd name="T4" fmla="*/ 92 w 362"/>
                <a:gd name="T5" fmla="*/ 0 h 1004"/>
                <a:gd name="T6" fmla="*/ 143 w 362"/>
                <a:gd name="T7" fmla="*/ 0 h 1004"/>
                <a:gd name="T8" fmla="*/ 209 w 362"/>
                <a:gd name="T9" fmla="*/ 39 h 1004"/>
                <a:gd name="T10" fmla="*/ 271 w 362"/>
                <a:gd name="T11" fmla="*/ 129 h 1004"/>
                <a:gd name="T12" fmla="*/ 314 w 362"/>
                <a:gd name="T13" fmla="*/ 223 h 1004"/>
                <a:gd name="T14" fmla="*/ 335 w 362"/>
                <a:gd name="T15" fmla="*/ 350 h 1004"/>
                <a:gd name="T16" fmla="*/ 354 w 362"/>
                <a:gd name="T17" fmla="*/ 500 h 1004"/>
                <a:gd name="T18" fmla="*/ 362 w 362"/>
                <a:gd name="T19" fmla="*/ 645 h 1004"/>
                <a:gd name="T20" fmla="*/ 362 w 362"/>
                <a:gd name="T21" fmla="*/ 833 h 1004"/>
                <a:gd name="T22" fmla="*/ 335 w 362"/>
                <a:gd name="T23" fmla="*/ 949 h 1004"/>
                <a:gd name="T24" fmla="*/ 288 w 362"/>
                <a:gd name="T25" fmla="*/ 991 h 1004"/>
                <a:gd name="T26" fmla="*/ 205 w 362"/>
                <a:gd name="T27" fmla="*/ 1004 h 1004"/>
                <a:gd name="T28" fmla="*/ 118 w 362"/>
                <a:gd name="T29" fmla="*/ 1001 h 1004"/>
                <a:gd name="T30" fmla="*/ 74 w 362"/>
                <a:gd name="T31" fmla="*/ 949 h 1004"/>
                <a:gd name="T32" fmla="*/ 49 w 362"/>
                <a:gd name="T33" fmla="*/ 860 h 1004"/>
                <a:gd name="T34" fmla="*/ 26 w 362"/>
                <a:gd name="T35" fmla="*/ 770 h 1004"/>
                <a:gd name="T36" fmla="*/ 9 w 362"/>
                <a:gd name="T37" fmla="*/ 607 h 1004"/>
                <a:gd name="T38" fmla="*/ 0 w 362"/>
                <a:gd name="T39" fmla="*/ 424 h 1004"/>
                <a:gd name="T40" fmla="*/ 0 w 362"/>
                <a:gd name="T41" fmla="*/ 210 h 1004"/>
                <a:gd name="T42" fmla="*/ 22 w 362"/>
                <a:gd name="T43" fmla="*/ 116 h 1004"/>
                <a:gd name="T44" fmla="*/ 22 w 362"/>
                <a:gd name="T45" fmla="*/ 7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6" name="Freeform 18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30 w 553"/>
                <a:gd name="T1" fmla="*/ 0 h 771"/>
                <a:gd name="T2" fmla="*/ 143 w 553"/>
                <a:gd name="T3" fmla="*/ 13 h 771"/>
                <a:gd name="T4" fmla="*/ 261 w 553"/>
                <a:gd name="T5" fmla="*/ 34 h 771"/>
                <a:gd name="T6" fmla="*/ 383 w 553"/>
                <a:gd name="T7" fmla="*/ 103 h 771"/>
                <a:gd name="T8" fmla="*/ 470 w 553"/>
                <a:gd name="T9" fmla="*/ 154 h 771"/>
                <a:gd name="T10" fmla="*/ 526 w 553"/>
                <a:gd name="T11" fmla="*/ 228 h 771"/>
                <a:gd name="T12" fmla="*/ 553 w 553"/>
                <a:gd name="T13" fmla="*/ 270 h 771"/>
                <a:gd name="T14" fmla="*/ 500 w 553"/>
                <a:gd name="T15" fmla="*/ 395 h 771"/>
                <a:gd name="T16" fmla="*/ 417 w 553"/>
                <a:gd name="T17" fmla="*/ 471 h 771"/>
                <a:gd name="T18" fmla="*/ 317 w 553"/>
                <a:gd name="T19" fmla="*/ 526 h 771"/>
                <a:gd name="T20" fmla="*/ 265 w 553"/>
                <a:gd name="T21" fmla="*/ 561 h 771"/>
                <a:gd name="T22" fmla="*/ 174 w 553"/>
                <a:gd name="T23" fmla="*/ 578 h 771"/>
                <a:gd name="T24" fmla="*/ 170 w 553"/>
                <a:gd name="T25" fmla="*/ 612 h 771"/>
                <a:gd name="T26" fmla="*/ 240 w 553"/>
                <a:gd name="T27" fmla="*/ 642 h 771"/>
                <a:gd name="T28" fmla="*/ 339 w 553"/>
                <a:gd name="T29" fmla="*/ 669 h 771"/>
                <a:gd name="T30" fmla="*/ 434 w 553"/>
                <a:gd name="T31" fmla="*/ 720 h 771"/>
                <a:gd name="T32" fmla="*/ 396 w 553"/>
                <a:gd name="T33" fmla="*/ 758 h 771"/>
                <a:gd name="T34" fmla="*/ 357 w 553"/>
                <a:gd name="T35" fmla="*/ 771 h 771"/>
                <a:gd name="T36" fmla="*/ 300 w 553"/>
                <a:gd name="T37" fmla="*/ 715 h 771"/>
                <a:gd name="T38" fmla="*/ 213 w 553"/>
                <a:gd name="T39" fmla="*/ 680 h 771"/>
                <a:gd name="T40" fmla="*/ 143 w 553"/>
                <a:gd name="T41" fmla="*/ 655 h 771"/>
                <a:gd name="T42" fmla="*/ 143 w 553"/>
                <a:gd name="T43" fmla="*/ 604 h 771"/>
                <a:gd name="T44" fmla="*/ 157 w 553"/>
                <a:gd name="T45" fmla="*/ 549 h 771"/>
                <a:gd name="T46" fmla="*/ 200 w 553"/>
                <a:gd name="T47" fmla="*/ 526 h 771"/>
                <a:gd name="T48" fmla="*/ 339 w 553"/>
                <a:gd name="T49" fmla="*/ 471 h 771"/>
                <a:gd name="T50" fmla="*/ 417 w 553"/>
                <a:gd name="T51" fmla="*/ 386 h 771"/>
                <a:gd name="T52" fmla="*/ 474 w 553"/>
                <a:gd name="T53" fmla="*/ 296 h 771"/>
                <a:gd name="T54" fmla="*/ 461 w 553"/>
                <a:gd name="T55" fmla="*/ 253 h 771"/>
                <a:gd name="T56" fmla="*/ 417 w 553"/>
                <a:gd name="T57" fmla="*/ 201 h 771"/>
                <a:gd name="T58" fmla="*/ 313 w 553"/>
                <a:gd name="T59" fmla="*/ 129 h 771"/>
                <a:gd name="T60" fmla="*/ 187 w 553"/>
                <a:gd name="T61" fmla="*/ 103 h 771"/>
                <a:gd name="T62" fmla="*/ 104 w 553"/>
                <a:gd name="T63" fmla="*/ 99 h 771"/>
                <a:gd name="T64" fmla="*/ 30 w 553"/>
                <a:gd name="T65" fmla="*/ 99 h 771"/>
                <a:gd name="T66" fmla="*/ 0 w 553"/>
                <a:gd name="T67" fmla="*/ 51 h 771"/>
                <a:gd name="T68" fmla="*/ 30 w 553"/>
                <a:gd name="T69" fmla="*/ 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7" name="Freeform 19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77 w 672"/>
                <a:gd name="T1" fmla="*/ 0 h 1246"/>
                <a:gd name="T2" fmla="*/ 17 w 672"/>
                <a:gd name="T3" fmla="*/ 0 h 1246"/>
                <a:gd name="T4" fmla="*/ 0 w 672"/>
                <a:gd name="T5" fmla="*/ 89 h 1246"/>
                <a:gd name="T6" fmla="*/ 43 w 672"/>
                <a:gd name="T7" fmla="*/ 142 h 1246"/>
                <a:gd name="T8" fmla="*/ 182 w 672"/>
                <a:gd name="T9" fmla="*/ 266 h 1246"/>
                <a:gd name="T10" fmla="*/ 305 w 672"/>
                <a:gd name="T11" fmla="*/ 424 h 1246"/>
                <a:gd name="T12" fmla="*/ 384 w 672"/>
                <a:gd name="T13" fmla="*/ 587 h 1246"/>
                <a:gd name="T14" fmla="*/ 395 w 672"/>
                <a:gd name="T15" fmla="*/ 693 h 1246"/>
                <a:gd name="T16" fmla="*/ 392 w 672"/>
                <a:gd name="T17" fmla="*/ 771 h 1246"/>
                <a:gd name="T18" fmla="*/ 357 w 672"/>
                <a:gd name="T19" fmla="*/ 946 h 1246"/>
                <a:gd name="T20" fmla="*/ 313 w 672"/>
                <a:gd name="T21" fmla="*/ 1088 h 1246"/>
                <a:gd name="T22" fmla="*/ 274 w 672"/>
                <a:gd name="T23" fmla="*/ 1170 h 1246"/>
                <a:gd name="T24" fmla="*/ 265 w 672"/>
                <a:gd name="T25" fmla="*/ 1221 h 1246"/>
                <a:gd name="T26" fmla="*/ 305 w 672"/>
                <a:gd name="T27" fmla="*/ 1221 h 1246"/>
                <a:gd name="T28" fmla="*/ 365 w 672"/>
                <a:gd name="T29" fmla="*/ 1204 h 1246"/>
                <a:gd name="T30" fmla="*/ 384 w 672"/>
                <a:gd name="T31" fmla="*/ 1208 h 1246"/>
                <a:gd name="T32" fmla="*/ 510 w 672"/>
                <a:gd name="T33" fmla="*/ 1216 h 1246"/>
                <a:gd name="T34" fmla="*/ 606 w 672"/>
                <a:gd name="T35" fmla="*/ 1246 h 1246"/>
                <a:gd name="T36" fmla="*/ 640 w 672"/>
                <a:gd name="T37" fmla="*/ 1229 h 1246"/>
                <a:gd name="T38" fmla="*/ 672 w 672"/>
                <a:gd name="T39" fmla="*/ 1164 h 1246"/>
                <a:gd name="T40" fmla="*/ 640 w 672"/>
                <a:gd name="T41" fmla="*/ 1130 h 1246"/>
                <a:gd name="T42" fmla="*/ 497 w 672"/>
                <a:gd name="T43" fmla="*/ 1126 h 1246"/>
                <a:gd name="T44" fmla="*/ 395 w 672"/>
                <a:gd name="T45" fmla="*/ 1139 h 1246"/>
                <a:gd name="T46" fmla="*/ 344 w 672"/>
                <a:gd name="T47" fmla="*/ 1164 h 1246"/>
                <a:gd name="T48" fmla="*/ 352 w 672"/>
                <a:gd name="T49" fmla="*/ 1105 h 1246"/>
                <a:gd name="T50" fmla="*/ 405 w 672"/>
                <a:gd name="T51" fmla="*/ 1014 h 1246"/>
                <a:gd name="T52" fmla="*/ 448 w 672"/>
                <a:gd name="T53" fmla="*/ 874 h 1246"/>
                <a:gd name="T54" fmla="*/ 484 w 672"/>
                <a:gd name="T55" fmla="*/ 754 h 1246"/>
                <a:gd name="T56" fmla="*/ 457 w 672"/>
                <a:gd name="T57" fmla="*/ 617 h 1246"/>
                <a:gd name="T58" fmla="*/ 418 w 672"/>
                <a:gd name="T59" fmla="*/ 471 h 1246"/>
                <a:gd name="T60" fmla="*/ 339 w 672"/>
                <a:gd name="T61" fmla="*/ 304 h 1246"/>
                <a:gd name="T62" fmla="*/ 226 w 672"/>
                <a:gd name="T63" fmla="*/ 150 h 1246"/>
                <a:gd name="T64" fmla="*/ 130 w 672"/>
                <a:gd name="T65" fmla="*/ 38 h 1246"/>
                <a:gd name="T66" fmla="*/ 77 w 672"/>
                <a:gd name="T67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8" name="Freeform 20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313 w 453"/>
                <a:gd name="T1" fmla="*/ 0 h 1270"/>
                <a:gd name="T2" fmla="*/ 257 w 453"/>
                <a:gd name="T3" fmla="*/ 120 h 1270"/>
                <a:gd name="T4" fmla="*/ 217 w 453"/>
                <a:gd name="T5" fmla="*/ 295 h 1270"/>
                <a:gd name="T6" fmla="*/ 170 w 453"/>
                <a:gd name="T7" fmla="*/ 488 h 1270"/>
                <a:gd name="T8" fmla="*/ 127 w 453"/>
                <a:gd name="T9" fmla="*/ 684 h 1270"/>
                <a:gd name="T10" fmla="*/ 127 w 453"/>
                <a:gd name="T11" fmla="*/ 757 h 1270"/>
                <a:gd name="T12" fmla="*/ 170 w 453"/>
                <a:gd name="T13" fmla="*/ 886 h 1270"/>
                <a:gd name="T14" fmla="*/ 230 w 453"/>
                <a:gd name="T15" fmla="*/ 954 h 1270"/>
                <a:gd name="T16" fmla="*/ 287 w 453"/>
                <a:gd name="T17" fmla="*/ 1040 h 1270"/>
                <a:gd name="T18" fmla="*/ 327 w 453"/>
                <a:gd name="T19" fmla="*/ 1103 h 1270"/>
                <a:gd name="T20" fmla="*/ 309 w 453"/>
                <a:gd name="T21" fmla="*/ 1133 h 1270"/>
                <a:gd name="T22" fmla="*/ 209 w 453"/>
                <a:gd name="T23" fmla="*/ 1146 h 1270"/>
                <a:gd name="T24" fmla="*/ 48 w 453"/>
                <a:gd name="T25" fmla="*/ 1171 h 1270"/>
                <a:gd name="T26" fmla="*/ 0 w 453"/>
                <a:gd name="T27" fmla="*/ 1211 h 1270"/>
                <a:gd name="T28" fmla="*/ 40 w 453"/>
                <a:gd name="T29" fmla="*/ 1245 h 1270"/>
                <a:gd name="T30" fmla="*/ 131 w 453"/>
                <a:gd name="T31" fmla="*/ 1270 h 1270"/>
                <a:gd name="T32" fmla="*/ 236 w 453"/>
                <a:gd name="T33" fmla="*/ 1219 h 1270"/>
                <a:gd name="T34" fmla="*/ 313 w 453"/>
                <a:gd name="T35" fmla="*/ 1184 h 1270"/>
                <a:gd name="T36" fmla="*/ 413 w 453"/>
                <a:gd name="T37" fmla="*/ 1171 h 1270"/>
                <a:gd name="T38" fmla="*/ 453 w 453"/>
                <a:gd name="T39" fmla="*/ 1159 h 1270"/>
                <a:gd name="T40" fmla="*/ 440 w 453"/>
                <a:gd name="T41" fmla="*/ 1116 h 1270"/>
                <a:gd name="T42" fmla="*/ 327 w 453"/>
                <a:gd name="T43" fmla="*/ 1006 h 1270"/>
                <a:gd name="T44" fmla="*/ 261 w 453"/>
                <a:gd name="T45" fmla="*/ 890 h 1270"/>
                <a:gd name="T46" fmla="*/ 204 w 453"/>
                <a:gd name="T47" fmla="*/ 812 h 1270"/>
                <a:gd name="T48" fmla="*/ 196 w 453"/>
                <a:gd name="T49" fmla="*/ 736 h 1270"/>
                <a:gd name="T50" fmla="*/ 223 w 453"/>
                <a:gd name="T51" fmla="*/ 608 h 1270"/>
                <a:gd name="T52" fmla="*/ 283 w 453"/>
                <a:gd name="T53" fmla="*/ 475 h 1270"/>
                <a:gd name="T54" fmla="*/ 349 w 453"/>
                <a:gd name="T55" fmla="*/ 249 h 1270"/>
                <a:gd name="T56" fmla="*/ 405 w 453"/>
                <a:gd name="T57" fmla="*/ 116 h 1270"/>
                <a:gd name="T58" fmla="*/ 400 w 453"/>
                <a:gd name="T59" fmla="*/ 38 h 1270"/>
                <a:gd name="T60" fmla="*/ 349 w 453"/>
                <a:gd name="T61" fmla="*/ 0 h 1270"/>
                <a:gd name="T62" fmla="*/ 313 w 453"/>
                <a:gd name="T63" fmla="*/ 0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9" name="Freeform 21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27 w 224"/>
                <a:gd name="T1" fmla="*/ 11 h 260"/>
                <a:gd name="T2" fmla="*/ 87 w 224"/>
                <a:gd name="T3" fmla="*/ 0 h 260"/>
                <a:gd name="T4" fmla="*/ 145 w 224"/>
                <a:gd name="T5" fmla="*/ 4 h 260"/>
                <a:gd name="T6" fmla="*/ 198 w 224"/>
                <a:gd name="T7" fmla="*/ 29 h 260"/>
                <a:gd name="T8" fmla="*/ 224 w 224"/>
                <a:gd name="T9" fmla="*/ 76 h 260"/>
                <a:gd name="T10" fmla="*/ 224 w 224"/>
                <a:gd name="T11" fmla="*/ 114 h 260"/>
                <a:gd name="T12" fmla="*/ 198 w 224"/>
                <a:gd name="T13" fmla="*/ 165 h 260"/>
                <a:gd name="T14" fmla="*/ 153 w 224"/>
                <a:gd name="T15" fmla="*/ 196 h 260"/>
                <a:gd name="T16" fmla="*/ 87 w 224"/>
                <a:gd name="T17" fmla="*/ 196 h 260"/>
                <a:gd name="T18" fmla="*/ 48 w 224"/>
                <a:gd name="T19" fmla="*/ 221 h 260"/>
                <a:gd name="T20" fmla="*/ 34 w 224"/>
                <a:gd name="T21" fmla="*/ 260 h 260"/>
                <a:gd name="T22" fmla="*/ 0 w 224"/>
                <a:gd name="T23" fmla="*/ 247 h 260"/>
                <a:gd name="T24" fmla="*/ 13 w 224"/>
                <a:gd name="T25" fmla="*/ 196 h 260"/>
                <a:gd name="T26" fmla="*/ 61 w 224"/>
                <a:gd name="T27" fmla="*/ 165 h 260"/>
                <a:gd name="T28" fmla="*/ 140 w 224"/>
                <a:gd name="T29" fmla="*/ 158 h 260"/>
                <a:gd name="T30" fmla="*/ 171 w 224"/>
                <a:gd name="T31" fmla="*/ 127 h 260"/>
                <a:gd name="T32" fmla="*/ 179 w 224"/>
                <a:gd name="T33" fmla="*/ 80 h 260"/>
                <a:gd name="T34" fmla="*/ 145 w 224"/>
                <a:gd name="T35" fmla="*/ 38 h 260"/>
                <a:gd name="T36" fmla="*/ 92 w 224"/>
                <a:gd name="T37" fmla="*/ 38 h 260"/>
                <a:gd name="T38" fmla="*/ 34 w 224"/>
                <a:gd name="T39" fmla="*/ 51 h 260"/>
                <a:gd name="T40" fmla="*/ 13 w 224"/>
                <a:gd name="T41" fmla="*/ 38 h 260"/>
                <a:gd name="T42" fmla="*/ 27 w 224"/>
                <a:gd name="T43" fmla="*/ 1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0" name="Freeform 22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70 w 70"/>
                <a:gd name="T1" fmla="*/ 4 h 71"/>
                <a:gd name="T2" fmla="*/ 35 w 70"/>
                <a:gd name="T3" fmla="*/ 0 h 71"/>
                <a:gd name="T4" fmla="*/ 11 w 70"/>
                <a:gd name="T5" fmla="*/ 26 h 71"/>
                <a:gd name="T6" fmla="*/ 0 w 70"/>
                <a:gd name="T7" fmla="*/ 67 h 71"/>
                <a:gd name="T8" fmla="*/ 35 w 70"/>
                <a:gd name="T9" fmla="*/ 71 h 71"/>
                <a:gd name="T10" fmla="*/ 63 w 70"/>
                <a:gd name="T11" fmla="*/ 52 h 71"/>
                <a:gd name="T12" fmla="*/ 70 w 70"/>
                <a:gd name="T1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156675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r>
              <a:rPr lang="en-US" altLang="x-none"/>
              <a:t>Select arbitrary element from side.</a:t>
            </a:r>
          </a:p>
          <a:p>
            <a:r>
              <a:rPr lang="en-US" altLang="x-none"/>
              <a:t>Insert it where it belongs.</a:t>
            </a:r>
            <a:endParaRPr lang="en-CA" altLang="x-none"/>
          </a:p>
        </p:txBody>
      </p:sp>
      <p:sp>
        <p:nvSpPr>
          <p:cNvPr id="156676" name="Freeform 4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7" name="Freeform 5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8" name="Text Box 6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56679" name="Text Box 7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156680" name="Text Box 8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chemeClr val="tx2"/>
                </a:solidFill>
              </a:rPr>
              <a:t>62</a:t>
            </a:r>
            <a:endParaRPr lang="en-CA" altLang="x-none" sz="2000" i="0">
              <a:solidFill>
                <a:schemeClr val="tx2"/>
              </a:solidFill>
            </a:endParaRPr>
          </a:p>
        </p:txBody>
      </p:sp>
      <p:sp>
        <p:nvSpPr>
          <p:cNvPr id="156681" name="Text Box 9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</a:t>
            </a:r>
            <a:endParaRPr lang="en-CA" altLang="x-none" sz="2000" i="0"/>
          </a:p>
        </p:txBody>
      </p:sp>
      <p:grpSp>
        <p:nvGrpSpPr>
          <p:cNvPr id="156682" name="Group 10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56683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156684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6685" name="Freeform 13" descr="Green marble"/>
          <p:cNvSpPr>
            <a:spLocks/>
          </p:cNvSpPr>
          <p:nvPr/>
        </p:nvSpPr>
        <p:spPr bwMode="auto">
          <a:xfrm>
            <a:off x="4114800" y="4191000"/>
            <a:ext cx="50292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686" name="Group 14"/>
          <p:cNvGrpSpPr>
            <a:grpSpLocks/>
          </p:cNvGrpSpPr>
          <p:nvPr/>
        </p:nvGrpSpPr>
        <p:grpSpPr bwMode="auto">
          <a:xfrm>
            <a:off x="6692900" y="4724400"/>
            <a:ext cx="1384300" cy="1409700"/>
            <a:chOff x="4205" y="3063"/>
            <a:chExt cx="872" cy="888"/>
          </a:xfrm>
        </p:grpSpPr>
        <p:sp>
          <p:nvSpPr>
            <p:cNvPr id="156687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8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56689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56690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56691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2000" i="0"/>
            </a:p>
          </p:txBody>
        </p:sp>
        <p:sp>
          <p:nvSpPr>
            <p:cNvPr id="156692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56693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sp>
        <p:nvSpPr>
          <p:cNvPr id="156694" name="Text Box 22"/>
          <p:cNvSpPr txBox="1">
            <a:spLocks noChangeArrowheads="1"/>
          </p:cNvSpPr>
          <p:nvPr/>
        </p:nvSpPr>
        <p:spPr bwMode="auto">
          <a:xfrm>
            <a:off x="4730750" y="5189538"/>
            <a:ext cx="170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23,31,52,</a:t>
            </a:r>
            <a:r>
              <a:rPr lang="en-US" altLang="x-none" sz="2000" i="0">
                <a:solidFill>
                  <a:schemeClr val="tx2"/>
                </a:solidFill>
              </a:rPr>
              <a:t>62</a:t>
            </a:r>
            <a:r>
              <a:rPr lang="en-US" altLang="x-none" sz="2000" i="0"/>
              <a:t>,88</a:t>
            </a:r>
            <a:endParaRPr lang="en-CA" altLang="x-none" sz="2000" i="0"/>
          </a:p>
        </p:txBody>
      </p:sp>
      <p:sp>
        <p:nvSpPr>
          <p:cNvPr id="156695" name="AutoShape 23"/>
          <p:cNvSpPr>
            <a:spLocks noChangeArrowheads="1"/>
          </p:cNvSpPr>
          <p:nvPr/>
        </p:nvSpPr>
        <p:spPr bwMode="auto">
          <a:xfrm flipH="1" flipV="1">
            <a:off x="1600200" y="3124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156696" name="Rectangle 24"/>
          <p:cNvSpPr>
            <a:spLocks noChangeArrowheads="1"/>
          </p:cNvSpPr>
          <p:nvPr/>
        </p:nvSpPr>
        <p:spPr bwMode="auto">
          <a:xfrm>
            <a:off x="4708525" y="51054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156697" name="Text Box 25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156698" name="Text Box 26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156699" name="AutoShape 27"/>
          <p:cNvSpPr>
            <a:spLocks noChangeArrowheads="1"/>
          </p:cNvSpPr>
          <p:nvPr/>
        </p:nvSpPr>
        <p:spPr bwMode="auto">
          <a:xfrm>
            <a:off x="5562600" y="48768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156700" name="Group 28"/>
          <p:cNvGrpSpPr>
            <a:grpSpLocks/>
          </p:cNvGrpSpPr>
          <p:nvPr/>
        </p:nvGrpSpPr>
        <p:grpSpPr bwMode="auto">
          <a:xfrm rot="3735761">
            <a:off x="4142581" y="2975769"/>
            <a:ext cx="1347788" cy="1797050"/>
            <a:chOff x="2227" y="1194"/>
            <a:chExt cx="1944" cy="2413"/>
          </a:xfrm>
        </p:grpSpPr>
        <p:sp>
          <p:nvSpPr>
            <p:cNvPr id="156701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2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3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4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5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6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x-none" sz="4800"/>
              <a:t>Definition of Assertions</a:t>
            </a:r>
            <a:endParaRPr lang="en-CA" altLang="x-none" sz="4800"/>
          </a:p>
        </p:txBody>
      </p:sp>
      <p:sp>
        <p:nvSpPr>
          <p:cNvPr id="694275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An assertion is a statement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about the current state of the data structure that is either true or false.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3600"/>
              <a:t>eg. </a:t>
            </a:r>
            <a:r>
              <a:rPr lang="en-CA" altLang="x-none" sz="3600"/>
              <a:t>the amount in your bank account </a:t>
            </a:r>
            <a:endParaRPr lang="en-US" altLang="x-none" sz="3600"/>
          </a:p>
          <a:p>
            <a:pPr algn="ctr">
              <a:lnSpc>
                <a:spcPct val="90000"/>
              </a:lnSpc>
              <a:buFontTx/>
              <a:buNone/>
            </a:pPr>
            <a:r>
              <a:rPr lang="en-CA" altLang="x-none" sz="3600"/>
              <a:t>is not</a:t>
            </a:r>
            <a:r>
              <a:rPr lang="en-US" altLang="x-none" sz="3600"/>
              <a:t> </a:t>
            </a:r>
            <a:r>
              <a:rPr lang="en-CA" altLang="x-none" sz="3600"/>
              <a:t>negative.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>
          <a:xfrm>
            <a:off x="-228600" y="381000"/>
            <a:ext cx="6934200" cy="1066800"/>
          </a:xfrm>
        </p:spPr>
        <p:txBody>
          <a:bodyPr>
            <a:normAutofit fontScale="90000"/>
          </a:bodyPr>
          <a:lstStyle/>
          <a:p>
            <a:r>
              <a:rPr lang="en-US" altLang="x-none" sz="4000"/>
              <a:t>Making progress while Maintaining the loop invariant</a:t>
            </a:r>
            <a:endParaRPr lang="en-CA" altLang="x-none" sz="4000"/>
          </a:p>
        </p:txBody>
      </p:sp>
      <p:sp>
        <p:nvSpPr>
          <p:cNvPr id="157699" name="Freeform 3" descr="Green marble"/>
          <p:cNvSpPr>
            <a:spLocks/>
          </p:cNvSpPr>
          <p:nvPr/>
        </p:nvSpPr>
        <p:spPr bwMode="auto">
          <a:xfrm>
            <a:off x="76200" y="18288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00" name="Freeform 4"/>
          <p:cNvSpPr>
            <a:spLocks/>
          </p:cNvSpPr>
          <p:nvPr/>
        </p:nvSpPr>
        <p:spPr bwMode="auto">
          <a:xfrm>
            <a:off x="2273300" y="2362200"/>
            <a:ext cx="1384300" cy="14097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01" name="Text Box 5"/>
          <p:cNvSpPr txBox="1">
            <a:spLocks noChangeArrowheads="1"/>
          </p:cNvSpPr>
          <p:nvPr/>
        </p:nvSpPr>
        <p:spPr bwMode="auto">
          <a:xfrm>
            <a:off x="2725738" y="3105150"/>
            <a:ext cx="644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57702" name="Text Box 6"/>
          <p:cNvSpPr txBox="1">
            <a:spLocks noChangeArrowheads="1"/>
          </p:cNvSpPr>
          <p:nvPr/>
        </p:nvSpPr>
        <p:spPr bwMode="auto">
          <a:xfrm>
            <a:off x="2339975" y="2859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157703" name="Text Box 7"/>
          <p:cNvSpPr txBox="1">
            <a:spLocks noChangeArrowheads="1"/>
          </p:cNvSpPr>
          <p:nvPr/>
        </p:nvSpPr>
        <p:spPr bwMode="auto">
          <a:xfrm>
            <a:off x="2760663" y="2816225"/>
            <a:ext cx="461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chemeClr val="tx2"/>
                </a:solidFill>
              </a:rPr>
              <a:t>62</a:t>
            </a:r>
            <a:endParaRPr lang="en-CA" altLang="x-none" sz="2000" i="0">
              <a:solidFill>
                <a:schemeClr val="tx2"/>
              </a:solidFill>
            </a:endParaRPr>
          </a:p>
        </p:txBody>
      </p:sp>
      <p:sp>
        <p:nvSpPr>
          <p:cNvPr id="157704" name="Text Box 8"/>
          <p:cNvSpPr txBox="1">
            <a:spLocks noChangeArrowheads="1"/>
          </p:cNvSpPr>
          <p:nvPr/>
        </p:nvSpPr>
        <p:spPr bwMode="auto">
          <a:xfrm>
            <a:off x="3160713" y="33035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</a:t>
            </a:r>
            <a:endParaRPr lang="en-CA" altLang="x-none" sz="2000" i="0"/>
          </a:p>
        </p:txBody>
      </p:sp>
      <p:grpSp>
        <p:nvGrpSpPr>
          <p:cNvPr id="157705" name="Group 9"/>
          <p:cNvGrpSpPr>
            <a:grpSpLocks/>
          </p:cNvGrpSpPr>
          <p:nvPr/>
        </p:nvGrpSpPr>
        <p:grpSpPr bwMode="auto">
          <a:xfrm>
            <a:off x="669925" y="2743200"/>
            <a:ext cx="1524000" cy="533400"/>
            <a:chOff x="3072" y="3360"/>
            <a:chExt cx="2352" cy="336"/>
          </a:xfrm>
        </p:grpSpPr>
        <p:sp>
          <p:nvSpPr>
            <p:cNvPr id="157706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157707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7708" name="Freeform 12" descr="Green marble"/>
          <p:cNvSpPr>
            <a:spLocks/>
          </p:cNvSpPr>
          <p:nvPr/>
        </p:nvSpPr>
        <p:spPr bwMode="auto">
          <a:xfrm>
            <a:off x="3962400" y="3352800"/>
            <a:ext cx="50292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7709" name="Group 13"/>
          <p:cNvGrpSpPr>
            <a:grpSpLocks/>
          </p:cNvGrpSpPr>
          <p:nvPr/>
        </p:nvGrpSpPr>
        <p:grpSpPr bwMode="auto">
          <a:xfrm>
            <a:off x="6540500" y="3886200"/>
            <a:ext cx="1384300" cy="1409700"/>
            <a:chOff x="4205" y="3063"/>
            <a:chExt cx="872" cy="888"/>
          </a:xfrm>
        </p:grpSpPr>
        <p:sp>
          <p:nvSpPr>
            <p:cNvPr id="157710" name="Freeform 14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11" name="Text Box 15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57712" name="Text Box 16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57713" name="Text Box 17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57714" name="Text Box 18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2000" i="0"/>
            </a:p>
          </p:txBody>
        </p:sp>
        <p:sp>
          <p:nvSpPr>
            <p:cNvPr id="157715" name="Text Box 19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57716" name="Text Box 20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sp>
        <p:nvSpPr>
          <p:cNvPr id="157717" name="Text Box 21"/>
          <p:cNvSpPr txBox="1">
            <a:spLocks noChangeArrowheads="1"/>
          </p:cNvSpPr>
          <p:nvPr/>
        </p:nvSpPr>
        <p:spPr bwMode="auto">
          <a:xfrm>
            <a:off x="4578350" y="4351338"/>
            <a:ext cx="170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23,31,52,</a:t>
            </a:r>
            <a:r>
              <a:rPr lang="en-US" altLang="x-none" sz="2000" i="0">
                <a:solidFill>
                  <a:schemeClr val="tx2"/>
                </a:solidFill>
              </a:rPr>
              <a:t>62</a:t>
            </a:r>
            <a:r>
              <a:rPr lang="en-US" altLang="x-none" sz="2000" i="0"/>
              <a:t>,88</a:t>
            </a:r>
            <a:endParaRPr lang="en-CA" altLang="x-none" sz="2000" i="0"/>
          </a:p>
        </p:txBody>
      </p:sp>
      <p:sp>
        <p:nvSpPr>
          <p:cNvPr id="157718" name="AutoShape 22"/>
          <p:cNvSpPr>
            <a:spLocks noChangeArrowheads="1"/>
          </p:cNvSpPr>
          <p:nvPr/>
        </p:nvSpPr>
        <p:spPr bwMode="auto">
          <a:xfrm flipH="1" flipV="1">
            <a:off x="1447800" y="2286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157719" name="Rectangle 23"/>
          <p:cNvSpPr>
            <a:spLocks noChangeArrowheads="1"/>
          </p:cNvSpPr>
          <p:nvPr/>
        </p:nvSpPr>
        <p:spPr bwMode="auto">
          <a:xfrm>
            <a:off x="4556125" y="4267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157720" name="Text Box 24"/>
          <p:cNvSpPr txBox="1">
            <a:spLocks noChangeArrowheads="1"/>
          </p:cNvSpPr>
          <p:nvPr/>
        </p:nvSpPr>
        <p:spPr bwMode="auto">
          <a:xfrm>
            <a:off x="3065463" y="25463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157721" name="Text Box 25"/>
          <p:cNvSpPr txBox="1">
            <a:spLocks noChangeArrowheads="1"/>
          </p:cNvSpPr>
          <p:nvPr/>
        </p:nvSpPr>
        <p:spPr bwMode="auto">
          <a:xfrm>
            <a:off x="2492375" y="25368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157722" name="AutoShape 26"/>
          <p:cNvSpPr>
            <a:spLocks noChangeArrowheads="1"/>
          </p:cNvSpPr>
          <p:nvPr/>
        </p:nvSpPr>
        <p:spPr bwMode="auto">
          <a:xfrm>
            <a:off x="5410200" y="4038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157723" name="Group 27"/>
          <p:cNvGrpSpPr>
            <a:grpSpLocks/>
          </p:cNvGrpSpPr>
          <p:nvPr/>
        </p:nvGrpSpPr>
        <p:grpSpPr bwMode="auto">
          <a:xfrm rot="3735761">
            <a:off x="3990181" y="2137569"/>
            <a:ext cx="1347788" cy="1797050"/>
            <a:chOff x="2227" y="1194"/>
            <a:chExt cx="1944" cy="2413"/>
          </a:xfrm>
        </p:grpSpPr>
        <p:sp>
          <p:nvSpPr>
            <p:cNvPr id="157724" name="Freeform 28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5" name="Freeform 29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6" name="Freeform 30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7" name="Freeform 31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8" name="Freeform 32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9" name="Freeform 33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7730" name="Group 34"/>
          <p:cNvGrpSpPr>
            <a:grpSpLocks noChangeAspect="1"/>
          </p:cNvGrpSpPr>
          <p:nvPr/>
        </p:nvGrpSpPr>
        <p:grpSpPr bwMode="auto">
          <a:xfrm>
            <a:off x="6400800" y="457200"/>
            <a:ext cx="1166813" cy="1168400"/>
            <a:chOff x="3120" y="1872"/>
            <a:chExt cx="907" cy="907"/>
          </a:xfrm>
        </p:grpSpPr>
        <p:sp>
          <p:nvSpPr>
            <p:cNvPr id="157731" name="Freeform 35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32" name="Group 36"/>
            <p:cNvGrpSpPr>
              <a:grpSpLocks noChangeAspect="1"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157733" name="Freeform 37"/>
              <p:cNvSpPr>
                <a:spLocks noChangeAspect="1"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390 w 603"/>
                  <a:gd name="T1" fmla="*/ 270 h 570"/>
                  <a:gd name="T2" fmla="*/ 374 w 603"/>
                  <a:gd name="T3" fmla="*/ 166 h 570"/>
                  <a:gd name="T4" fmla="*/ 343 w 603"/>
                  <a:gd name="T5" fmla="*/ 72 h 570"/>
                  <a:gd name="T6" fmla="*/ 286 w 603"/>
                  <a:gd name="T7" fmla="*/ 22 h 570"/>
                  <a:gd name="T8" fmla="*/ 186 w 603"/>
                  <a:gd name="T9" fmla="*/ 0 h 570"/>
                  <a:gd name="T10" fmla="*/ 100 w 603"/>
                  <a:gd name="T11" fmla="*/ 22 h 570"/>
                  <a:gd name="T12" fmla="*/ 19 w 603"/>
                  <a:gd name="T13" fmla="*/ 115 h 570"/>
                  <a:gd name="T14" fmla="*/ 0 w 603"/>
                  <a:gd name="T15" fmla="*/ 227 h 570"/>
                  <a:gd name="T16" fmla="*/ 19 w 603"/>
                  <a:gd name="T17" fmla="*/ 346 h 570"/>
                  <a:gd name="T18" fmla="*/ 50 w 603"/>
                  <a:gd name="T19" fmla="*/ 419 h 570"/>
                  <a:gd name="T20" fmla="*/ 89 w 603"/>
                  <a:gd name="T21" fmla="*/ 494 h 570"/>
                  <a:gd name="T22" fmla="*/ 131 w 603"/>
                  <a:gd name="T23" fmla="*/ 545 h 570"/>
                  <a:gd name="T24" fmla="*/ 178 w 603"/>
                  <a:gd name="T25" fmla="*/ 570 h 570"/>
                  <a:gd name="T26" fmla="*/ 243 w 603"/>
                  <a:gd name="T27" fmla="*/ 548 h 570"/>
                  <a:gd name="T28" fmla="*/ 309 w 603"/>
                  <a:gd name="T29" fmla="*/ 497 h 570"/>
                  <a:gd name="T30" fmla="*/ 351 w 603"/>
                  <a:gd name="T31" fmla="*/ 426 h 570"/>
                  <a:gd name="T32" fmla="*/ 390 w 603"/>
                  <a:gd name="T33" fmla="*/ 365 h 570"/>
                  <a:gd name="T34" fmla="*/ 402 w 603"/>
                  <a:gd name="T35" fmla="*/ 328 h 570"/>
                  <a:gd name="T36" fmla="*/ 567 w 603"/>
                  <a:gd name="T37" fmla="*/ 275 h 570"/>
                  <a:gd name="T38" fmla="*/ 603 w 603"/>
                  <a:gd name="T39" fmla="*/ 253 h 570"/>
                  <a:gd name="T40" fmla="*/ 583 w 603"/>
                  <a:gd name="T41" fmla="*/ 220 h 570"/>
                  <a:gd name="T42" fmla="*/ 390 w 603"/>
                  <a:gd name="T43" fmla="*/ 2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4" name="Freeform 38"/>
              <p:cNvSpPr>
                <a:spLocks noChangeAspect="1"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209 w 622"/>
                  <a:gd name="T1" fmla="*/ 152 h 1018"/>
                  <a:gd name="T2" fmla="*/ 285 w 622"/>
                  <a:gd name="T3" fmla="*/ 76 h 1018"/>
                  <a:gd name="T4" fmla="*/ 413 w 622"/>
                  <a:gd name="T5" fmla="*/ 4 h 1018"/>
                  <a:gd name="T6" fmla="*/ 471 w 622"/>
                  <a:gd name="T7" fmla="*/ 0 h 1018"/>
                  <a:gd name="T8" fmla="*/ 575 w 622"/>
                  <a:gd name="T9" fmla="*/ 33 h 1018"/>
                  <a:gd name="T10" fmla="*/ 622 w 622"/>
                  <a:gd name="T11" fmla="*/ 80 h 1018"/>
                  <a:gd name="T12" fmla="*/ 622 w 622"/>
                  <a:gd name="T13" fmla="*/ 152 h 1018"/>
                  <a:gd name="T14" fmla="*/ 544 w 622"/>
                  <a:gd name="T15" fmla="*/ 285 h 1018"/>
                  <a:gd name="T16" fmla="*/ 460 w 622"/>
                  <a:gd name="T17" fmla="*/ 390 h 1018"/>
                  <a:gd name="T18" fmla="*/ 424 w 622"/>
                  <a:gd name="T19" fmla="*/ 477 h 1018"/>
                  <a:gd name="T20" fmla="*/ 401 w 622"/>
                  <a:gd name="T21" fmla="*/ 578 h 1018"/>
                  <a:gd name="T22" fmla="*/ 424 w 622"/>
                  <a:gd name="T23" fmla="*/ 675 h 1018"/>
                  <a:gd name="T24" fmla="*/ 447 w 622"/>
                  <a:gd name="T25" fmla="*/ 769 h 1018"/>
                  <a:gd name="T26" fmla="*/ 447 w 622"/>
                  <a:gd name="T27" fmla="*/ 877 h 1018"/>
                  <a:gd name="T28" fmla="*/ 413 w 622"/>
                  <a:gd name="T29" fmla="*/ 942 h 1018"/>
                  <a:gd name="T30" fmla="*/ 335 w 622"/>
                  <a:gd name="T31" fmla="*/ 979 h 1018"/>
                  <a:gd name="T32" fmla="*/ 243 w 622"/>
                  <a:gd name="T33" fmla="*/ 1018 h 1018"/>
                  <a:gd name="T34" fmla="*/ 158 w 622"/>
                  <a:gd name="T35" fmla="*/ 1018 h 1018"/>
                  <a:gd name="T36" fmla="*/ 100 w 622"/>
                  <a:gd name="T37" fmla="*/ 989 h 1018"/>
                  <a:gd name="T38" fmla="*/ 24 w 622"/>
                  <a:gd name="T39" fmla="*/ 870 h 1018"/>
                  <a:gd name="T40" fmla="*/ 0 w 622"/>
                  <a:gd name="T41" fmla="*/ 748 h 1018"/>
                  <a:gd name="T42" fmla="*/ 8 w 622"/>
                  <a:gd name="T43" fmla="*/ 589 h 1018"/>
                  <a:gd name="T44" fmla="*/ 66 w 622"/>
                  <a:gd name="T45" fmla="*/ 390 h 1018"/>
                  <a:gd name="T46" fmla="*/ 123 w 622"/>
                  <a:gd name="T47" fmla="*/ 261 h 1018"/>
                  <a:gd name="T48" fmla="*/ 209 w 622"/>
                  <a:gd name="T49" fmla="*/ 152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5" name="Freeform 39"/>
              <p:cNvSpPr>
                <a:spLocks noChangeAspect="1"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72 h 758"/>
                  <a:gd name="T2" fmla="*/ 65 w 784"/>
                  <a:gd name="T3" fmla="*/ 0 h 758"/>
                  <a:gd name="T4" fmla="*/ 163 w 784"/>
                  <a:gd name="T5" fmla="*/ 0 h 758"/>
                  <a:gd name="T6" fmla="*/ 344 w 784"/>
                  <a:gd name="T7" fmla="*/ 18 h 758"/>
                  <a:gd name="T8" fmla="*/ 557 w 784"/>
                  <a:gd name="T9" fmla="*/ 28 h 758"/>
                  <a:gd name="T10" fmla="*/ 638 w 784"/>
                  <a:gd name="T11" fmla="*/ 62 h 758"/>
                  <a:gd name="T12" fmla="*/ 672 w 784"/>
                  <a:gd name="T13" fmla="*/ 104 h 758"/>
                  <a:gd name="T14" fmla="*/ 680 w 784"/>
                  <a:gd name="T15" fmla="*/ 169 h 758"/>
                  <a:gd name="T16" fmla="*/ 656 w 784"/>
                  <a:gd name="T17" fmla="*/ 238 h 758"/>
                  <a:gd name="T18" fmla="*/ 591 w 784"/>
                  <a:gd name="T19" fmla="*/ 342 h 758"/>
                  <a:gd name="T20" fmla="*/ 506 w 784"/>
                  <a:gd name="T21" fmla="*/ 429 h 758"/>
                  <a:gd name="T22" fmla="*/ 440 w 784"/>
                  <a:gd name="T23" fmla="*/ 508 h 758"/>
                  <a:gd name="T24" fmla="*/ 414 w 784"/>
                  <a:gd name="T25" fmla="*/ 569 h 758"/>
                  <a:gd name="T26" fmla="*/ 394 w 784"/>
                  <a:gd name="T27" fmla="*/ 613 h 758"/>
                  <a:gd name="T28" fmla="*/ 401 w 784"/>
                  <a:gd name="T29" fmla="*/ 646 h 758"/>
                  <a:gd name="T30" fmla="*/ 406 w 784"/>
                  <a:gd name="T31" fmla="*/ 667 h 758"/>
                  <a:gd name="T32" fmla="*/ 483 w 784"/>
                  <a:gd name="T33" fmla="*/ 667 h 758"/>
                  <a:gd name="T34" fmla="*/ 603 w 784"/>
                  <a:gd name="T35" fmla="*/ 649 h 758"/>
                  <a:gd name="T36" fmla="*/ 680 w 784"/>
                  <a:gd name="T37" fmla="*/ 649 h 758"/>
                  <a:gd name="T38" fmla="*/ 761 w 784"/>
                  <a:gd name="T39" fmla="*/ 678 h 758"/>
                  <a:gd name="T40" fmla="*/ 784 w 784"/>
                  <a:gd name="T41" fmla="*/ 714 h 758"/>
                  <a:gd name="T42" fmla="*/ 761 w 784"/>
                  <a:gd name="T43" fmla="*/ 747 h 758"/>
                  <a:gd name="T44" fmla="*/ 726 w 784"/>
                  <a:gd name="T45" fmla="*/ 758 h 758"/>
                  <a:gd name="T46" fmla="*/ 672 w 784"/>
                  <a:gd name="T47" fmla="*/ 743 h 758"/>
                  <a:gd name="T48" fmla="*/ 599 w 784"/>
                  <a:gd name="T49" fmla="*/ 703 h 758"/>
                  <a:gd name="T50" fmla="*/ 521 w 784"/>
                  <a:gd name="T51" fmla="*/ 710 h 758"/>
                  <a:gd name="T52" fmla="*/ 394 w 784"/>
                  <a:gd name="T53" fmla="*/ 732 h 758"/>
                  <a:gd name="T54" fmla="*/ 356 w 784"/>
                  <a:gd name="T55" fmla="*/ 725 h 758"/>
                  <a:gd name="T56" fmla="*/ 336 w 784"/>
                  <a:gd name="T57" fmla="*/ 700 h 758"/>
                  <a:gd name="T58" fmla="*/ 336 w 784"/>
                  <a:gd name="T59" fmla="*/ 639 h 758"/>
                  <a:gd name="T60" fmla="*/ 336 w 784"/>
                  <a:gd name="T61" fmla="*/ 552 h 758"/>
                  <a:gd name="T62" fmla="*/ 390 w 784"/>
                  <a:gd name="T63" fmla="*/ 486 h 758"/>
                  <a:gd name="T64" fmla="*/ 471 w 784"/>
                  <a:gd name="T65" fmla="*/ 389 h 758"/>
                  <a:gd name="T66" fmla="*/ 541 w 784"/>
                  <a:gd name="T67" fmla="*/ 303 h 758"/>
                  <a:gd name="T68" fmla="*/ 588 w 784"/>
                  <a:gd name="T69" fmla="*/ 238 h 758"/>
                  <a:gd name="T70" fmla="*/ 611 w 784"/>
                  <a:gd name="T71" fmla="*/ 181 h 758"/>
                  <a:gd name="T72" fmla="*/ 599 w 784"/>
                  <a:gd name="T73" fmla="*/ 148 h 758"/>
                  <a:gd name="T74" fmla="*/ 568 w 784"/>
                  <a:gd name="T75" fmla="*/ 108 h 758"/>
                  <a:gd name="T76" fmla="*/ 521 w 784"/>
                  <a:gd name="T77" fmla="*/ 97 h 758"/>
                  <a:gd name="T78" fmla="*/ 471 w 784"/>
                  <a:gd name="T79" fmla="*/ 97 h 758"/>
                  <a:gd name="T80" fmla="*/ 359 w 784"/>
                  <a:gd name="T81" fmla="*/ 97 h 758"/>
                  <a:gd name="T82" fmla="*/ 193 w 784"/>
                  <a:gd name="T83" fmla="*/ 126 h 758"/>
                  <a:gd name="T84" fmla="*/ 70 w 784"/>
                  <a:gd name="T85" fmla="*/ 137 h 758"/>
                  <a:gd name="T86" fmla="*/ 20 w 784"/>
                  <a:gd name="T87" fmla="*/ 126 h 758"/>
                  <a:gd name="T88" fmla="*/ 0 w 784"/>
                  <a:gd name="T89" fmla="*/ 108 h 758"/>
                  <a:gd name="T90" fmla="*/ 0 w 784"/>
                  <a:gd name="T91" fmla="*/ 72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6" name="Freeform 40"/>
              <p:cNvSpPr>
                <a:spLocks noChangeAspect="1"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811 w 996"/>
                  <a:gd name="T1" fmla="*/ 300 h 722"/>
                  <a:gd name="T2" fmla="*/ 827 w 996"/>
                  <a:gd name="T3" fmla="*/ 206 h 722"/>
                  <a:gd name="T4" fmla="*/ 884 w 996"/>
                  <a:gd name="T5" fmla="*/ 170 h 722"/>
                  <a:gd name="T6" fmla="*/ 954 w 996"/>
                  <a:gd name="T7" fmla="*/ 163 h 722"/>
                  <a:gd name="T8" fmla="*/ 996 w 996"/>
                  <a:gd name="T9" fmla="*/ 206 h 722"/>
                  <a:gd name="T10" fmla="*/ 977 w 996"/>
                  <a:gd name="T11" fmla="*/ 288 h 722"/>
                  <a:gd name="T12" fmla="*/ 939 w 996"/>
                  <a:gd name="T13" fmla="*/ 400 h 722"/>
                  <a:gd name="T14" fmla="*/ 861 w 996"/>
                  <a:gd name="T15" fmla="*/ 527 h 722"/>
                  <a:gd name="T16" fmla="*/ 764 w 996"/>
                  <a:gd name="T17" fmla="*/ 635 h 722"/>
                  <a:gd name="T18" fmla="*/ 683 w 996"/>
                  <a:gd name="T19" fmla="*/ 693 h 722"/>
                  <a:gd name="T20" fmla="*/ 595 w 996"/>
                  <a:gd name="T21" fmla="*/ 722 h 722"/>
                  <a:gd name="T22" fmla="*/ 509 w 996"/>
                  <a:gd name="T23" fmla="*/ 711 h 722"/>
                  <a:gd name="T24" fmla="*/ 444 w 996"/>
                  <a:gd name="T25" fmla="*/ 678 h 722"/>
                  <a:gd name="T26" fmla="*/ 420 w 996"/>
                  <a:gd name="T27" fmla="*/ 624 h 722"/>
                  <a:gd name="T28" fmla="*/ 394 w 996"/>
                  <a:gd name="T29" fmla="*/ 531 h 722"/>
                  <a:gd name="T30" fmla="*/ 363 w 996"/>
                  <a:gd name="T31" fmla="*/ 358 h 722"/>
                  <a:gd name="T32" fmla="*/ 339 w 996"/>
                  <a:gd name="T33" fmla="*/ 239 h 722"/>
                  <a:gd name="T34" fmla="*/ 339 w 996"/>
                  <a:gd name="T35" fmla="*/ 98 h 722"/>
                  <a:gd name="T36" fmla="*/ 324 w 996"/>
                  <a:gd name="T37" fmla="*/ 73 h 722"/>
                  <a:gd name="T38" fmla="*/ 278 w 996"/>
                  <a:gd name="T39" fmla="*/ 66 h 722"/>
                  <a:gd name="T40" fmla="*/ 224 w 996"/>
                  <a:gd name="T41" fmla="*/ 105 h 722"/>
                  <a:gd name="T42" fmla="*/ 174 w 996"/>
                  <a:gd name="T43" fmla="*/ 170 h 722"/>
                  <a:gd name="T44" fmla="*/ 115 w 996"/>
                  <a:gd name="T45" fmla="*/ 206 h 722"/>
                  <a:gd name="T46" fmla="*/ 27 w 996"/>
                  <a:gd name="T47" fmla="*/ 206 h 722"/>
                  <a:gd name="T48" fmla="*/ 0 w 996"/>
                  <a:gd name="T49" fmla="*/ 184 h 722"/>
                  <a:gd name="T50" fmla="*/ 0 w 996"/>
                  <a:gd name="T51" fmla="*/ 149 h 722"/>
                  <a:gd name="T52" fmla="*/ 39 w 996"/>
                  <a:gd name="T53" fmla="*/ 115 h 722"/>
                  <a:gd name="T54" fmla="*/ 81 w 996"/>
                  <a:gd name="T55" fmla="*/ 127 h 722"/>
                  <a:gd name="T56" fmla="*/ 120 w 996"/>
                  <a:gd name="T57" fmla="*/ 119 h 722"/>
                  <a:gd name="T58" fmla="*/ 190 w 996"/>
                  <a:gd name="T59" fmla="*/ 73 h 722"/>
                  <a:gd name="T60" fmla="*/ 258 w 996"/>
                  <a:gd name="T61" fmla="*/ 22 h 722"/>
                  <a:gd name="T62" fmla="*/ 324 w 996"/>
                  <a:gd name="T63" fmla="*/ 8 h 722"/>
                  <a:gd name="T64" fmla="*/ 417 w 996"/>
                  <a:gd name="T65" fmla="*/ 0 h 722"/>
                  <a:gd name="T66" fmla="*/ 420 w 996"/>
                  <a:gd name="T67" fmla="*/ 40 h 722"/>
                  <a:gd name="T68" fmla="*/ 398 w 996"/>
                  <a:gd name="T69" fmla="*/ 83 h 722"/>
                  <a:gd name="T70" fmla="*/ 394 w 996"/>
                  <a:gd name="T71" fmla="*/ 195 h 722"/>
                  <a:gd name="T72" fmla="*/ 420 w 996"/>
                  <a:gd name="T73" fmla="*/ 343 h 722"/>
                  <a:gd name="T74" fmla="*/ 464 w 996"/>
                  <a:gd name="T75" fmla="*/ 487 h 722"/>
                  <a:gd name="T76" fmla="*/ 501 w 996"/>
                  <a:gd name="T77" fmla="*/ 573 h 722"/>
                  <a:gd name="T78" fmla="*/ 560 w 996"/>
                  <a:gd name="T79" fmla="*/ 614 h 722"/>
                  <a:gd name="T80" fmla="*/ 618 w 996"/>
                  <a:gd name="T81" fmla="*/ 614 h 722"/>
                  <a:gd name="T82" fmla="*/ 676 w 996"/>
                  <a:gd name="T83" fmla="*/ 573 h 722"/>
                  <a:gd name="T84" fmla="*/ 753 w 996"/>
                  <a:gd name="T85" fmla="*/ 483 h 722"/>
                  <a:gd name="T86" fmla="*/ 803 w 996"/>
                  <a:gd name="T87" fmla="*/ 354 h 722"/>
                  <a:gd name="T88" fmla="*/ 811 w 996"/>
                  <a:gd name="T89" fmla="*/ 30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7" name="Freeform 41"/>
              <p:cNvSpPr>
                <a:spLocks noChangeAspect="1"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448 w 703"/>
                  <a:gd name="T1" fmla="*/ 865 h 1140"/>
                  <a:gd name="T2" fmla="*/ 563 w 703"/>
                  <a:gd name="T3" fmla="*/ 974 h 1140"/>
                  <a:gd name="T4" fmla="*/ 610 w 703"/>
                  <a:gd name="T5" fmla="*/ 974 h 1140"/>
                  <a:gd name="T6" fmla="*/ 687 w 703"/>
                  <a:gd name="T7" fmla="*/ 1018 h 1140"/>
                  <a:gd name="T8" fmla="*/ 703 w 703"/>
                  <a:gd name="T9" fmla="*/ 1067 h 1140"/>
                  <a:gd name="T10" fmla="*/ 679 w 703"/>
                  <a:gd name="T11" fmla="*/ 1133 h 1140"/>
                  <a:gd name="T12" fmla="*/ 617 w 703"/>
                  <a:gd name="T13" fmla="*/ 1140 h 1140"/>
                  <a:gd name="T14" fmla="*/ 540 w 703"/>
                  <a:gd name="T15" fmla="*/ 1089 h 1140"/>
                  <a:gd name="T16" fmla="*/ 385 w 703"/>
                  <a:gd name="T17" fmla="*/ 952 h 1140"/>
                  <a:gd name="T18" fmla="*/ 286 w 703"/>
                  <a:gd name="T19" fmla="*/ 823 h 1140"/>
                  <a:gd name="T20" fmla="*/ 239 w 703"/>
                  <a:gd name="T21" fmla="*/ 721 h 1140"/>
                  <a:gd name="T22" fmla="*/ 208 w 703"/>
                  <a:gd name="T23" fmla="*/ 548 h 1140"/>
                  <a:gd name="T24" fmla="*/ 208 w 703"/>
                  <a:gd name="T25" fmla="*/ 324 h 1140"/>
                  <a:gd name="T26" fmla="*/ 200 w 703"/>
                  <a:gd name="T27" fmla="*/ 267 h 1140"/>
                  <a:gd name="T28" fmla="*/ 155 w 703"/>
                  <a:gd name="T29" fmla="*/ 224 h 1140"/>
                  <a:gd name="T30" fmla="*/ 23 w 703"/>
                  <a:gd name="T31" fmla="*/ 231 h 1140"/>
                  <a:gd name="T32" fmla="*/ 0 w 703"/>
                  <a:gd name="T33" fmla="*/ 209 h 1140"/>
                  <a:gd name="T34" fmla="*/ 30 w 703"/>
                  <a:gd name="T35" fmla="*/ 195 h 1140"/>
                  <a:gd name="T36" fmla="*/ 124 w 703"/>
                  <a:gd name="T37" fmla="*/ 188 h 1140"/>
                  <a:gd name="T38" fmla="*/ 139 w 703"/>
                  <a:gd name="T39" fmla="*/ 173 h 1140"/>
                  <a:gd name="T40" fmla="*/ 7 w 703"/>
                  <a:gd name="T41" fmla="*/ 101 h 1140"/>
                  <a:gd name="T42" fmla="*/ 7 w 703"/>
                  <a:gd name="T43" fmla="*/ 73 h 1140"/>
                  <a:gd name="T44" fmla="*/ 30 w 703"/>
                  <a:gd name="T45" fmla="*/ 65 h 1140"/>
                  <a:gd name="T46" fmla="*/ 139 w 703"/>
                  <a:gd name="T47" fmla="*/ 122 h 1140"/>
                  <a:gd name="T48" fmla="*/ 162 w 703"/>
                  <a:gd name="T49" fmla="*/ 115 h 1140"/>
                  <a:gd name="T50" fmla="*/ 139 w 703"/>
                  <a:gd name="T51" fmla="*/ 7 h 1140"/>
                  <a:gd name="T52" fmla="*/ 155 w 703"/>
                  <a:gd name="T53" fmla="*/ 0 h 1140"/>
                  <a:gd name="T54" fmla="*/ 170 w 703"/>
                  <a:gd name="T55" fmla="*/ 7 h 1140"/>
                  <a:gd name="T56" fmla="*/ 200 w 703"/>
                  <a:gd name="T57" fmla="*/ 115 h 1140"/>
                  <a:gd name="T58" fmla="*/ 223 w 703"/>
                  <a:gd name="T59" fmla="*/ 122 h 1140"/>
                  <a:gd name="T60" fmla="*/ 286 w 703"/>
                  <a:gd name="T61" fmla="*/ 7 h 1140"/>
                  <a:gd name="T62" fmla="*/ 301 w 703"/>
                  <a:gd name="T63" fmla="*/ 7 h 1140"/>
                  <a:gd name="T64" fmla="*/ 301 w 703"/>
                  <a:gd name="T65" fmla="*/ 44 h 1140"/>
                  <a:gd name="T66" fmla="*/ 262 w 703"/>
                  <a:gd name="T67" fmla="*/ 137 h 1140"/>
                  <a:gd name="T68" fmla="*/ 262 w 703"/>
                  <a:gd name="T69" fmla="*/ 188 h 1140"/>
                  <a:gd name="T70" fmla="*/ 278 w 703"/>
                  <a:gd name="T71" fmla="*/ 253 h 1140"/>
                  <a:gd name="T72" fmla="*/ 270 w 703"/>
                  <a:gd name="T73" fmla="*/ 339 h 1140"/>
                  <a:gd name="T74" fmla="*/ 278 w 703"/>
                  <a:gd name="T75" fmla="*/ 497 h 1140"/>
                  <a:gd name="T76" fmla="*/ 293 w 703"/>
                  <a:gd name="T77" fmla="*/ 599 h 1140"/>
                  <a:gd name="T78" fmla="*/ 332 w 703"/>
                  <a:gd name="T79" fmla="*/ 714 h 1140"/>
                  <a:gd name="T80" fmla="*/ 385 w 703"/>
                  <a:gd name="T81" fmla="*/ 801 h 1140"/>
                  <a:gd name="T82" fmla="*/ 448 w 703"/>
                  <a:gd name="T83" fmla="*/ 865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38" name="Freeform 42"/>
              <p:cNvSpPr>
                <a:spLocks noChangeAspect="1"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16 w 919"/>
                  <a:gd name="T1" fmla="*/ 945 h 1067"/>
                  <a:gd name="T2" fmla="*/ 0 w 919"/>
                  <a:gd name="T3" fmla="*/ 994 h 1067"/>
                  <a:gd name="T4" fmla="*/ 16 w 919"/>
                  <a:gd name="T5" fmla="*/ 1067 h 1067"/>
                  <a:gd name="T6" fmla="*/ 70 w 919"/>
                  <a:gd name="T7" fmla="*/ 1067 h 1067"/>
                  <a:gd name="T8" fmla="*/ 232 w 919"/>
                  <a:gd name="T9" fmla="*/ 1038 h 1067"/>
                  <a:gd name="T10" fmla="*/ 410 w 919"/>
                  <a:gd name="T11" fmla="*/ 980 h 1067"/>
                  <a:gd name="T12" fmla="*/ 556 w 919"/>
                  <a:gd name="T13" fmla="*/ 887 h 1067"/>
                  <a:gd name="T14" fmla="*/ 642 w 919"/>
                  <a:gd name="T15" fmla="*/ 764 h 1067"/>
                  <a:gd name="T16" fmla="*/ 718 w 919"/>
                  <a:gd name="T17" fmla="*/ 555 h 1067"/>
                  <a:gd name="T18" fmla="*/ 741 w 919"/>
                  <a:gd name="T19" fmla="*/ 360 h 1067"/>
                  <a:gd name="T20" fmla="*/ 741 w 919"/>
                  <a:gd name="T21" fmla="*/ 267 h 1067"/>
                  <a:gd name="T22" fmla="*/ 780 w 919"/>
                  <a:gd name="T23" fmla="*/ 209 h 1067"/>
                  <a:gd name="T24" fmla="*/ 849 w 919"/>
                  <a:gd name="T25" fmla="*/ 187 h 1067"/>
                  <a:gd name="T26" fmla="*/ 911 w 919"/>
                  <a:gd name="T27" fmla="*/ 187 h 1067"/>
                  <a:gd name="T28" fmla="*/ 919 w 919"/>
                  <a:gd name="T29" fmla="*/ 158 h 1067"/>
                  <a:gd name="T30" fmla="*/ 827 w 919"/>
                  <a:gd name="T31" fmla="*/ 165 h 1067"/>
                  <a:gd name="T32" fmla="*/ 811 w 919"/>
                  <a:gd name="T33" fmla="*/ 144 h 1067"/>
                  <a:gd name="T34" fmla="*/ 888 w 919"/>
                  <a:gd name="T35" fmla="*/ 65 h 1067"/>
                  <a:gd name="T36" fmla="*/ 872 w 919"/>
                  <a:gd name="T37" fmla="*/ 43 h 1067"/>
                  <a:gd name="T38" fmla="*/ 857 w 919"/>
                  <a:gd name="T39" fmla="*/ 58 h 1067"/>
                  <a:gd name="T40" fmla="*/ 796 w 919"/>
                  <a:gd name="T41" fmla="*/ 115 h 1067"/>
                  <a:gd name="T42" fmla="*/ 780 w 919"/>
                  <a:gd name="T43" fmla="*/ 115 h 1067"/>
                  <a:gd name="T44" fmla="*/ 780 w 919"/>
                  <a:gd name="T45" fmla="*/ 14 h 1067"/>
                  <a:gd name="T46" fmla="*/ 765 w 919"/>
                  <a:gd name="T47" fmla="*/ 0 h 1067"/>
                  <a:gd name="T48" fmla="*/ 741 w 919"/>
                  <a:gd name="T49" fmla="*/ 7 h 1067"/>
                  <a:gd name="T50" fmla="*/ 749 w 919"/>
                  <a:gd name="T51" fmla="*/ 115 h 1067"/>
                  <a:gd name="T52" fmla="*/ 734 w 919"/>
                  <a:gd name="T53" fmla="*/ 122 h 1067"/>
                  <a:gd name="T54" fmla="*/ 671 w 919"/>
                  <a:gd name="T55" fmla="*/ 65 h 1067"/>
                  <a:gd name="T56" fmla="*/ 626 w 919"/>
                  <a:gd name="T57" fmla="*/ 58 h 1067"/>
                  <a:gd name="T58" fmla="*/ 634 w 919"/>
                  <a:gd name="T59" fmla="*/ 87 h 1067"/>
                  <a:gd name="T60" fmla="*/ 703 w 919"/>
                  <a:gd name="T61" fmla="*/ 151 h 1067"/>
                  <a:gd name="T62" fmla="*/ 703 w 919"/>
                  <a:gd name="T63" fmla="*/ 187 h 1067"/>
                  <a:gd name="T64" fmla="*/ 679 w 919"/>
                  <a:gd name="T65" fmla="*/ 260 h 1067"/>
                  <a:gd name="T66" fmla="*/ 679 w 919"/>
                  <a:gd name="T67" fmla="*/ 324 h 1067"/>
                  <a:gd name="T68" fmla="*/ 679 w 919"/>
                  <a:gd name="T69" fmla="*/ 433 h 1067"/>
                  <a:gd name="T70" fmla="*/ 648 w 919"/>
                  <a:gd name="T71" fmla="*/ 570 h 1067"/>
                  <a:gd name="T72" fmla="*/ 618 w 919"/>
                  <a:gd name="T73" fmla="*/ 656 h 1067"/>
                  <a:gd name="T74" fmla="*/ 564 w 919"/>
                  <a:gd name="T75" fmla="*/ 764 h 1067"/>
                  <a:gd name="T76" fmla="*/ 502 w 919"/>
                  <a:gd name="T77" fmla="*/ 850 h 1067"/>
                  <a:gd name="T78" fmla="*/ 456 w 919"/>
                  <a:gd name="T79" fmla="*/ 894 h 1067"/>
                  <a:gd name="T80" fmla="*/ 332 w 919"/>
                  <a:gd name="T81" fmla="*/ 930 h 1067"/>
                  <a:gd name="T82" fmla="*/ 217 w 919"/>
                  <a:gd name="T83" fmla="*/ 945 h 1067"/>
                  <a:gd name="T84" fmla="*/ 100 w 919"/>
                  <a:gd name="T85" fmla="*/ 959 h 1067"/>
                  <a:gd name="T86" fmla="*/ 16 w 919"/>
                  <a:gd name="T87" fmla="*/ 945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739" name="AutoShape 43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79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7740" name="Line 44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41" name="AutoShape 45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1400" i="0" baseline="-8000">
                  <a:solidFill>
                    <a:schemeClr val="bg2"/>
                  </a:solidFill>
                </a:rPr>
                <a:t>75 km</a:t>
              </a:r>
              <a:endParaRPr lang="en-CA" altLang="x-none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7742" name="Line 46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43" name="Oval 47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7744" name="Group 48"/>
          <p:cNvGrpSpPr>
            <a:grpSpLocks/>
          </p:cNvGrpSpPr>
          <p:nvPr/>
        </p:nvGrpSpPr>
        <p:grpSpPr bwMode="auto">
          <a:xfrm>
            <a:off x="6705600" y="5638800"/>
            <a:ext cx="1219200" cy="1066800"/>
            <a:chOff x="1584" y="3063"/>
            <a:chExt cx="768" cy="672"/>
          </a:xfrm>
        </p:grpSpPr>
        <p:sp>
          <p:nvSpPr>
            <p:cNvPr id="157745" name="AutoShape 4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5 elements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7746" name="Line 5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7747" name="AutoShape 51"/>
          <p:cNvSpPr>
            <a:spLocks/>
          </p:cNvSpPr>
          <p:nvPr/>
        </p:nvSpPr>
        <p:spPr bwMode="auto">
          <a:xfrm rot="-5400000">
            <a:off x="70104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grpSp>
        <p:nvGrpSpPr>
          <p:cNvPr id="157748" name="Group 52"/>
          <p:cNvGrpSpPr>
            <a:grpSpLocks/>
          </p:cNvGrpSpPr>
          <p:nvPr/>
        </p:nvGrpSpPr>
        <p:grpSpPr bwMode="auto">
          <a:xfrm>
            <a:off x="2438400" y="4038600"/>
            <a:ext cx="1219200" cy="1066800"/>
            <a:chOff x="1584" y="3063"/>
            <a:chExt cx="768" cy="672"/>
          </a:xfrm>
        </p:grpSpPr>
        <p:sp>
          <p:nvSpPr>
            <p:cNvPr id="157749" name="AutoShape 53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6 elements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7750" name="Line 54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7751" name="AutoShape 55"/>
          <p:cNvSpPr>
            <a:spLocks/>
          </p:cNvSpPr>
          <p:nvPr/>
        </p:nvSpPr>
        <p:spPr bwMode="auto">
          <a:xfrm rot="-5400000">
            <a:off x="2743200" y="30480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  <p:grpSp>
        <p:nvGrpSpPr>
          <p:cNvPr id="157771" name="Group 75"/>
          <p:cNvGrpSpPr>
            <a:grpSpLocks noChangeAspect="1"/>
          </p:cNvGrpSpPr>
          <p:nvPr/>
        </p:nvGrpSpPr>
        <p:grpSpPr bwMode="auto">
          <a:xfrm>
            <a:off x="7772400" y="457200"/>
            <a:ext cx="1169988" cy="1169988"/>
            <a:chOff x="4320" y="2016"/>
            <a:chExt cx="912" cy="912"/>
          </a:xfrm>
        </p:grpSpPr>
        <p:grpSp>
          <p:nvGrpSpPr>
            <p:cNvPr id="157772" name="Group 76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57773" name="Group 7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57774" name="Freeform 7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5" name="Freeform 7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7776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57777" name="Freeform 8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78" name="Freeform 8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79" name="Freeform 8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80" name="Freeform 8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81" name="Freeform 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82" name="Freeform 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7783" name="Oval 8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7784" name="Group 88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57785" name="Group 8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57786" name="AutoShap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57787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57788" name="Line 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89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7790" name="Text Box 94"/>
          <p:cNvSpPr txBox="1">
            <a:spLocks noChangeArrowheads="1"/>
          </p:cNvSpPr>
          <p:nvPr/>
        </p:nvSpPr>
        <p:spPr bwMode="auto">
          <a:xfrm>
            <a:off x="4219575" y="5851525"/>
            <a:ext cx="23971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x-none" i="0"/>
              <a:t>Sorted sub-list</a:t>
            </a:r>
          </a:p>
        </p:txBody>
      </p:sp>
      <p:sp>
        <p:nvSpPr>
          <p:cNvPr id="157791" name="AutoShape 95"/>
          <p:cNvSpPr>
            <a:spLocks/>
          </p:cNvSpPr>
          <p:nvPr/>
        </p:nvSpPr>
        <p:spPr bwMode="auto">
          <a:xfrm rot="-5400000">
            <a:off x="51816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algn="ctr"/>
            <a:endParaRPr lang="en-US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Freeform 2" descr="Green marble"/>
          <p:cNvSpPr>
            <a:spLocks/>
          </p:cNvSpPr>
          <p:nvPr/>
        </p:nvSpPr>
        <p:spPr bwMode="auto">
          <a:xfrm>
            <a:off x="-457200" y="3886200"/>
            <a:ext cx="8763000" cy="1981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3" name="Freeform 3" descr="Green marble"/>
          <p:cNvSpPr>
            <a:spLocks/>
          </p:cNvSpPr>
          <p:nvPr/>
        </p:nvSpPr>
        <p:spPr bwMode="auto">
          <a:xfrm>
            <a:off x="3200400" y="1600200"/>
            <a:ext cx="6248400" cy="25146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8724" name="Group 4"/>
          <p:cNvGrpSpPr>
            <a:grpSpLocks/>
          </p:cNvGrpSpPr>
          <p:nvPr/>
        </p:nvGrpSpPr>
        <p:grpSpPr bwMode="auto">
          <a:xfrm>
            <a:off x="609600" y="1371600"/>
            <a:ext cx="2438400" cy="1465263"/>
            <a:chOff x="192" y="1680"/>
            <a:chExt cx="1536" cy="923"/>
          </a:xfrm>
        </p:grpSpPr>
        <p:sp>
          <p:nvSpPr>
            <p:cNvPr id="158725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6" name="Text Box 6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88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27" name="Text Box 7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14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28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98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29" name="Text Box 9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25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0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62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1" name="Text Box 11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52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2" name="Text Box 12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79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3" name="Text Box 13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30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4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23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5" name="Rectangle 15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31</a:t>
              </a:r>
              <a:endParaRPr lang="en-CA" altLang="x-none" sz="2000" i="0">
                <a:latin typeface="Tahoma" charset="0"/>
              </a:endParaRPr>
            </a:p>
          </p:txBody>
        </p:sp>
      </p:grpSp>
      <p:grpSp>
        <p:nvGrpSpPr>
          <p:cNvPr id="158736" name="Group 16"/>
          <p:cNvGrpSpPr>
            <a:grpSpLocks/>
          </p:cNvGrpSpPr>
          <p:nvPr/>
        </p:nvGrpSpPr>
        <p:grpSpPr bwMode="auto">
          <a:xfrm>
            <a:off x="4495800" y="2133600"/>
            <a:ext cx="2438400" cy="1465263"/>
            <a:chOff x="192" y="1680"/>
            <a:chExt cx="1536" cy="923"/>
          </a:xfrm>
        </p:grpSpPr>
        <p:sp>
          <p:nvSpPr>
            <p:cNvPr id="158737" name="Freeform 17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8" name="Text Box 18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88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39" name="Text Box 19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14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0" name="Text Box 20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98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1" name="Text Box 21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25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2" name="Text Box 22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62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3" name="Text Box 23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52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4" name="Text Box 24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79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5" name="Text Box 25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30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6" name="Text Box 26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23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47" name="Rectangle 27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31</a:t>
              </a:r>
              <a:endParaRPr lang="en-CA" altLang="x-none" sz="2000" i="0">
                <a:latin typeface="Tahoma" charset="0"/>
              </a:endParaRPr>
            </a:p>
          </p:txBody>
        </p:sp>
      </p:grpSp>
      <p:sp>
        <p:nvSpPr>
          <p:cNvPr id="158748" name="Rectangle 28"/>
          <p:cNvSpPr>
            <a:spLocks noChangeArrowheads="1"/>
          </p:cNvSpPr>
          <p:nvPr/>
        </p:nvSpPr>
        <p:spPr bwMode="auto">
          <a:xfrm>
            <a:off x="4038600" y="2514600"/>
            <a:ext cx="304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158749" name="Group 29"/>
          <p:cNvGrpSpPr>
            <a:grpSpLocks/>
          </p:cNvGrpSpPr>
          <p:nvPr/>
        </p:nvGrpSpPr>
        <p:grpSpPr bwMode="auto">
          <a:xfrm>
            <a:off x="7239000" y="2362200"/>
            <a:ext cx="1219200" cy="1066800"/>
            <a:chOff x="1584" y="3063"/>
            <a:chExt cx="768" cy="672"/>
          </a:xfrm>
        </p:grpSpPr>
        <p:sp>
          <p:nvSpPr>
            <p:cNvPr id="158750" name="AutoShape 30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baseline="-8000">
                  <a:solidFill>
                    <a:schemeClr val="bg2"/>
                  </a:solidFill>
                </a:rPr>
                <a:t>n</a:t>
              </a:r>
              <a:r>
                <a:rPr lang="en-US" altLang="x-none" sz="2400" i="0" baseline="-8000">
                  <a:solidFill>
                    <a:schemeClr val="bg2"/>
                  </a:solidFill>
                </a:rPr>
                <a:t> elements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8751" name="Line 31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8752" name="AutoShape 32"/>
          <p:cNvSpPr>
            <a:spLocks/>
          </p:cNvSpPr>
          <p:nvPr/>
        </p:nvSpPr>
        <p:spPr bwMode="auto">
          <a:xfrm rot="-10800000">
            <a:off x="6553200" y="21336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grpSp>
        <p:nvGrpSpPr>
          <p:cNvPr id="158753" name="Group 33"/>
          <p:cNvGrpSpPr>
            <a:grpSpLocks/>
          </p:cNvGrpSpPr>
          <p:nvPr/>
        </p:nvGrpSpPr>
        <p:grpSpPr bwMode="auto">
          <a:xfrm>
            <a:off x="5257800" y="6096000"/>
            <a:ext cx="3733800" cy="533400"/>
            <a:chOff x="3072" y="3360"/>
            <a:chExt cx="2352" cy="336"/>
          </a:xfrm>
        </p:grpSpPr>
        <p:sp>
          <p:nvSpPr>
            <p:cNvPr id="158754" name="Text Box 34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14,23,25,30,31,52,62,79,88,98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55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8784" name="Group 64"/>
          <p:cNvGrpSpPr>
            <a:grpSpLocks/>
          </p:cNvGrpSpPr>
          <p:nvPr/>
        </p:nvGrpSpPr>
        <p:grpSpPr bwMode="auto">
          <a:xfrm>
            <a:off x="381000" y="4648200"/>
            <a:ext cx="3733800" cy="533400"/>
            <a:chOff x="3072" y="3360"/>
            <a:chExt cx="2352" cy="336"/>
          </a:xfrm>
        </p:grpSpPr>
        <p:sp>
          <p:nvSpPr>
            <p:cNvPr id="158785" name="Text Box 65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>
                  <a:latin typeface="Tahoma" charset="0"/>
                </a:rPr>
                <a:t>14,23,25,30,31,52,62,79,88,98</a:t>
              </a:r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58786" name="Rectangle 6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8787" name="Freeform 67"/>
          <p:cNvSpPr>
            <a:spLocks/>
          </p:cNvSpPr>
          <p:nvPr/>
        </p:nvSpPr>
        <p:spPr bwMode="auto">
          <a:xfrm>
            <a:off x="4337050" y="4648200"/>
            <a:ext cx="469900" cy="4953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8788" name="Group 68"/>
          <p:cNvGrpSpPr>
            <a:grpSpLocks/>
          </p:cNvGrpSpPr>
          <p:nvPr/>
        </p:nvGrpSpPr>
        <p:grpSpPr bwMode="auto">
          <a:xfrm>
            <a:off x="5257800" y="4343400"/>
            <a:ext cx="1219200" cy="1066800"/>
            <a:chOff x="1584" y="3063"/>
            <a:chExt cx="768" cy="672"/>
          </a:xfrm>
        </p:grpSpPr>
        <p:sp>
          <p:nvSpPr>
            <p:cNvPr id="158789" name="AutoShape 6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0 elements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58790" name="Line 7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8791" name="AutoShape 71"/>
          <p:cNvSpPr>
            <a:spLocks/>
          </p:cNvSpPr>
          <p:nvPr/>
        </p:nvSpPr>
        <p:spPr bwMode="auto">
          <a:xfrm rot="-10800000">
            <a:off x="4876800" y="4572000"/>
            <a:ext cx="304800" cy="685800"/>
          </a:xfrm>
          <a:prstGeom prst="leftBrace">
            <a:avLst>
              <a:gd name="adj1" fmla="val 1875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grpSp>
        <p:nvGrpSpPr>
          <p:cNvPr id="158792" name="Group 72"/>
          <p:cNvGrpSpPr>
            <a:grpSpLocks/>
          </p:cNvGrpSpPr>
          <p:nvPr/>
        </p:nvGrpSpPr>
        <p:grpSpPr bwMode="auto">
          <a:xfrm rot="5026305">
            <a:off x="5666581" y="4652169"/>
            <a:ext cx="1347788" cy="1797050"/>
            <a:chOff x="2227" y="1194"/>
            <a:chExt cx="1944" cy="2413"/>
          </a:xfrm>
        </p:grpSpPr>
        <p:sp>
          <p:nvSpPr>
            <p:cNvPr id="158793" name="Freeform 73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4" name="Freeform 74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5" name="Freeform 75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6" name="Freeform 76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7" name="Freeform 77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8" name="Freeform 78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8799" name="Group 79"/>
          <p:cNvGrpSpPr>
            <a:grpSpLocks/>
          </p:cNvGrpSpPr>
          <p:nvPr/>
        </p:nvGrpSpPr>
        <p:grpSpPr bwMode="auto">
          <a:xfrm rot="3735761">
            <a:off x="2586831" y="1475582"/>
            <a:ext cx="1347787" cy="1797050"/>
            <a:chOff x="2227" y="1194"/>
            <a:chExt cx="1944" cy="2413"/>
          </a:xfrm>
        </p:grpSpPr>
        <p:sp>
          <p:nvSpPr>
            <p:cNvPr id="158800" name="Freeform 80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1" name="Freeform 81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2" name="Freeform 82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3" name="Freeform 83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4" name="Freeform 84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5" name="Freeform 85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8806" name="Group 86"/>
          <p:cNvGrpSpPr>
            <a:grpSpLocks/>
          </p:cNvGrpSpPr>
          <p:nvPr/>
        </p:nvGrpSpPr>
        <p:grpSpPr bwMode="auto">
          <a:xfrm flipH="1">
            <a:off x="2895600" y="2819400"/>
            <a:ext cx="2101850" cy="1652588"/>
            <a:chOff x="2592" y="2016"/>
            <a:chExt cx="1324" cy="1041"/>
          </a:xfrm>
        </p:grpSpPr>
        <p:grpSp>
          <p:nvGrpSpPr>
            <p:cNvPr id="158807" name="Group 87"/>
            <p:cNvGrpSpPr>
              <a:grpSpLocks/>
            </p:cNvGrpSpPr>
            <p:nvPr/>
          </p:nvGrpSpPr>
          <p:grpSpPr bwMode="auto">
            <a:xfrm rot="5026305">
              <a:off x="2733" y="1875"/>
              <a:ext cx="849" cy="1132"/>
              <a:chOff x="2227" y="1194"/>
              <a:chExt cx="1944" cy="2413"/>
            </a:xfrm>
          </p:grpSpPr>
          <p:sp>
            <p:nvSpPr>
              <p:cNvPr id="158808" name="Freeform 88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09" name="Freeform 89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0" name="Freeform 90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1" name="Freeform 91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2" name="Freeform 92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3" name="Freeform 93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814" name="Group 94"/>
            <p:cNvGrpSpPr>
              <a:grpSpLocks/>
            </p:cNvGrpSpPr>
            <p:nvPr/>
          </p:nvGrpSpPr>
          <p:grpSpPr bwMode="auto">
            <a:xfrm rot="5026305">
              <a:off x="2829" y="1971"/>
              <a:ext cx="849" cy="1132"/>
              <a:chOff x="2227" y="1194"/>
              <a:chExt cx="1944" cy="2413"/>
            </a:xfrm>
          </p:grpSpPr>
          <p:sp>
            <p:nvSpPr>
              <p:cNvPr id="158815" name="Freeform 95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6" name="Freeform 96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7" name="Freeform 97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8" name="Freeform 98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19" name="Freeform 99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0" name="Freeform 100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821" name="Group 101"/>
            <p:cNvGrpSpPr>
              <a:grpSpLocks/>
            </p:cNvGrpSpPr>
            <p:nvPr/>
          </p:nvGrpSpPr>
          <p:grpSpPr bwMode="auto">
            <a:xfrm rot="5026305">
              <a:off x="2925" y="2067"/>
              <a:ext cx="849" cy="1132"/>
              <a:chOff x="2227" y="1194"/>
              <a:chExt cx="1944" cy="2413"/>
            </a:xfrm>
          </p:grpSpPr>
          <p:sp>
            <p:nvSpPr>
              <p:cNvPr id="158822" name="Freeform 102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3" name="Freeform 103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4" name="Freeform 104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5" name="Freeform 105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6" name="Freeform 106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27" name="Freeform 107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8828" name="Rectangle 108"/>
          <p:cNvSpPr>
            <a:spLocks noChangeArrowheads="1"/>
          </p:cNvSpPr>
          <p:nvPr/>
        </p:nvSpPr>
        <p:spPr bwMode="auto">
          <a:xfrm>
            <a:off x="-1676400" y="76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Beginning &amp; </a:t>
            </a:r>
          </a:p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Ending</a:t>
            </a:r>
            <a:endParaRPr lang="en-CA" altLang="x-none" sz="4400" i="0">
              <a:solidFill>
                <a:schemeClr val="tx2"/>
              </a:solidFill>
            </a:endParaRPr>
          </a:p>
        </p:txBody>
      </p:sp>
      <p:grpSp>
        <p:nvGrpSpPr>
          <p:cNvPr id="158829" name="Group 109"/>
          <p:cNvGrpSpPr>
            <a:grpSpLocks noChangeAspect="1"/>
          </p:cNvGrpSpPr>
          <p:nvPr/>
        </p:nvGrpSpPr>
        <p:grpSpPr bwMode="auto">
          <a:xfrm>
            <a:off x="5310188" y="50800"/>
            <a:ext cx="1166812" cy="1168400"/>
            <a:chOff x="3408" y="1200"/>
            <a:chExt cx="907" cy="907"/>
          </a:xfrm>
        </p:grpSpPr>
        <p:grpSp>
          <p:nvGrpSpPr>
            <p:cNvPr id="158830" name="Group 11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58831" name="AutoShape 11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58832" name="Line 11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58833" name="Picture 11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158834" name="Object 11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875" name="Equation" r:id="rId5" imgW="342720" imgH="177480" progId="Equation.3">
                    <p:embed/>
                  </p:oleObj>
                </mc:Choice>
                <mc:Fallback>
                  <p:oleObj name="Equation" r:id="rId5" imgW="342720" imgH="177480" progId="Equation.3">
                    <p:embed/>
                    <p:pic>
                      <p:nvPicPr>
                        <p:cNvPr id="0" name="Object 1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58835" name="Group 11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58836" name="Oval 11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837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58838" name="Group 118"/>
          <p:cNvGrpSpPr>
            <a:grpSpLocks noChangeAspect="1"/>
          </p:cNvGrpSpPr>
          <p:nvPr/>
        </p:nvGrpSpPr>
        <p:grpSpPr bwMode="auto">
          <a:xfrm>
            <a:off x="3938588" y="76200"/>
            <a:ext cx="1169987" cy="1169988"/>
            <a:chOff x="3077" y="2352"/>
            <a:chExt cx="907" cy="907"/>
          </a:xfrm>
        </p:grpSpPr>
        <p:grpSp>
          <p:nvGrpSpPr>
            <p:cNvPr id="158839" name="Group 11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58840" name="Freeform 12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1" name="Oval 12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158842" name="Picture 12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58843" name="Group 12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58844" name="Freeform 12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5" name="Freeform 12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6" name="Freeform 12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7" name="Freeform 12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8" name="Freeform 12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49" name="Freeform 12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8850" name="Group 130"/>
          <p:cNvGrpSpPr>
            <a:grpSpLocks noChangeAspect="1"/>
          </p:cNvGrpSpPr>
          <p:nvPr/>
        </p:nvGrpSpPr>
        <p:grpSpPr bwMode="auto">
          <a:xfrm>
            <a:off x="8024813" y="0"/>
            <a:ext cx="1119187" cy="1169988"/>
            <a:chOff x="4641" y="2352"/>
            <a:chExt cx="735" cy="768"/>
          </a:xfrm>
        </p:grpSpPr>
        <p:sp>
          <p:nvSpPr>
            <p:cNvPr id="158851" name="Freeform 13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8852" name="Group 13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58853" name="AutoShape 13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58854" name="Line 13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8855" name="Oval 13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158856" name="Picture 13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58857" name="Group 13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58858" name="Freeform 13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59" name="Freeform 13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60" name="Freeform 14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61" name="Freeform 14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62" name="Freeform 14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63" name="Freeform 14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8864" name="Group 144"/>
          <p:cNvGrpSpPr>
            <a:grpSpLocks/>
          </p:cNvGrpSpPr>
          <p:nvPr/>
        </p:nvGrpSpPr>
        <p:grpSpPr bwMode="auto">
          <a:xfrm>
            <a:off x="6629400" y="50800"/>
            <a:ext cx="1166813" cy="1168400"/>
            <a:chOff x="1824" y="2928"/>
            <a:chExt cx="735" cy="736"/>
          </a:xfrm>
        </p:grpSpPr>
        <p:grpSp>
          <p:nvGrpSpPr>
            <p:cNvPr id="158865" name="Group 14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58866" name="AutoShape 14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58867" name="Line 14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8868" name="Oval 14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58869" name="Group 14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58870" name="AutoShape 1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58871" name="Line 1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58872" name="AutoShape 15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Time </a:t>
            </a:r>
            <a:endParaRPr lang="en-CA" altLang="x-none"/>
          </a:p>
        </p:txBody>
      </p:sp>
      <p:sp>
        <p:nvSpPr>
          <p:cNvPr id="338947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772400" cy="1219200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Inserting an element into a list of size </a:t>
            </a:r>
            <a:r>
              <a:rPr lang="en-US" altLang="x-none" sz="2800" i="1"/>
              <a:t>i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takes </a:t>
            </a:r>
            <a:r>
              <a:rPr lang="en-CA" altLang="x-none" sz="2400">
                <a:sym typeface="Symbol" charset="2"/>
              </a:rPr>
              <a:t></a:t>
            </a:r>
            <a:r>
              <a:rPr lang="en-US" altLang="x-none" sz="2800"/>
              <a:t>(</a:t>
            </a:r>
            <a:r>
              <a:rPr lang="en-US" altLang="x-none" sz="2800" i="1"/>
              <a:t>i</a:t>
            </a:r>
            <a:r>
              <a:rPr lang="en-US" altLang="x-none" sz="2800"/>
              <a:t>) time. 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Total = </a:t>
            </a:r>
            <a:r>
              <a:rPr lang="en-US" altLang="x-none">
                <a:ea typeface="Times New Roman" charset="0"/>
                <a:cs typeface="Times New Roman" charset="0"/>
              </a:rPr>
              <a:t>1+2+3+…+</a:t>
            </a:r>
            <a:r>
              <a:rPr lang="en-US" altLang="x-none" i="1">
                <a:ea typeface="Times New Roman" charset="0"/>
                <a:cs typeface="Times New Roman" charset="0"/>
              </a:rPr>
              <a:t>n</a:t>
            </a:r>
            <a:r>
              <a:rPr lang="en-US" altLang="x-none">
                <a:ea typeface="Times New Roman" charset="0"/>
                <a:cs typeface="Times New Roman" charset="0"/>
              </a:rPr>
              <a:t>                                         </a:t>
            </a:r>
            <a:endParaRPr lang="en-US" altLang="x-none" sz="2800"/>
          </a:p>
        </p:txBody>
      </p:sp>
      <p:sp>
        <p:nvSpPr>
          <p:cNvPr id="338948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949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950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338951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338952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chemeClr val="tx2"/>
                </a:solidFill>
              </a:rPr>
              <a:t>62</a:t>
            </a:r>
            <a:endParaRPr lang="en-CA" altLang="x-none" sz="2000" i="0">
              <a:solidFill>
                <a:schemeClr val="tx2"/>
              </a:solidFill>
            </a:endParaRPr>
          </a:p>
        </p:txBody>
      </p:sp>
      <p:sp>
        <p:nvSpPr>
          <p:cNvPr id="338953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</a:t>
            </a:r>
            <a:endParaRPr lang="en-CA" altLang="x-none" sz="2000" i="0"/>
          </a:p>
        </p:txBody>
      </p:sp>
      <p:grpSp>
        <p:nvGrpSpPr>
          <p:cNvPr id="338954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338955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338956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38957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8958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338959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0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338961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338962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338963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2000" i="0"/>
            </a:p>
          </p:txBody>
        </p:sp>
        <p:sp>
          <p:nvSpPr>
            <p:cNvPr id="338964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338965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sp>
        <p:nvSpPr>
          <p:cNvPr id="338966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23,31,52,</a:t>
            </a:r>
            <a:r>
              <a:rPr lang="en-US" altLang="x-none" sz="2000" i="0">
                <a:solidFill>
                  <a:schemeClr val="tx2"/>
                </a:solidFill>
              </a:rPr>
              <a:t>62</a:t>
            </a:r>
            <a:r>
              <a:rPr lang="en-US" altLang="x-none" sz="2000" i="0"/>
              <a:t>,88</a:t>
            </a:r>
            <a:endParaRPr lang="en-CA" altLang="x-none" sz="2000" i="0"/>
          </a:p>
        </p:txBody>
      </p:sp>
      <p:sp>
        <p:nvSpPr>
          <p:cNvPr id="338967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338968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338969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338970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338971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338972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338973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4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5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6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7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8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979" name="Rectangle 35"/>
          <p:cNvSpPr>
            <a:spLocks noChangeArrowheads="1"/>
          </p:cNvSpPr>
          <p:nvPr/>
        </p:nvSpPr>
        <p:spPr bwMode="auto">
          <a:xfrm>
            <a:off x="6408738" y="2511425"/>
            <a:ext cx="75882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x-none" i="0"/>
              <a:t>= </a:t>
            </a:r>
            <a:r>
              <a:rPr lang="en-CA" altLang="x-none" i="0">
                <a:sym typeface="Symbol" charset="2"/>
              </a:rPr>
              <a:t>?</a:t>
            </a:r>
            <a:r>
              <a:rPr lang="en-US" altLang="x-none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7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Running Time </a:t>
            </a:r>
            <a:endParaRPr lang="en-CA" altLang="x-none"/>
          </a:p>
        </p:txBody>
      </p:sp>
      <p:sp>
        <p:nvSpPr>
          <p:cNvPr id="632835" name="Rectangle 3"/>
          <p:cNvSpPr>
            <a:spLocks noGrp="1" noChangeArrowheads="1"/>
          </p:cNvSpPr>
          <p:nvPr>
            <p:ph idx="1"/>
          </p:nvPr>
        </p:nvSpPr>
        <p:spPr>
          <a:xfrm>
            <a:off x="838200" y="1524000"/>
            <a:ext cx="7772400" cy="1219200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Inserting an element into a list of size </a:t>
            </a:r>
            <a:r>
              <a:rPr lang="en-US" altLang="x-none" sz="2800" i="1"/>
              <a:t>i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takes </a:t>
            </a:r>
            <a:r>
              <a:rPr lang="en-CA" altLang="x-none" sz="2400">
                <a:sym typeface="Symbol" charset="2"/>
              </a:rPr>
              <a:t></a:t>
            </a:r>
            <a:r>
              <a:rPr lang="en-US" altLang="x-none" sz="2800"/>
              <a:t>(</a:t>
            </a:r>
            <a:r>
              <a:rPr lang="en-US" altLang="x-none" sz="2800" i="1"/>
              <a:t>i</a:t>
            </a:r>
            <a:r>
              <a:rPr lang="en-US" altLang="x-none" sz="2800"/>
              <a:t>) time. </a:t>
            </a: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altLang="x-none" sz="2800"/>
              <a:t>Total = </a:t>
            </a:r>
            <a:r>
              <a:rPr lang="en-US" altLang="x-none">
                <a:ea typeface="Times New Roman" charset="0"/>
                <a:cs typeface="Times New Roman" charset="0"/>
              </a:rPr>
              <a:t>1+2+3+…+</a:t>
            </a:r>
            <a:r>
              <a:rPr lang="en-US" altLang="x-none" i="1">
                <a:ea typeface="Times New Roman" charset="0"/>
                <a:cs typeface="Times New Roman" charset="0"/>
              </a:rPr>
              <a:t>n</a:t>
            </a:r>
            <a:r>
              <a:rPr lang="en-US" altLang="x-none">
                <a:ea typeface="Times New Roman" charset="0"/>
                <a:cs typeface="Times New Roman" charset="0"/>
              </a:rPr>
              <a:t>                                         </a:t>
            </a:r>
            <a:endParaRPr lang="en-US" altLang="x-none" sz="2800"/>
          </a:p>
        </p:txBody>
      </p:sp>
      <p:sp>
        <p:nvSpPr>
          <p:cNvPr id="632836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37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159 w 872"/>
              <a:gd name="T1" fmla="*/ 175 h 888"/>
              <a:gd name="T2" fmla="*/ 2 w 872"/>
              <a:gd name="T3" fmla="*/ 332 h 888"/>
              <a:gd name="T4" fmla="*/ 146 w 872"/>
              <a:gd name="T5" fmla="*/ 579 h 888"/>
              <a:gd name="T6" fmla="*/ 420 w 872"/>
              <a:gd name="T7" fmla="*/ 790 h 888"/>
              <a:gd name="T8" fmla="*/ 804 w 872"/>
              <a:gd name="T9" fmla="*/ 829 h 888"/>
              <a:gd name="T10" fmla="*/ 831 w 872"/>
              <a:gd name="T11" fmla="*/ 437 h 888"/>
              <a:gd name="T12" fmla="*/ 647 w 872"/>
              <a:gd name="T13" fmla="*/ 44 h 888"/>
              <a:gd name="T14" fmla="*/ 159 w 872"/>
              <a:gd name="T15" fmla="*/ 175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38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632839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632840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>
                <a:solidFill>
                  <a:schemeClr val="tx2"/>
                </a:solidFill>
              </a:rPr>
              <a:t>62</a:t>
            </a:r>
            <a:endParaRPr lang="en-CA" altLang="x-none" sz="2000" i="0">
              <a:solidFill>
                <a:schemeClr val="tx2"/>
              </a:solidFill>
            </a:endParaRPr>
          </a:p>
        </p:txBody>
      </p:sp>
      <p:sp>
        <p:nvSpPr>
          <p:cNvPr id="632841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79</a:t>
            </a:r>
            <a:endParaRPr lang="en-CA" altLang="x-none" sz="2000" i="0"/>
          </a:p>
        </p:txBody>
      </p:sp>
      <p:grpSp>
        <p:nvGrpSpPr>
          <p:cNvPr id="632842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632843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23,31,52,88</a:t>
              </a:r>
              <a:endParaRPr lang="en-CA" altLang="x-none" sz="2000" i="0"/>
            </a:p>
          </p:txBody>
        </p:sp>
        <p:sp>
          <p:nvSpPr>
            <p:cNvPr id="632844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32845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1260 w 3879"/>
              <a:gd name="T1" fmla="*/ 25 h 1488"/>
              <a:gd name="T2" fmla="*/ 2061 w 3879"/>
              <a:gd name="T3" fmla="*/ 254 h 1488"/>
              <a:gd name="T4" fmla="*/ 3678 w 3879"/>
              <a:gd name="T5" fmla="*/ 214 h 1488"/>
              <a:gd name="T6" fmla="*/ 3268 w 3879"/>
              <a:gd name="T7" fmla="*/ 899 h 1488"/>
              <a:gd name="T8" fmla="*/ 3199 w 3879"/>
              <a:gd name="T9" fmla="*/ 1161 h 1488"/>
              <a:gd name="T10" fmla="*/ 3007 w 3879"/>
              <a:gd name="T11" fmla="*/ 1353 h 1488"/>
              <a:gd name="T12" fmla="*/ 2627 w 3879"/>
              <a:gd name="T13" fmla="*/ 1291 h 1488"/>
              <a:gd name="T14" fmla="*/ 2142 w 3879"/>
              <a:gd name="T15" fmla="*/ 1295 h 1488"/>
              <a:gd name="T16" fmla="*/ 283 w 3879"/>
              <a:gd name="T17" fmla="*/ 1375 h 1488"/>
              <a:gd name="T18" fmla="*/ 445 w 3879"/>
              <a:gd name="T19" fmla="*/ 614 h 1488"/>
              <a:gd name="T20" fmla="*/ 716 w 3879"/>
              <a:gd name="T21" fmla="*/ 105 h 1488"/>
              <a:gd name="T22" fmla="*/ 1260 w 3879"/>
              <a:gd name="T23" fmla="*/ 25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2846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632847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48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632849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632850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632851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0"/>
                </a:spcBef>
              </a:pPr>
              <a:endParaRPr lang="en-US" altLang="x-none" sz="2000" i="0"/>
            </a:p>
          </p:txBody>
        </p:sp>
        <p:sp>
          <p:nvSpPr>
            <p:cNvPr id="632852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632853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</p:grpSp>
      <p:sp>
        <p:nvSpPr>
          <p:cNvPr id="632854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23,31,52,</a:t>
            </a:r>
            <a:r>
              <a:rPr lang="en-US" altLang="x-none" sz="2000" i="0">
                <a:solidFill>
                  <a:schemeClr val="tx2"/>
                </a:solidFill>
              </a:rPr>
              <a:t>62</a:t>
            </a:r>
            <a:r>
              <a:rPr lang="en-US" altLang="x-none" sz="2000" i="0">
                <a:solidFill>
                  <a:srgbClr val="33CC33"/>
                </a:solidFill>
              </a:rPr>
              <a:t>,</a:t>
            </a:r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632855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/>
            <a:endParaRPr lang="en-US" altLang="x-none" i="0"/>
          </a:p>
        </p:txBody>
      </p:sp>
      <p:sp>
        <p:nvSpPr>
          <p:cNvPr id="632856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sp>
        <p:nvSpPr>
          <p:cNvPr id="632857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632858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632859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altLang="x-none" i="0"/>
          </a:p>
        </p:txBody>
      </p:sp>
      <p:grpSp>
        <p:nvGrpSpPr>
          <p:cNvPr id="632860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632861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88 w 600"/>
                <a:gd name="T1" fmla="*/ 289 h 608"/>
                <a:gd name="T2" fmla="*/ 372 w 600"/>
                <a:gd name="T3" fmla="*/ 177 h 608"/>
                <a:gd name="T4" fmla="*/ 341 w 600"/>
                <a:gd name="T5" fmla="*/ 78 h 608"/>
                <a:gd name="T6" fmla="*/ 284 w 600"/>
                <a:gd name="T7" fmla="*/ 24 h 608"/>
                <a:gd name="T8" fmla="*/ 185 w 600"/>
                <a:gd name="T9" fmla="*/ 0 h 608"/>
                <a:gd name="T10" fmla="*/ 100 w 600"/>
                <a:gd name="T11" fmla="*/ 24 h 608"/>
                <a:gd name="T12" fmla="*/ 19 w 600"/>
                <a:gd name="T13" fmla="*/ 123 h 608"/>
                <a:gd name="T14" fmla="*/ 0 w 600"/>
                <a:gd name="T15" fmla="*/ 243 h 608"/>
                <a:gd name="T16" fmla="*/ 19 w 600"/>
                <a:gd name="T17" fmla="*/ 370 h 608"/>
                <a:gd name="T18" fmla="*/ 50 w 600"/>
                <a:gd name="T19" fmla="*/ 447 h 608"/>
                <a:gd name="T20" fmla="*/ 88 w 600"/>
                <a:gd name="T21" fmla="*/ 528 h 608"/>
                <a:gd name="T22" fmla="*/ 130 w 600"/>
                <a:gd name="T23" fmla="*/ 582 h 608"/>
                <a:gd name="T24" fmla="*/ 177 w 600"/>
                <a:gd name="T25" fmla="*/ 608 h 608"/>
                <a:gd name="T26" fmla="*/ 242 w 600"/>
                <a:gd name="T27" fmla="*/ 585 h 608"/>
                <a:gd name="T28" fmla="*/ 307 w 600"/>
                <a:gd name="T29" fmla="*/ 531 h 608"/>
                <a:gd name="T30" fmla="*/ 349 w 600"/>
                <a:gd name="T31" fmla="*/ 455 h 608"/>
                <a:gd name="T32" fmla="*/ 388 w 600"/>
                <a:gd name="T33" fmla="*/ 390 h 608"/>
                <a:gd name="T34" fmla="*/ 400 w 600"/>
                <a:gd name="T35" fmla="*/ 351 h 608"/>
                <a:gd name="T36" fmla="*/ 565 w 600"/>
                <a:gd name="T37" fmla="*/ 293 h 608"/>
                <a:gd name="T38" fmla="*/ 600 w 600"/>
                <a:gd name="T39" fmla="*/ 270 h 608"/>
                <a:gd name="T40" fmla="*/ 580 w 600"/>
                <a:gd name="T41" fmla="*/ 235 h 608"/>
                <a:gd name="T42" fmla="*/ 388 w 600"/>
                <a:gd name="T43" fmla="*/ 28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62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8 w 619"/>
                <a:gd name="T1" fmla="*/ 161 h 1085"/>
                <a:gd name="T2" fmla="*/ 284 w 619"/>
                <a:gd name="T3" fmla="*/ 80 h 1085"/>
                <a:gd name="T4" fmla="*/ 411 w 619"/>
                <a:gd name="T5" fmla="*/ 3 h 1085"/>
                <a:gd name="T6" fmla="*/ 469 w 619"/>
                <a:gd name="T7" fmla="*/ 0 h 1085"/>
                <a:gd name="T8" fmla="*/ 573 w 619"/>
                <a:gd name="T9" fmla="*/ 34 h 1085"/>
                <a:gd name="T10" fmla="*/ 619 w 619"/>
                <a:gd name="T11" fmla="*/ 85 h 1085"/>
                <a:gd name="T12" fmla="*/ 619 w 619"/>
                <a:gd name="T13" fmla="*/ 161 h 1085"/>
                <a:gd name="T14" fmla="*/ 542 w 619"/>
                <a:gd name="T15" fmla="*/ 304 h 1085"/>
                <a:gd name="T16" fmla="*/ 458 w 619"/>
                <a:gd name="T17" fmla="*/ 415 h 1085"/>
                <a:gd name="T18" fmla="*/ 422 w 619"/>
                <a:gd name="T19" fmla="*/ 508 h 1085"/>
                <a:gd name="T20" fmla="*/ 399 w 619"/>
                <a:gd name="T21" fmla="*/ 615 h 1085"/>
                <a:gd name="T22" fmla="*/ 422 w 619"/>
                <a:gd name="T23" fmla="*/ 719 h 1085"/>
                <a:gd name="T24" fmla="*/ 445 w 619"/>
                <a:gd name="T25" fmla="*/ 820 h 1085"/>
                <a:gd name="T26" fmla="*/ 445 w 619"/>
                <a:gd name="T27" fmla="*/ 935 h 1085"/>
                <a:gd name="T28" fmla="*/ 411 w 619"/>
                <a:gd name="T29" fmla="*/ 1005 h 1085"/>
                <a:gd name="T30" fmla="*/ 334 w 619"/>
                <a:gd name="T31" fmla="*/ 1043 h 1085"/>
                <a:gd name="T32" fmla="*/ 242 w 619"/>
                <a:gd name="T33" fmla="*/ 1085 h 1085"/>
                <a:gd name="T34" fmla="*/ 157 w 619"/>
                <a:gd name="T35" fmla="*/ 1085 h 1085"/>
                <a:gd name="T36" fmla="*/ 100 w 619"/>
                <a:gd name="T37" fmla="*/ 1054 h 1085"/>
                <a:gd name="T38" fmla="*/ 23 w 619"/>
                <a:gd name="T39" fmla="*/ 927 h 1085"/>
                <a:gd name="T40" fmla="*/ 0 w 619"/>
                <a:gd name="T41" fmla="*/ 797 h 1085"/>
                <a:gd name="T42" fmla="*/ 8 w 619"/>
                <a:gd name="T43" fmla="*/ 628 h 1085"/>
                <a:gd name="T44" fmla="*/ 65 w 619"/>
                <a:gd name="T45" fmla="*/ 415 h 1085"/>
                <a:gd name="T46" fmla="*/ 123 w 619"/>
                <a:gd name="T47" fmla="*/ 277 h 1085"/>
                <a:gd name="T48" fmla="*/ 208 w 619"/>
                <a:gd name="T49" fmla="*/ 161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63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76 h 808"/>
                <a:gd name="T2" fmla="*/ 66 w 782"/>
                <a:gd name="T3" fmla="*/ 0 h 808"/>
                <a:gd name="T4" fmla="*/ 163 w 782"/>
                <a:gd name="T5" fmla="*/ 0 h 808"/>
                <a:gd name="T6" fmla="*/ 343 w 782"/>
                <a:gd name="T7" fmla="*/ 19 h 808"/>
                <a:gd name="T8" fmla="*/ 555 w 782"/>
                <a:gd name="T9" fmla="*/ 30 h 808"/>
                <a:gd name="T10" fmla="*/ 636 w 782"/>
                <a:gd name="T11" fmla="*/ 65 h 808"/>
                <a:gd name="T12" fmla="*/ 670 w 782"/>
                <a:gd name="T13" fmla="*/ 110 h 808"/>
                <a:gd name="T14" fmla="*/ 678 w 782"/>
                <a:gd name="T15" fmla="*/ 180 h 808"/>
                <a:gd name="T16" fmla="*/ 654 w 782"/>
                <a:gd name="T17" fmla="*/ 253 h 808"/>
                <a:gd name="T18" fmla="*/ 589 w 782"/>
                <a:gd name="T19" fmla="*/ 365 h 808"/>
                <a:gd name="T20" fmla="*/ 504 w 782"/>
                <a:gd name="T21" fmla="*/ 457 h 808"/>
                <a:gd name="T22" fmla="*/ 439 w 782"/>
                <a:gd name="T23" fmla="*/ 541 h 808"/>
                <a:gd name="T24" fmla="*/ 412 w 782"/>
                <a:gd name="T25" fmla="*/ 607 h 808"/>
                <a:gd name="T26" fmla="*/ 393 w 782"/>
                <a:gd name="T27" fmla="*/ 653 h 808"/>
                <a:gd name="T28" fmla="*/ 400 w 782"/>
                <a:gd name="T29" fmla="*/ 689 h 808"/>
                <a:gd name="T30" fmla="*/ 405 w 782"/>
                <a:gd name="T31" fmla="*/ 711 h 808"/>
                <a:gd name="T32" fmla="*/ 482 w 782"/>
                <a:gd name="T33" fmla="*/ 711 h 808"/>
                <a:gd name="T34" fmla="*/ 601 w 782"/>
                <a:gd name="T35" fmla="*/ 692 h 808"/>
                <a:gd name="T36" fmla="*/ 678 w 782"/>
                <a:gd name="T37" fmla="*/ 692 h 808"/>
                <a:gd name="T38" fmla="*/ 758 w 782"/>
                <a:gd name="T39" fmla="*/ 723 h 808"/>
                <a:gd name="T40" fmla="*/ 782 w 782"/>
                <a:gd name="T41" fmla="*/ 761 h 808"/>
                <a:gd name="T42" fmla="*/ 758 w 782"/>
                <a:gd name="T43" fmla="*/ 796 h 808"/>
                <a:gd name="T44" fmla="*/ 724 w 782"/>
                <a:gd name="T45" fmla="*/ 808 h 808"/>
                <a:gd name="T46" fmla="*/ 670 w 782"/>
                <a:gd name="T47" fmla="*/ 792 h 808"/>
                <a:gd name="T48" fmla="*/ 597 w 782"/>
                <a:gd name="T49" fmla="*/ 749 h 808"/>
                <a:gd name="T50" fmla="*/ 520 w 782"/>
                <a:gd name="T51" fmla="*/ 757 h 808"/>
                <a:gd name="T52" fmla="*/ 393 w 782"/>
                <a:gd name="T53" fmla="*/ 780 h 808"/>
                <a:gd name="T54" fmla="*/ 355 w 782"/>
                <a:gd name="T55" fmla="*/ 773 h 808"/>
                <a:gd name="T56" fmla="*/ 335 w 782"/>
                <a:gd name="T57" fmla="*/ 746 h 808"/>
                <a:gd name="T58" fmla="*/ 335 w 782"/>
                <a:gd name="T59" fmla="*/ 681 h 808"/>
                <a:gd name="T60" fmla="*/ 335 w 782"/>
                <a:gd name="T61" fmla="*/ 588 h 808"/>
                <a:gd name="T62" fmla="*/ 389 w 782"/>
                <a:gd name="T63" fmla="*/ 518 h 808"/>
                <a:gd name="T64" fmla="*/ 470 w 782"/>
                <a:gd name="T65" fmla="*/ 414 h 808"/>
                <a:gd name="T66" fmla="*/ 540 w 782"/>
                <a:gd name="T67" fmla="*/ 323 h 808"/>
                <a:gd name="T68" fmla="*/ 586 w 782"/>
                <a:gd name="T69" fmla="*/ 253 h 808"/>
                <a:gd name="T70" fmla="*/ 609 w 782"/>
                <a:gd name="T71" fmla="*/ 192 h 808"/>
                <a:gd name="T72" fmla="*/ 597 w 782"/>
                <a:gd name="T73" fmla="*/ 157 h 808"/>
                <a:gd name="T74" fmla="*/ 566 w 782"/>
                <a:gd name="T75" fmla="*/ 115 h 808"/>
                <a:gd name="T76" fmla="*/ 520 w 782"/>
                <a:gd name="T77" fmla="*/ 103 h 808"/>
                <a:gd name="T78" fmla="*/ 470 w 782"/>
                <a:gd name="T79" fmla="*/ 103 h 808"/>
                <a:gd name="T80" fmla="*/ 358 w 782"/>
                <a:gd name="T81" fmla="*/ 103 h 808"/>
                <a:gd name="T82" fmla="*/ 193 w 782"/>
                <a:gd name="T83" fmla="*/ 134 h 808"/>
                <a:gd name="T84" fmla="*/ 70 w 782"/>
                <a:gd name="T85" fmla="*/ 146 h 808"/>
                <a:gd name="T86" fmla="*/ 20 w 782"/>
                <a:gd name="T87" fmla="*/ 134 h 808"/>
                <a:gd name="T88" fmla="*/ 0 w 782"/>
                <a:gd name="T89" fmla="*/ 115 h 808"/>
                <a:gd name="T90" fmla="*/ 0 w 782"/>
                <a:gd name="T91" fmla="*/ 7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64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808 w 992"/>
                <a:gd name="T1" fmla="*/ 320 h 770"/>
                <a:gd name="T2" fmla="*/ 823 w 992"/>
                <a:gd name="T3" fmla="*/ 219 h 770"/>
                <a:gd name="T4" fmla="*/ 881 w 992"/>
                <a:gd name="T5" fmla="*/ 181 h 770"/>
                <a:gd name="T6" fmla="*/ 950 w 992"/>
                <a:gd name="T7" fmla="*/ 174 h 770"/>
                <a:gd name="T8" fmla="*/ 992 w 992"/>
                <a:gd name="T9" fmla="*/ 219 h 770"/>
                <a:gd name="T10" fmla="*/ 973 w 992"/>
                <a:gd name="T11" fmla="*/ 308 h 770"/>
                <a:gd name="T12" fmla="*/ 935 w 992"/>
                <a:gd name="T13" fmla="*/ 427 h 770"/>
                <a:gd name="T14" fmla="*/ 857 w 992"/>
                <a:gd name="T15" fmla="*/ 562 h 770"/>
                <a:gd name="T16" fmla="*/ 761 w 992"/>
                <a:gd name="T17" fmla="*/ 677 h 770"/>
                <a:gd name="T18" fmla="*/ 681 w 992"/>
                <a:gd name="T19" fmla="*/ 739 h 770"/>
                <a:gd name="T20" fmla="*/ 592 w 992"/>
                <a:gd name="T21" fmla="*/ 770 h 770"/>
                <a:gd name="T22" fmla="*/ 507 w 992"/>
                <a:gd name="T23" fmla="*/ 759 h 770"/>
                <a:gd name="T24" fmla="*/ 442 w 992"/>
                <a:gd name="T25" fmla="*/ 723 h 770"/>
                <a:gd name="T26" fmla="*/ 419 w 992"/>
                <a:gd name="T27" fmla="*/ 666 h 770"/>
                <a:gd name="T28" fmla="*/ 392 w 992"/>
                <a:gd name="T29" fmla="*/ 566 h 770"/>
                <a:gd name="T30" fmla="*/ 361 w 992"/>
                <a:gd name="T31" fmla="*/ 382 h 770"/>
                <a:gd name="T32" fmla="*/ 338 w 992"/>
                <a:gd name="T33" fmla="*/ 254 h 770"/>
                <a:gd name="T34" fmla="*/ 338 w 992"/>
                <a:gd name="T35" fmla="*/ 104 h 770"/>
                <a:gd name="T36" fmla="*/ 323 w 992"/>
                <a:gd name="T37" fmla="*/ 78 h 770"/>
                <a:gd name="T38" fmla="*/ 277 w 992"/>
                <a:gd name="T39" fmla="*/ 70 h 770"/>
                <a:gd name="T40" fmla="*/ 223 w 992"/>
                <a:gd name="T41" fmla="*/ 112 h 770"/>
                <a:gd name="T42" fmla="*/ 173 w 992"/>
                <a:gd name="T43" fmla="*/ 181 h 770"/>
                <a:gd name="T44" fmla="*/ 115 w 992"/>
                <a:gd name="T45" fmla="*/ 219 h 770"/>
                <a:gd name="T46" fmla="*/ 27 w 992"/>
                <a:gd name="T47" fmla="*/ 219 h 770"/>
                <a:gd name="T48" fmla="*/ 0 w 992"/>
                <a:gd name="T49" fmla="*/ 196 h 770"/>
                <a:gd name="T50" fmla="*/ 0 w 992"/>
                <a:gd name="T51" fmla="*/ 158 h 770"/>
                <a:gd name="T52" fmla="*/ 39 w 992"/>
                <a:gd name="T53" fmla="*/ 123 h 770"/>
                <a:gd name="T54" fmla="*/ 81 w 992"/>
                <a:gd name="T55" fmla="*/ 135 h 770"/>
                <a:gd name="T56" fmla="*/ 119 w 992"/>
                <a:gd name="T57" fmla="*/ 127 h 770"/>
                <a:gd name="T58" fmla="*/ 189 w 992"/>
                <a:gd name="T59" fmla="*/ 78 h 770"/>
                <a:gd name="T60" fmla="*/ 257 w 992"/>
                <a:gd name="T61" fmla="*/ 23 h 770"/>
                <a:gd name="T62" fmla="*/ 323 w 992"/>
                <a:gd name="T63" fmla="*/ 8 h 770"/>
                <a:gd name="T64" fmla="*/ 415 w 992"/>
                <a:gd name="T65" fmla="*/ 0 h 770"/>
                <a:gd name="T66" fmla="*/ 419 w 992"/>
                <a:gd name="T67" fmla="*/ 42 h 770"/>
                <a:gd name="T68" fmla="*/ 397 w 992"/>
                <a:gd name="T69" fmla="*/ 89 h 770"/>
                <a:gd name="T70" fmla="*/ 392 w 992"/>
                <a:gd name="T71" fmla="*/ 208 h 770"/>
                <a:gd name="T72" fmla="*/ 419 w 992"/>
                <a:gd name="T73" fmla="*/ 366 h 770"/>
                <a:gd name="T74" fmla="*/ 462 w 992"/>
                <a:gd name="T75" fmla="*/ 520 h 770"/>
                <a:gd name="T76" fmla="*/ 499 w 992"/>
                <a:gd name="T77" fmla="*/ 612 h 770"/>
                <a:gd name="T78" fmla="*/ 558 w 992"/>
                <a:gd name="T79" fmla="*/ 655 h 770"/>
                <a:gd name="T80" fmla="*/ 615 w 992"/>
                <a:gd name="T81" fmla="*/ 655 h 770"/>
                <a:gd name="T82" fmla="*/ 673 w 992"/>
                <a:gd name="T83" fmla="*/ 612 h 770"/>
                <a:gd name="T84" fmla="*/ 750 w 992"/>
                <a:gd name="T85" fmla="*/ 515 h 770"/>
                <a:gd name="T86" fmla="*/ 800 w 992"/>
                <a:gd name="T87" fmla="*/ 377 h 770"/>
                <a:gd name="T88" fmla="*/ 808 w 992"/>
                <a:gd name="T89" fmla="*/ 32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65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45 w 699"/>
                <a:gd name="T1" fmla="*/ 923 h 1216"/>
                <a:gd name="T2" fmla="*/ 560 w 699"/>
                <a:gd name="T3" fmla="*/ 1039 h 1216"/>
                <a:gd name="T4" fmla="*/ 606 w 699"/>
                <a:gd name="T5" fmla="*/ 1039 h 1216"/>
                <a:gd name="T6" fmla="*/ 684 w 699"/>
                <a:gd name="T7" fmla="*/ 1086 h 1216"/>
                <a:gd name="T8" fmla="*/ 699 w 699"/>
                <a:gd name="T9" fmla="*/ 1139 h 1216"/>
                <a:gd name="T10" fmla="*/ 676 w 699"/>
                <a:gd name="T11" fmla="*/ 1208 h 1216"/>
                <a:gd name="T12" fmla="*/ 614 w 699"/>
                <a:gd name="T13" fmla="*/ 1216 h 1216"/>
                <a:gd name="T14" fmla="*/ 537 w 699"/>
                <a:gd name="T15" fmla="*/ 1162 h 1216"/>
                <a:gd name="T16" fmla="*/ 383 w 699"/>
                <a:gd name="T17" fmla="*/ 1016 h 1216"/>
                <a:gd name="T18" fmla="*/ 284 w 699"/>
                <a:gd name="T19" fmla="*/ 878 h 1216"/>
                <a:gd name="T20" fmla="*/ 237 w 699"/>
                <a:gd name="T21" fmla="*/ 769 h 1216"/>
                <a:gd name="T22" fmla="*/ 206 w 699"/>
                <a:gd name="T23" fmla="*/ 585 h 1216"/>
                <a:gd name="T24" fmla="*/ 206 w 699"/>
                <a:gd name="T25" fmla="*/ 346 h 1216"/>
                <a:gd name="T26" fmla="*/ 198 w 699"/>
                <a:gd name="T27" fmla="*/ 285 h 1216"/>
                <a:gd name="T28" fmla="*/ 153 w 699"/>
                <a:gd name="T29" fmla="*/ 239 h 1216"/>
                <a:gd name="T30" fmla="*/ 22 w 699"/>
                <a:gd name="T31" fmla="*/ 247 h 1216"/>
                <a:gd name="T32" fmla="*/ 0 w 699"/>
                <a:gd name="T33" fmla="*/ 223 h 1216"/>
                <a:gd name="T34" fmla="*/ 29 w 699"/>
                <a:gd name="T35" fmla="*/ 208 h 1216"/>
                <a:gd name="T36" fmla="*/ 122 w 699"/>
                <a:gd name="T37" fmla="*/ 200 h 1216"/>
                <a:gd name="T38" fmla="*/ 138 w 699"/>
                <a:gd name="T39" fmla="*/ 185 h 1216"/>
                <a:gd name="T40" fmla="*/ 6 w 699"/>
                <a:gd name="T41" fmla="*/ 107 h 1216"/>
                <a:gd name="T42" fmla="*/ 6 w 699"/>
                <a:gd name="T43" fmla="*/ 77 h 1216"/>
                <a:gd name="T44" fmla="*/ 29 w 699"/>
                <a:gd name="T45" fmla="*/ 70 h 1216"/>
                <a:gd name="T46" fmla="*/ 138 w 699"/>
                <a:gd name="T47" fmla="*/ 130 h 1216"/>
                <a:gd name="T48" fmla="*/ 161 w 699"/>
                <a:gd name="T49" fmla="*/ 123 h 1216"/>
                <a:gd name="T50" fmla="*/ 138 w 699"/>
                <a:gd name="T51" fmla="*/ 8 h 1216"/>
                <a:gd name="T52" fmla="*/ 153 w 699"/>
                <a:gd name="T53" fmla="*/ 0 h 1216"/>
                <a:gd name="T54" fmla="*/ 169 w 699"/>
                <a:gd name="T55" fmla="*/ 8 h 1216"/>
                <a:gd name="T56" fmla="*/ 198 w 699"/>
                <a:gd name="T57" fmla="*/ 123 h 1216"/>
                <a:gd name="T58" fmla="*/ 222 w 699"/>
                <a:gd name="T59" fmla="*/ 130 h 1216"/>
                <a:gd name="T60" fmla="*/ 284 w 699"/>
                <a:gd name="T61" fmla="*/ 8 h 1216"/>
                <a:gd name="T62" fmla="*/ 299 w 699"/>
                <a:gd name="T63" fmla="*/ 8 h 1216"/>
                <a:gd name="T64" fmla="*/ 299 w 699"/>
                <a:gd name="T65" fmla="*/ 46 h 1216"/>
                <a:gd name="T66" fmla="*/ 260 w 699"/>
                <a:gd name="T67" fmla="*/ 146 h 1216"/>
                <a:gd name="T68" fmla="*/ 260 w 699"/>
                <a:gd name="T69" fmla="*/ 200 h 1216"/>
                <a:gd name="T70" fmla="*/ 276 w 699"/>
                <a:gd name="T71" fmla="*/ 270 h 1216"/>
                <a:gd name="T72" fmla="*/ 268 w 699"/>
                <a:gd name="T73" fmla="*/ 361 h 1216"/>
                <a:gd name="T74" fmla="*/ 276 w 699"/>
                <a:gd name="T75" fmla="*/ 531 h 1216"/>
                <a:gd name="T76" fmla="*/ 291 w 699"/>
                <a:gd name="T77" fmla="*/ 639 h 1216"/>
                <a:gd name="T78" fmla="*/ 330 w 699"/>
                <a:gd name="T79" fmla="*/ 762 h 1216"/>
                <a:gd name="T80" fmla="*/ 383 w 699"/>
                <a:gd name="T81" fmla="*/ 855 h 1216"/>
                <a:gd name="T82" fmla="*/ 445 w 699"/>
                <a:gd name="T83" fmla="*/ 923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66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5 w 915"/>
                <a:gd name="T1" fmla="*/ 1008 h 1139"/>
                <a:gd name="T2" fmla="*/ 0 w 915"/>
                <a:gd name="T3" fmla="*/ 1061 h 1139"/>
                <a:gd name="T4" fmla="*/ 15 w 915"/>
                <a:gd name="T5" fmla="*/ 1139 h 1139"/>
                <a:gd name="T6" fmla="*/ 70 w 915"/>
                <a:gd name="T7" fmla="*/ 1139 h 1139"/>
                <a:gd name="T8" fmla="*/ 231 w 915"/>
                <a:gd name="T9" fmla="*/ 1108 h 1139"/>
                <a:gd name="T10" fmla="*/ 408 w 915"/>
                <a:gd name="T11" fmla="*/ 1046 h 1139"/>
                <a:gd name="T12" fmla="*/ 554 w 915"/>
                <a:gd name="T13" fmla="*/ 946 h 1139"/>
                <a:gd name="T14" fmla="*/ 639 w 915"/>
                <a:gd name="T15" fmla="*/ 816 h 1139"/>
                <a:gd name="T16" fmla="*/ 715 w 915"/>
                <a:gd name="T17" fmla="*/ 593 h 1139"/>
                <a:gd name="T18" fmla="*/ 738 w 915"/>
                <a:gd name="T19" fmla="*/ 385 h 1139"/>
                <a:gd name="T20" fmla="*/ 738 w 915"/>
                <a:gd name="T21" fmla="*/ 285 h 1139"/>
                <a:gd name="T22" fmla="*/ 777 w 915"/>
                <a:gd name="T23" fmla="*/ 224 h 1139"/>
                <a:gd name="T24" fmla="*/ 845 w 915"/>
                <a:gd name="T25" fmla="*/ 200 h 1139"/>
                <a:gd name="T26" fmla="*/ 907 w 915"/>
                <a:gd name="T27" fmla="*/ 200 h 1139"/>
                <a:gd name="T28" fmla="*/ 915 w 915"/>
                <a:gd name="T29" fmla="*/ 169 h 1139"/>
                <a:gd name="T30" fmla="*/ 823 w 915"/>
                <a:gd name="T31" fmla="*/ 177 h 1139"/>
                <a:gd name="T32" fmla="*/ 808 w 915"/>
                <a:gd name="T33" fmla="*/ 154 h 1139"/>
                <a:gd name="T34" fmla="*/ 884 w 915"/>
                <a:gd name="T35" fmla="*/ 70 h 1139"/>
                <a:gd name="T36" fmla="*/ 868 w 915"/>
                <a:gd name="T37" fmla="*/ 47 h 1139"/>
                <a:gd name="T38" fmla="*/ 853 w 915"/>
                <a:gd name="T39" fmla="*/ 62 h 1139"/>
                <a:gd name="T40" fmla="*/ 792 w 915"/>
                <a:gd name="T41" fmla="*/ 123 h 1139"/>
                <a:gd name="T42" fmla="*/ 777 w 915"/>
                <a:gd name="T43" fmla="*/ 123 h 1139"/>
                <a:gd name="T44" fmla="*/ 777 w 915"/>
                <a:gd name="T45" fmla="*/ 16 h 1139"/>
                <a:gd name="T46" fmla="*/ 761 w 915"/>
                <a:gd name="T47" fmla="*/ 0 h 1139"/>
                <a:gd name="T48" fmla="*/ 738 w 915"/>
                <a:gd name="T49" fmla="*/ 8 h 1139"/>
                <a:gd name="T50" fmla="*/ 746 w 915"/>
                <a:gd name="T51" fmla="*/ 123 h 1139"/>
                <a:gd name="T52" fmla="*/ 730 w 915"/>
                <a:gd name="T53" fmla="*/ 131 h 1139"/>
                <a:gd name="T54" fmla="*/ 668 w 915"/>
                <a:gd name="T55" fmla="*/ 70 h 1139"/>
                <a:gd name="T56" fmla="*/ 623 w 915"/>
                <a:gd name="T57" fmla="*/ 62 h 1139"/>
                <a:gd name="T58" fmla="*/ 631 w 915"/>
                <a:gd name="T59" fmla="*/ 93 h 1139"/>
                <a:gd name="T60" fmla="*/ 699 w 915"/>
                <a:gd name="T61" fmla="*/ 162 h 1139"/>
                <a:gd name="T62" fmla="*/ 699 w 915"/>
                <a:gd name="T63" fmla="*/ 200 h 1139"/>
                <a:gd name="T64" fmla="*/ 676 w 915"/>
                <a:gd name="T65" fmla="*/ 278 h 1139"/>
                <a:gd name="T66" fmla="*/ 676 w 915"/>
                <a:gd name="T67" fmla="*/ 346 h 1139"/>
                <a:gd name="T68" fmla="*/ 676 w 915"/>
                <a:gd name="T69" fmla="*/ 462 h 1139"/>
                <a:gd name="T70" fmla="*/ 645 w 915"/>
                <a:gd name="T71" fmla="*/ 608 h 1139"/>
                <a:gd name="T72" fmla="*/ 615 w 915"/>
                <a:gd name="T73" fmla="*/ 700 h 1139"/>
                <a:gd name="T74" fmla="*/ 561 w 915"/>
                <a:gd name="T75" fmla="*/ 816 h 1139"/>
                <a:gd name="T76" fmla="*/ 499 w 915"/>
                <a:gd name="T77" fmla="*/ 908 h 1139"/>
                <a:gd name="T78" fmla="*/ 454 w 915"/>
                <a:gd name="T79" fmla="*/ 954 h 1139"/>
                <a:gd name="T80" fmla="*/ 330 w 915"/>
                <a:gd name="T81" fmla="*/ 993 h 1139"/>
                <a:gd name="T82" fmla="*/ 215 w 915"/>
                <a:gd name="T83" fmla="*/ 1008 h 1139"/>
                <a:gd name="T84" fmla="*/ 99 w 915"/>
                <a:gd name="T85" fmla="*/ 1024 h 1139"/>
                <a:gd name="T86" fmla="*/ 15 w 915"/>
                <a:gd name="T87" fmla="*/ 1008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2867" name="Rectangle 35"/>
          <p:cNvSpPr>
            <a:spLocks noChangeArrowheads="1"/>
          </p:cNvSpPr>
          <p:nvPr/>
        </p:nvSpPr>
        <p:spPr bwMode="auto">
          <a:xfrm>
            <a:off x="6408738" y="2506663"/>
            <a:ext cx="14224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x-none" i="0"/>
              <a:t>= </a:t>
            </a:r>
            <a:r>
              <a:rPr lang="en-CA" altLang="x-none" i="0">
                <a:sym typeface="Symbol" charset="2"/>
              </a:rPr>
              <a:t></a:t>
            </a:r>
            <a:r>
              <a:rPr lang="en-US" altLang="x-none" i="0"/>
              <a:t>(n2)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67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x-none" sz="4400" i="0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284675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Problem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Loop Invariants</a:t>
                      </a:r>
                      <a:endParaRPr kumimoji="0" lang="en-CA" altLang="x-none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Measure of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Step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Define Exit Condition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Maintain Loop Inv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Make Progress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Initial Conditions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Ending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84693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84694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84695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en-US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696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84697" name="Picture 2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aphicFrame>
          <p:nvGraphicFramePr>
            <p:cNvPr id="284698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84911" name="Equation" r:id="rId4" imgW="342720" imgH="177480" progId="Equation.3">
                    <p:embed/>
                  </p:oleObj>
                </mc:Choice>
                <mc:Fallback>
                  <p:oleObj name="Equation" r:id="rId4" imgW="342720" imgH="177480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84699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84700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701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84702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84703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8470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0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284706" name="Picture 3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28470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8470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0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84714" name="Picture 4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84715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84716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48 h 104"/>
              <a:gd name="T2" fmla="*/ 240 w 864"/>
              <a:gd name="T3" fmla="*/ 96 h 104"/>
              <a:gd name="T4" fmla="*/ 480 w 864"/>
              <a:gd name="T5" fmla="*/ 0 h 104"/>
              <a:gd name="T6" fmla="*/ 768 w 864"/>
              <a:gd name="T7" fmla="*/ 96 h 104"/>
              <a:gd name="T8" fmla="*/ 864 w 86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4717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84718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19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4720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84721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/>
              <a:r>
                <a:rPr lang="en-US" altLang="x-none" sz="2400" i="0" baseline="-8000">
                  <a:solidFill>
                    <a:schemeClr val="bg2"/>
                  </a:solidFill>
                </a:rPr>
                <a:t>to school</a:t>
              </a:r>
              <a:endParaRPr lang="en-CA" altLang="x-none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84722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84723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84724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4725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8472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727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4728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84729" name="Picture 5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84730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84731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88 w 600"/>
                  <a:gd name="T1" fmla="*/ 289 h 608"/>
                  <a:gd name="T2" fmla="*/ 372 w 600"/>
                  <a:gd name="T3" fmla="*/ 177 h 608"/>
                  <a:gd name="T4" fmla="*/ 341 w 600"/>
                  <a:gd name="T5" fmla="*/ 78 h 608"/>
                  <a:gd name="T6" fmla="*/ 284 w 600"/>
                  <a:gd name="T7" fmla="*/ 24 h 608"/>
                  <a:gd name="T8" fmla="*/ 185 w 600"/>
                  <a:gd name="T9" fmla="*/ 0 h 608"/>
                  <a:gd name="T10" fmla="*/ 100 w 600"/>
                  <a:gd name="T11" fmla="*/ 24 h 608"/>
                  <a:gd name="T12" fmla="*/ 19 w 600"/>
                  <a:gd name="T13" fmla="*/ 123 h 608"/>
                  <a:gd name="T14" fmla="*/ 0 w 600"/>
                  <a:gd name="T15" fmla="*/ 243 h 608"/>
                  <a:gd name="T16" fmla="*/ 19 w 600"/>
                  <a:gd name="T17" fmla="*/ 370 h 608"/>
                  <a:gd name="T18" fmla="*/ 50 w 600"/>
                  <a:gd name="T19" fmla="*/ 447 h 608"/>
                  <a:gd name="T20" fmla="*/ 88 w 600"/>
                  <a:gd name="T21" fmla="*/ 528 h 608"/>
                  <a:gd name="T22" fmla="*/ 130 w 600"/>
                  <a:gd name="T23" fmla="*/ 582 h 608"/>
                  <a:gd name="T24" fmla="*/ 177 w 600"/>
                  <a:gd name="T25" fmla="*/ 608 h 608"/>
                  <a:gd name="T26" fmla="*/ 242 w 600"/>
                  <a:gd name="T27" fmla="*/ 585 h 608"/>
                  <a:gd name="T28" fmla="*/ 307 w 600"/>
                  <a:gd name="T29" fmla="*/ 531 h 608"/>
                  <a:gd name="T30" fmla="*/ 349 w 600"/>
                  <a:gd name="T31" fmla="*/ 455 h 608"/>
                  <a:gd name="T32" fmla="*/ 388 w 600"/>
                  <a:gd name="T33" fmla="*/ 390 h 608"/>
                  <a:gd name="T34" fmla="*/ 400 w 600"/>
                  <a:gd name="T35" fmla="*/ 351 h 608"/>
                  <a:gd name="T36" fmla="*/ 565 w 600"/>
                  <a:gd name="T37" fmla="*/ 293 h 608"/>
                  <a:gd name="T38" fmla="*/ 600 w 600"/>
                  <a:gd name="T39" fmla="*/ 270 h 608"/>
                  <a:gd name="T40" fmla="*/ 580 w 600"/>
                  <a:gd name="T41" fmla="*/ 235 h 608"/>
                  <a:gd name="T42" fmla="*/ 388 w 600"/>
                  <a:gd name="T43" fmla="*/ 2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2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8 w 619"/>
                  <a:gd name="T1" fmla="*/ 161 h 1085"/>
                  <a:gd name="T2" fmla="*/ 284 w 619"/>
                  <a:gd name="T3" fmla="*/ 80 h 1085"/>
                  <a:gd name="T4" fmla="*/ 411 w 619"/>
                  <a:gd name="T5" fmla="*/ 3 h 1085"/>
                  <a:gd name="T6" fmla="*/ 469 w 619"/>
                  <a:gd name="T7" fmla="*/ 0 h 1085"/>
                  <a:gd name="T8" fmla="*/ 573 w 619"/>
                  <a:gd name="T9" fmla="*/ 34 h 1085"/>
                  <a:gd name="T10" fmla="*/ 619 w 619"/>
                  <a:gd name="T11" fmla="*/ 85 h 1085"/>
                  <a:gd name="T12" fmla="*/ 619 w 619"/>
                  <a:gd name="T13" fmla="*/ 161 h 1085"/>
                  <a:gd name="T14" fmla="*/ 542 w 619"/>
                  <a:gd name="T15" fmla="*/ 304 h 1085"/>
                  <a:gd name="T16" fmla="*/ 458 w 619"/>
                  <a:gd name="T17" fmla="*/ 415 h 1085"/>
                  <a:gd name="T18" fmla="*/ 422 w 619"/>
                  <a:gd name="T19" fmla="*/ 508 h 1085"/>
                  <a:gd name="T20" fmla="*/ 399 w 619"/>
                  <a:gd name="T21" fmla="*/ 615 h 1085"/>
                  <a:gd name="T22" fmla="*/ 422 w 619"/>
                  <a:gd name="T23" fmla="*/ 719 h 1085"/>
                  <a:gd name="T24" fmla="*/ 445 w 619"/>
                  <a:gd name="T25" fmla="*/ 820 h 1085"/>
                  <a:gd name="T26" fmla="*/ 445 w 619"/>
                  <a:gd name="T27" fmla="*/ 935 h 1085"/>
                  <a:gd name="T28" fmla="*/ 411 w 619"/>
                  <a:gd name="T29" fmla="*/ 1005 h 1085"/>
                  <a:gd name="T30" fmla="*/ 334 w 619"/>
                  <a:gd name="T31" fmla="*/ 1043 h 1085"/>
                  <a:gd name="T32" fmla="*/ 242 w 619"/>
                  <a:gd name="T33" fmla="*/ 1085 h 1085"/>
                  <a:gd name="T34" fmla="*/ 157 w 619"/>
                  <a:gd name="T35" fmla="*/ 1085 h 1085"/>
                  <a:gd name="T36" fmla="*/ 100 w 619"/>
                  <a:gd name="T37" fmla="*/ 1054 h 1085"/>
                  <a:gd name="T38" fmla="*/ 23 w 619"/>
                  <a:gd name="T39" fmla="*/ 927 h 1085"/>
                  <a:gd name="T40" fmla="*/ 0 w 619"/>
                  <a:gd name="T41" fmla="*/ 797 h 1085"/>
                  <a:gd name="T42" fmla="*/ 8 w 619"/>
                  <a:gd name="T43" fmla="*/ 628 h 1085"/>
                  <a:gd name="T44" fmla="*/ 65 w 619"/>
                  <a:gd name="T45" fmla="*/ 415 h 1085"/>
                  <a:gd name="T46" fmla="*/ 123 w 619"/>
                  <a:gd name="T47" fmla="*/ 277 h 1085"/>
                  <a:gd name="T48" fmla="*/ 208 w 619"/>
                  <a:gd name="T49" fmla="*/ 161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3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76 h 808"/>
                  <a:gd name="T2" fmla="*/ 66 w 782"/>
                  <a:gd name="T3" fmla="*/ 0 h 808"/>
                  <a:gd name="T4" fmla="*/ 163 w 782"/>
                  <a:gd name="T5" fmla="*/ 0 h 808"/>
                  <a:gd name="T6" fmla="*/ 343 w 782"/>
                  <a:gd name="T7" fmla="*/ 19 h 808"/>
                  <a:gd name="T8" fmla="*/ 555 w 782"/>
                  <a:gd name="T9" fmla="*/ 30 h 808"/>
                  <a:gd name="T10" fmla="*/ 636 w 782"/>
                  <a:gd name="T11" fmla="*/ 65 h 808"/>
                  <a:gd name="T12" fmla="*/ 670 w 782"/>
                  <a:gd name="T13" fmla="*/ 110 h 808"/>
                  <a:gd name="T14" fmla="*/ 678 w 782"/>
                  <a:gd name="T15" fmla="*/ 180 h 808"/>
                  <a:gd name="T16" fmla="*/ 654 w 782"/>
                  <a:gd name="T17" fmla="*/ 253 h 808"/>
                  <a:gd name="T18" fmla="*/ 589 w 782"/>
                  <a:gd name="T19" fmla="*/ 365 h 808"/>
                  <a:gd name="T20" fmla="*/ 504 w 782"/>
                  <a:gd name="T21" fmla="*/ 457 h 808"/>
                  <a:gd name="T22" fmla="*/ 439 w 782"/>
                  <a:gd name="T23" fmla="*/ 541 h 808"/>
                  <a:gd name="T24" fmla="*/ 412 w 782"/>
                  <a:gd name="T25" fmla="*/ 607 h 808"/>
                  <a:gd name="T26" fmla="*/ 393 w 782"/>
                  <a:gd name="T27" fmla="*/ 653 h 808"/>
                  <a:gd name="T28" fmla="*/ 400 w 782"/>
                  <a:gd name="T29" fmla="*/ 689 h 808"/>
                  <a:gd name="T30" fmla="*/ 405 w 782"/>
                  <a:gd name="T31" fmla="*/ 711 h 808"/>
                  <a:gd name="T32" fmla="*/ 482 w 782"/>
                  <a:gd name="T33" fmla="*/ 711 h 808"/>
                  <a:gd name="T34" fmla="*/ 601 w 782"/>
                  <a:gd name="T35" fmla="*/ 692 h 808"/>
                  <a:gd name="T36" fmla="*/ 678 w 782"/>
                  <a:gd name="T37" fmla="*/ 692 h 808"/>
                  <a:gd name="T38" fmla="*/ 758 w 782"/>
                  <a:gd name="T39" fmla="*/ 723 h 808"/>
                  <a:gd name="T40" fmla="*/ 782 w 782"/>
                  <a:gd name="T41" fmla="*/ 761 h 808"/>
                  <a:gd name="T42" fmla="*/ 758 w 782"/>
                  <a:gd name="T43" fmla="*/ 796 h 808"/>
                  <a:gd name="T44" fmla="*/ 724 w 782"/>
                  <a:gd name="T45" fmla="*/ 808 h 808"/>
                  <a:gd name="T46" fmla="*/ 670 w 782"/>
                  <a:gd name="T47" fmla="*/ 792 h 808"/>
                  <a:gd name="T48" fmla="*/ 597 w 782"/>
                  <a:gd name="T49" fmla="*/ 749 h 808"/>
                  <a:gd name="T50" fmla="*/ 520 w 782"/>
                  <a:gd name="T51" fmla="*/ 757 h 808"/>
                  <a:gd name="T52" fmla="*/ 393 w 782"/>
                  <a:gd name="T53" fmla="*/ 780 h 808"/>
                  <a:gd name="T54" fmla="*/ 355 w 782"/>
                  <a:gd name="T55" fmla="*/ 773 h 808"/>
                  <a:gd name="T56" fmla="*/ 335 w 782"/>
                  <a:gd name="T57" fmla="*/ 746 h 808"/>
                  <a:gd name="T58" fmla="*/ 335 w 782"/>
                  <a:gd name="T59" fmla="*/ 681 h 808"/>
                  <a:gd name="T60" fmla="*/ 335 w 782"/>
                  <a:gd name="T61" fmla="*/ 588 h 808"/>
                  <a:gd name="T62" fmla="*/ 389 w 782"/>
                  <a:gd name="T63" fmla="*/ 518 h 808"/>
                  <a:gd name="T64" fmla="*/ 470 w 782"/>
                  <a:gd name="T65" fmla="*/ 414 h 808"/>
                  <a:gd name="T66" fmla="*/ 540 w 782"/>
                  <a:gd name="T67" fmla="*/ 323 h 808"/>
                  <a:gd name="T68" fmla="*/ 586 w 782"/>
                  <a:gd name="T69" fmla="*/ 253 h 808"/>
                  <a:gd name="T70" fmla="*/ 609 w 782"/>
                  <a:gd name="T71" fmla="*/ 192 h 808"/>
                  <a:gd name="T72" fmla="*/ 597 w 782"/>
                  <a:gd name="T73" fmla="*/ 157 h 808"/>
                  <a:gd name="T74" fmla="*/ 566 w 782"/>
                  <a:gd name="T75" fmla="*/ 115 h 808"/>
                  <a:gd name="T76" fmla="*/ 520 w 782"/>
                  <a:gd name="T77" fmla="*/ 103 h 808"/>
                  <a:gd name="T78" fmla="*/ 470 w 782"/>
                  <a:gd name="T79" fmla="*/ 103 h 808"/>
                  <a:gd name="T80" fmla="*/ 358 w 782"/>
                  <a:gd name="T81" fmla="*/ 103 h 808"/>
                  <a:gd name="T82" fmla="*/ 193 w 782"/>
                  <a:gd name="T83" fmla="*/ 134 h 808"/>
                  <a:gd name="T84" fmla="*/ 70 w 782"/>
                  <a:gd name="T85" fmla="*/ 146 h 808"/>
                  <a:gd name="T86" fmla="*/ 20 w 782"/>
                  <a:gd name="T87" fmla="*/ 134 h 808"/>
                  <a:gd name="T88" fmla="*/ 0 w 782"/>
                  <a:gd name="T89" fmla="*/ 115 h 808"/>
                  <a:gd name="T90" fmla="*/ 0 w 782"/>
                  <a:gd name="T91" fmla="*/ 76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4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808 w 992"/>
                  <a:gd name="T1" fmla="*/ 320 h 770"/>
                  <a:gd name="T2" fmla="*/ 823 w 992"/>
                  <a:gd name="T3" fmla="*/ 219 h 770"/>
                  <a:gd name="T4" fmla="*/ 881 w 992"/>
                  <a:gd name="T5" fmla="*/ 181 h 770"/>
                  <a:gd name="T6" fmla="*/ 950 w 992"/>
                  <a:gd name="T7" fmla="*/ 174 h 770"/>
                  <a:gd name="T8" fmla="*/ 992 w 992"/>
                  <a:gd name="T9" fmla="*/ 219 h 770"/>
                  <a:gd name="T10" fmla="*/ 973 w 992"/>
                  <a:gd name="T11" fmla="*/ 308 h 770"/>
                  <a:gd name="T12" fmla="*/ 935 w 992"/>
                  <a:gd name="T13" fmla="*/ 427 h 770"/>
                  <a:gd name="T14" fmla="*/ 857 w 992"/>
                  <a:gd name="T15" fmla="*/ 562 h 770"/>
                  <a:gd name="T16" fmla="*/ 761 w 992"/>
                  <a:gd name="T17" fmla="*/ 677 h 770"/>
                  <a:gd name="T18" fmla="*/ 681 w 992"/>
                  <a:gd name="T19" fmla="*/ 739 h 770"/>
                  <a:gd name="T20" fmla="*/ 592 w 992"/>
                  <a:gd name="T21" fmla="*/ 770 h 770"/>
                  <a:gd name="T22" fmla="*/ 507 w 992"/>
                  <a:gd name="T23" fmla="*/ 759 h 770"/>
                  <a:gd name="T24" fmla="*/ 442 w 992"/>
                  <a:gd name="T25" fmla="*/ 723 h 770"/>
                  <a:gd name="T26" fmla="*/ 419 w 992"/>
                  <a:gd name="T27" fmla="*/ 666 h 770"/>
                  <a:gd name="T28" fmla="*/ 392 w 992"/>
                  <a:gd name="T29" fmla="*/ 566 h 770"/>
                  <a:gd name="T30" fmla="*/ 361 w 992"/>
                  <a:gd name="T31" fmla="*/ 382 h 770"/>
                  <a:gd name="T32" fmla="*/ 338 w 992"/>
                  <a:gd name="T33" fmla="*/ 254 h 770"/>
                  <a:gd name="T34" fmla="*/ 338 w 992"/>
                  <a:gd name="T35" fmla="*/ 104 h 770"/>
                  <a:gd name="T36" fmla="*/ 323 w 992"/>
                  <a:gd name="T37" fmla="*/ 78 h 770"/>
                  <a:gd name="T38" fmla="*/ 277 w 992"/>
                  <a:gd name="T39" fmla="*/ 70 h 770"/>
                  <a:gd name="T40" fmla="*/ 223 w 992"/>
                  <a:gd name="T41" fmla="*/ 112 h 770"/>
                  <a:gd name="T42" fmla="*/ 173 w 992"/>
                  <a:gd name="T43" fmla="*/ 181 h 770"/>
                  <a:gd name="T44" fmla="*/ 115 w 992"/>
                  <a:gd name="T45" fmla="*/ 219 h 770"/>
                  <a:gd name="T46" fmla="*/ 27 w 992"/>
                  <a:gd name="T47" fmla="*/ 219 h 770"/>
                  <a:gd name="T48" fmla="*/ 0 w 992"/>
                  <a:gd name="T49" fmla="*/ 196 h 770"/>
                  <a:gd name="T50" fmla="*/ 0 w 992"/>
                  <a:gd name="T51" fmla="*/ 158 h 770"/>
                  <a:gd name="T52" fmla="*/ 39 w 992"/>
                  <a:gd name="T53" fmla="*/ 123 h 770"/>
                  <a:gd name="T54" fmla="*/ 81 w 992"/>
                  <a:gd name="T55" fmla="*/ 135 h 770"/>
                  <a:gd name="T56" fmla="*/ 119 w 992"/>
                  <a:gd name="T57" fmla="*/ 127 h 770"/>
                  <a:gd name="T58" fmla="*/ 189 w 992"/>
                  <a:gd name="T59" fmla="*/ 78 h 770"/>
                  <a:gd name="T60" fmla="*/ 257 w 992"/>
                  <a:gd name="T61" fmla="*/ 23 h 770"/>
                  <a:gd name="T62" fmla="*/ 323 w 992"/>
                  <a:gd name="T63" fmla="*/ 8 h 770"/>
                  <a:gd name="T64" fmla="*/ 415 w 992"/>
                  <a:gd name="T65" fmla="*/ 0 h 770"/>
                  <a:gd name="T66" fmla="*/ 419 w 992"/>
                  <a:gd name="T67" fmla="*/ 42 h 770"/>
                  <a:gd name="T68" fmla="*/ 397 w 992"/>
                  <a:gd name="T69" fmla="*/ 89 h 770"/>
                  <a:gd name="T70" fmla="*/ 392 w 992"/>
                  <a:gd name="T71" fmla="*/ 208 h 770"/>
                  <a:gd name="T72" fmla="*/ 419 w 992"/>
                  <a:gd name="T73" fmla="*/ 366 h 770"/>
                  <a:gd name="T74" fmla="*/ 462 w 992"/>
                  <a:gd name="T75" fmla="*/ 520 h 770"/>
                  <a:gd name="T76" fmla="*/ 499 w 992"/>
                  <a:gd name="T77" fmla="*/ 612 h 770"/>
                  <a:gd name="T78" fmla="*/ 558 w 992"/>
                  <a:gd name="T79" fmla="*/ 655 h 770"/>
                  <a:gd name="T80" fmla="*/ 615 w 992"/>
                  <a:gd name="T81" fmla="*/ 655 h 770"/>
                  <a:gd name="T82" fmla="*/ 673 w 992"/>
                  <a:gd name="T83" fmla="*/ 612 h 770"/>
                  <a:gd name="T84" fmla="*/ 750 w 992"/>
                  <a:gd name="T85" fmla="*/ 515 h 770"/>
                  <a:gd name="T86" fmla="*/ 800 w 992"/>
                  <a:gd name="T87" fmla="*/ 377 h 770"/>
                  <a:gd name="T88" fmla="*/ 808 w 992"/>
                  <a:gd name="T89" fmla="*/ 3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5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45 w 699"/>
                  <a:gd name="T1" fmla="*/ 923 h 1216"/>
                  <a:gd name="T2" fmla="*/ 560 w 699"/>
                  <a:gd name="T3" fmla="*/ 1039 h 1216"/>
                  <a:gd name="T4" fmla="*/ 606 w 699"/>
                  <a:gd name="T5" fmla="*/ 1039 h 1216"/>
                  <a:gd name="T6" fmla="*/ 684 w 699"/>
                  <a:gd name="T7" fmla="*/ 1086 h 1216"/>
                  <a:gd name="T8" fmla="*/ 699 w 699"/>
                  <a:gd name="T9" fmla="*/ 1139 h 1216"/>
                  <a:gd name="T10" fmla="*/ 676 w 699"/>
                  <a:gd name="T11" fmla="*/ 1208 h 1216"/>
                  <a:gd name="T12" fmla="*/ 614 w 699"/>
                  <a:gd name="T13" fmla="*/ 1216 h 1216"/>
                  <a:gd name="T14" fmla="*/ 537 w 699"/>
                  <a:gd name="T15" fmla="*/ 1162 h 1216"/>
                  <a:gd name="T16" fmla="*/ 383 w 699"/>
                  <a:gd name="T17" fmla="*/ 1016 h 1216"/>
                  <a:gd name="T18" fmla="*/ 284 w 699"/>
                  <a:gd name="T19" fmla="*/ 878 h 1216"/>
                  <a:gd name="T20" fmla="*/ 237 w 699"/>
                  <a:gd name="T21" fmla="*/ 769 h 1216"/>
                  <a:gd name="T22" fmla="*/ 206 w 699"/>
                  <a:gd name="T23" fmla="*/ 585 h 1216"/>
                  <a:gd name="T24" fmla="*/ 206 w 699"/>
                  <a:gd name="T25" fmla="*/ 346 h 1216"/>
                  <a:gd name="T26" fmla="*/ 198 w 699"/>
                  <a:gd name="T27" fmla="*/ 285 h 1216"/>
                  <a:gd name="T28" fmla="*/ 153 w 699"/>
                  <a:gd name="T29" fmla="*/ 239 h 1216"/>
                  <a:gd name="T30" fmla="*/ 22 w 699"/>
                  <a:gd name="T31" fmla="*/ 247 h 1216"/>
                  <a:gd name="T32" fmla="*/ 0 w 699"/>
                  <a:gd name="T33" fmla="*/ 223 h 1216"/>
                  <a:gd name="T34" fmla="*/ 29 w 699"/>
                  <a:gd name="T35" fmla="*/ 208 h 1216"/>
                  <a:gd name="T36" fmla="*/ 122 w 699"/>
                  <a:gd name="T37" fmla="*/ 200 h 1216"/>
                  <a:gd name="T38" fmla="*/ 138 w 699"/>
                  <a:gd name="T39" fmla="*/ 185 h 1216"/>
                  <a:gd name="T40" fmla="*/ 6 w 699"/>
                  <a:gd name="T41" fmla="*/ 107 h 1216"/>
                  <a:gd name="T42" fmla="*/ 6 w 699"/>
                  <a:gd name="T43" fmla="*/ 77 h 1216"/>
                  <a:gd name="T44" fmla="*/ 29 w 699"/>
                  <a:gd name="T45" fmla="*/ 70 h 1216"/>
                  <a:gd name="T46" fmla="*/ 138 w 699"/>
                  <a:gd name="T47" fmla="*/ 130 h 1216"/>
                  <a:gd name="T48" fmla="*/ 161 w 699"/>
                  <a:gd name="T49" fmla="*/ 123 h 1216"/>
                  <a:gd name="T50" fmla="*/ 138 w 699"/>
                  <a:gd name="T51" fmla="*/ 8 h 1216"/>
                  <a:gd name="T52" fmla="*/ 153 w 699"/>
                  <a:gd name="T53" fmla="*/ 0 h 1216"/>
                  <a:gd name="T54" fmla="*/ 169 w 699"/>
                  <a:gd name="T55" fmla="*/ 8 h 1216"/>
                  <a:gd name="T56" fmla="*/ 198 w 699"/>
                  <a:gd name="T57" fmla="*/ 123 h 1216"/>
                  <a:gd name="T58" fmla="*/ 222 w 699"/>
                  <a:gd name="T59" fmla="*/ 130 h 1216"/>
                  <a:gd name="T60" fmla="*/ 284 w 699"/>
                  <a:gd name="T61" fmla="*/ 8 h 1216"/>
                  <a:gd name="T62" fmla="*/ 299 w 699"/>
                  <a:gd name="T63" fmla="*/ 8 h 1216"/>
                  <a:gd name="T64" fmla="*/ 299 w 699"/>
                  <a:gd name="T65" fmla="*/ 46 h 1216"/>
                  <a:gd name="T66" fmla="*/ 260 w 699"/>
                  <a:gd name="T67" fmla="*/ 146 h 1216"/>
                  <a:gd name="T68" fmla="*/ 260 w 699"/>
                  <a:gd name="T69" fmla="*/ 200 h 1216"/>
                  <a:gd name="T70" fmla="*/ 276 w 699"/>
                  <a:gd name="T71" fmla="*/ 270 h 1216"/>
                  <a:gd name="T72" fmla="*/ 268 w 699"/>
                  <a:gd name="T73" fmla="*/ 361 h 1216"/>
                  <a:gd name="T74" fmla="*/ 276 w 699"/>
                  <a:gd name="T75" fmla="*/ 531 h 1216"/>
                  <a:gd name="T76" fmla="*/ 291 w 699"/>
                  <a:gd name="T77" fmla="*/ 639 h 1216"/>
                  <a:gd name="T78" fmla="*/ 330 w 699"/>
                  <a:gd name="T79" fmla="*/ 762 h 1216"/>
                  <a:gd name="T80" fmla="*/ 383 w 699"/>
                  <a:gd name="T81" fmla="*/ 855 h 1216"/>
                  <a:gd name="T82" fmla="*/ 445 w 699"/>
                  <a:gd name="T83" fmla="*/ 923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6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5 w 915"/>
                  <a:gd name="T1" fmla="*/ 1008 h 1139"/>
                  <a:gd name="T2" fmla="*/ 0 w 915"/>
                  <a:gd name="T3" fmla="*/ 1061 h 1139"/>
                  <a:gd name="T4" fmla="*/ 15 w 915"/>
                  <a:gd name="T5" fmla="*/ 1139 h 1139"/>
                  <a:gd name="T6" fmla="*/ 70 w 915"/>
                  <a:gd name="T7" fmla="*/ 1139 h 1139"/>
                  <a:gd name="T8" fmla="*/ 231 w 915"/>
                  <a:gd name="T9" fmla="*/ 1108 h 1139"/>
                  <a:gd name="T10" fmla="*/ 408 w 915"/>
                  <a:gd name="T11" fmla="*/ 1046 h 1139"/>
                  <a:gd name="T12" fmla="*/ 554 w 915"/>
                  <a:gd name="T13" fmla="*/ 946 h 1139"/>
                  <a:gd name="T14" fmla="*/ 639 w 915"/>
                  <a:gd name="T15" fmla="*/ 816 h 1139"/>
                  <a:gd name="T16" fmla="*/ 715 w 915"/>
                  <a:gd name="T17" fmla="*/ 593 h 1139"/>
                  <a:gd name="T18" fmla="*/ 738 w 915"/>
                  <a:gd name="T19" fmla="*/ 385 h 1139"/>
                  <a:gd name="T20" fmla="*/ 738 w 915"/>
                  <a:gd name="T21" fmla="*/ 285 h 1139"/>
                  <a:gd name="T22" fmla="*/ 777 w 915"/>
                  <a:gd name="T23" fmla="*/ 224 h 1139"/>
                  <a:gd name="T24" fmla="*/ 845 w 915"/>
                  <a:gd name="T25" fmla="*/ 200 h 1139"/>
                  <a:gd name="T26" fmla="*/ 907 w 915"/>
                  <a:gd name="T27" fmla="*/ 200 h 1139"/>
                  <a:gd name="T28" fmla="*/ 915 w 915"/>
                  <a:gd name="T29" fmla="*/ 169 h 1139"/>
                  <a:gd name="T30" fmla="*/ 823 w 915"/>
                  <a:gd name="T31" fmla="*/ 177 h 1139"/>
                  <a:gd name="T32" fmla="*/ 808 w 915"/>
                  <a:gd name="T33" fmla="*/ 154 h 1139"/>
                  <a:gd name="T34" fmla="*/ 884 w 915"/>
                  <a:gd name="T35" fmla="*/ 70 h 1139"/>
                  <a:gd name="T36" fmla="*/ 868 w 915"/>
                  <a:gd name="T37" fmla="*/ 47 h 1139"/>
                  <a:gd name="T38" fmla="*/ 853 w 915"/>
                  <a:gd name="T39" fmla="*/ 62 h 1139"/>
                  <a:gd name="T40" fmla="*/ 792 w 915"/>
                  <a:gd name="T41" fmla="*/ 123 h 1139"/>
                  <a:gd name="T42" fmla="*/ 777 w 915"/>
                  <a:gd name="T43" fmla="*/ 123 h 1139"/>
                  <a:gd name="T44" fmla="*/ 777 w 915"/>
                  <a:gd name="T45" fmla="*/ 16 h 1139"/>
                  <a:gd name="T46" fmla="*/ 761 w 915"/>
                  <a:gd name="T47" fmla="*/ 0 h 1139"/>
                  <a:gd name="T48" fmla="*/ 738 w 915"/>
                  <a:gd name="T49" fmla="*/ 8 h 1139"/>
                  <a:gd name="T50" fmla="*/ 746 w 915"/>
                  <a:gd name="T51" fmla="*/ 123 h 1139"/>
                  <a:gd name="T52" fmla="*/ 730 w 915"/>
                  <a:gd name="T53" fmla="*/ 131 h 1139"/>
                  <a:gd name="T54" fmla="*/ 668 w 915"/>
                  <a:gd name="T55" fmla="*/ 70 h 1139"/>
                  <a:gd name="T56" fmla="*/ 623 w 915"/>
                  <a:gd name="T57" fmla="*/ 62 h 1139"/>
                  <a:gd name="T58" fmla="*/ 631 w 915"/>
                  <a:gd name="T59" fmla="*/ 93 h 1139"/>
                  <a:gd name="T60" fmla="*/ 699 w 915"/>
                  <a:gd name="T61" fmla="*/ 162 h 1139"/>
                  <a:gd name="T62" fmla="*/ 699 w 915"/>
                  <a:gd name="T63" fmla="*/ 200 h 1139"/>
                  <a:gd name="T64" fmla="*/ 676 w 915"/>
                  <a:gd name="T65" fmla="*/ 278 h 1139"/>
                  <a:gd name="T66" fmla="*/ 676 w 915"/>
                  <a:gd name="T67" fmla="*/ 346 h 1139"/>
                  <a:gd name="T68" fmla="*/ 676 w 915"/>
                  <a:gd name="T69" fmla="*/ 462 h 1139"/>
                  <a:gd name="T70" fmla="*/ 645 w 915"/>
                  <a:gd name="T71" fmla="*/ 608 h 1139"/>
                  <a:gd name="T72" fmla="*/ 615 w 915"/>
                  <a:gd name="T73" fmla="*/ 700 h 1139"/>
                  <a:gd name="T74" fmla="*/ 561 w 915"/>
                  <a:gd name="T75" fmla="*/ 816 h 1139"/>
                  <a:gd name="T76" fmla="*/ 499 w 915"/>
                  <a:gd name="T77" fmla="*/ 908 h 1139"/>
                  <a:gd name="T78" fmla="*/ 454 w 915"/>
                  <a:gd name="T79" fmla="*/ 954 h 1139"/>
                  <a:gd name="T80" fmla="*/ 330 w 915"/>
                  <a:gd name="T81" fmla="*/ 993 h 1139"/>
                  <a:gd name="T82" fmla="*/ 215 w 915"/>
                  <a:gd name="T83" fmla="*/ 1008 h 1139"/>
                  <a:gd name="T84" fmla="*/ 99 w 915"/>
                  <a:gd name="T85" fmla="*/ 1024 h 1139"/>
                  <a:gd name="T86" fmla="*/ 15 w 915"/>
                  <a:gd name="T87" fmla="*/ 100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473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84738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4739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84740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41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2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3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4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5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6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47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74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8474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50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1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2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3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4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5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56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84757" name="Picture 8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84758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84759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60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1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2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3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4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5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6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767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84768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6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75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77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84777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78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9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0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1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2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3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84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785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84786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87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8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9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0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1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2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793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79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84795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796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7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8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9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0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1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02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03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84804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05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6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7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8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09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0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11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12" name="Group 140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8481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14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5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6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7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8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19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20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2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84822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23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24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25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26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27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28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29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30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8483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32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33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34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35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36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37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3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3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84840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4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4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4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4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4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4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47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4848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84849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84850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51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52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53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54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55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5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4857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84858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8485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84860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61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84862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84863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864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865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866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867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868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84869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4870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84871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84872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4873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4874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75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4876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84877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84878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4879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84880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81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82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83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84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85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886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887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888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889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890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4891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84892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84893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4894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489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9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4897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84898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en-US" altLang="x-none" sz="4400" i="0" baseline="-8000">
                  <a:solidFill>
                    <a:schemeClr val="bg2"/>
                  </a:solidFill>
                </a:rPr>
                <a:t>Exit</a:t>
              </a:r>
              <a:endParaRPr lang="en-CA" altLang="x-none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84899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84900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84901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84902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903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4904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4905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8490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r>
                  <a:rPr lang="en-US" altLang="x-none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8490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4908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8458200" cy="1143000"/>
          </a:xfrm>
        </p:spPr>
        <p:txBody>
          <a:bodyPr/>
          <a:lstStyle/>
          <a:p>
            <a:r>
              <a:rPr lang="en-US" altLang="x-none"/>
              <a:t>Yet Another Abstract View</a:t>
            </a:r>
          </a:p>
        </p:txBody>
      </p:sp>
      <p:sp>
        <p:nvSpPr>
          <p:cNvPr id="566349" name="Text Box 77"/>
          <p:cNvSpPr txBox="1">
            <a:spLocks noChangeArrowheads="1"/>
          </p:cNvSpPr>
          <p:nvPr/>
        </p:nvSpPr>
        <p:spPr bwMode="auto">
          <a:xfrm>
            <a:off x="3352800" y="2514600"/>
            <a:ext cx="5665788" cy="2606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altLang="x-none" i="0"/>
              <a:t>Your job is only to </a:t>
            </a:r>
          </a:p>
          <a:p>
            <a:pPr lvl="1">
              <a:buFontTx/>
              <a:buChar char="•"/>
            </a:pPr>
            <a:r>
              <a:rPr lang="en-US" altLang="x-none" i="0"/>
              <a:t>Trust who passes you the baton </a:t>
            </a:r>
          </a:p>
          <a:p>
            <a:pPr lvl="1">
              <a:buFontTx/>
              <a:buChar char="•"/>
            </a:pPr>
            <a:r>
              <a:rPr lang="en-US" altLang="x-none" i="0"/>
              <a:t>Go around once</a:t>
            </a:r>
          </a:p>
          <a:p>
            <a:pPr lvl="1">
              <a:buFontTx/>
              <a:buChar char="•"/>
            </a:pPr>
            <a:r>
              <a:rPr lang="en-US" altLang="x-none" i="0"/>
              <a:t>Pass on the baton</a:t>
            </a:r>
            <a:endParaRPr lang="en-CA" altLang="x-none" i="0"/>
          </a:p>
        </p:txBody>
      </p:sp>
      <p:grpSp>
        <p:nvGrpSpPr>
          <p:cNvPr id="566351" name="Group 79"/>
          <p:cNvGrpSpPr>
            <a:grpSpLocks/>
          </p:cNvGrpSpPr>
          <p:nvPr/>
        </p:nvGrpSpPr>
        <p:grpSpPr bwMode="auto">
          <a:xfrm>
            <a:off x="228600" y="1219200"/>
            <a:ext cx="5867400" cy="4038600"/>
            <a:chOff x="144" y="768"/>
            <a:chExt cx="3696" cy="2544"/>
          </a:xfrm>
        </p:grpSpPr>
        <p:grpSp>
          <p:nvGrpSpPr>
            <p:cNvPr id="566275" name="Group 3"/>
            <p:cNvGrpSpPr>
              <a:grpSpLocks/>
            </p:cNvGrpSpPr>
            <p:nvPr/>
          </p:nvGrpSpPr>
          <p:grpSpPr bwMode="auto">
            <a:xfrm>
              <a:off x="144" y="1593"/>
              <a:ext cx="1728" cy="1719"/>
              <a:chOff x="-144" y="1147"/>
              <a:chExt cx="3264" cy="3173"/>
            </a:xfrm>
          </p:grpSpPr>
          <p:grpSp>
            <p:nvGrpSpPr>
              <p:cNvPr id="566276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566277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 useBgFill="1">
              <p:nvSpPr>
                <p:cNvPr id="566278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66279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6280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566281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2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3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4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5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6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6287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566288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9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6290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566291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2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3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4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5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6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629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i-1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56629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i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56629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566300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56630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6303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56630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5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0" y="159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8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9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631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en-US" altLang="x-none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x-none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566311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566312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56631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1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6315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566316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17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18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3" y="110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19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2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2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6322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en-US" altLang="x-none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x-none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566323" name="Picture 51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566324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566325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56632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27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632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56632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3" y="110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66335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US" altLang="x-none" sz="1400" i="0">
                    <a:solidFill>
                      <a:schemeClr val="bg2"/>
                    </a:solidFill>
                  </a:rPr>
                  <a:t>0</a:t>
                </a:r>
                <a:endParaRPr lang="en-CA" altLang="x-none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566336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566337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566338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5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9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0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1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0" y="159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2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3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6344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566345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6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6347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en-US" altLang="x-none" sz="1400" i="0">
                      <a:solidFill>
                        <a:schemeClr val="bg2"/>
                      </a:solidFill>
                    </a:rPr>
                    <a:t>T+1</a:t>
                  </a:r>
                  <a:endParaRPr lang="en-CA" altLang="x-none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566348" name="Picture 76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566350" name="Rectangle 78"/>
            <p:cNvSpPr>
              <a:spLocks noChangeArrowheads="1"/>
            </p:cNvSpPr>
            <p:nvPr/>
          </p:nvSpPr>
          <p:spPr bwMode="auto">
            <a:xfrm>
              <a:off x="1959" y="768"/>
              <a:ext cx="1881" cy="4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3800" i="0">
                  <a:solidFill>
                    <a:schemeClr val="tx2"/>
                  </a:solidFill>
                </a:rPr>
                <a:t> A Relay Race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6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6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Text Box 2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&lt;preCond&gt;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codeA</a:t>
            </a:r>
            <a:r>
              <a:rPr lang="en-CA" altLang="x-none" sz="2800" i="0"/>
              <a:t> 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codeB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endParaRPr lang="en-CA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codeC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pic>
        <p:nvPicPr>
          <p:cNvPr id="56729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819400"/>
            <a:ext cx="41751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67300" name="Group 4"/>
          <p:cNvGrpSpPr>
            <a:grpSpLocks/>
          </p:cNvGrpSpPr>
          <p:nvPr/>
        </p:nvGrpSpPr>
        <p:grpSpPr bwMode="auto">
          <a:xfrm>
            <a:off x="533400" y="2955925"/>
            <a:ext cx="2879725" cy="3902075"/>
            <a:chOff x="336" y="1862"/>
            <a:chExt cx="1814" cy="2458"/>
          </a:xfrm>
        </p:grpSpPr>
        <p:grpSp>
          <p:nvGrpSpPr>
            <p:cNvPr id="567301" name="Group 5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567302" name="Oval 6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 useBgFill="1">
            <p:nvSpPr>
              <p:cNvPr id="567303" name="Oval 7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7304" name="Freeform 8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7305" name="Group 9"/>
            <p:cNvGrpSpPr>
              <a:grpSpLocks noChangeAspect="1"/>
            </p:cNvGrpSpPr>
            <p:nvPr/>
          </p:nvGrpSpPr>
          <p:grpSpPr bwMode="auto">
            <a:xfrm rot="902222">
              <a:off x="576" y="1862"/>
              <a:ext cx="821" cy="682"/>
              <a:chOff x="1471" y="2266"/>
              <a:chExt cx="1746" cy="1449"/>
            </a:xfrm>
          </p:grpSpPr>
          <p:grpSp>
            <p:nvGrpSpPr>
              <p:cNvPr id="567306" name="Group 10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567307" name="Freeform 1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08" name="Freeform 1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7309" name="Group 13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567310" name="Freeform 1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1" name="Freeform 1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2" name="Freeform 1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3" name="Freeform 1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4" name="Freeform 1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5" name="Freeform 1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67316" name="Text Box 20"/>
          <p:cNvSpPr txBox="1">
            <a:spLocks noChangeArrowheads="1"/>
          </p:cNvSpPr>
          <p:nvPr/>
        </p:nvSpPr>
        <p:spPr bwMode="auto">
          <a:xfrm>
            <a:off x="1431925" y="3200400"/>
            <a:ext cx="2730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0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67317" name="Freeform 21"/>
          <p:cNvSpPr>
            <a:spLocks/>
          </p:cNvSpPr>
          <p:nvPr/>
        </p:nvSpPr>
        <p:spPr bwMode="auto">
          <a:xfrm>
            <a:off x="7070725" y="3306763"/>
            <a:ext cx="777875" cy="1036637"/>
          </a:xfrm>
          <a:custGeom>
            <a:avLst/>
            <a:gdLst>
              <a:gd name="T0" fmla="*/ 0 w 490"/>
              <a:gd name="T1" fmla="*/ 0 h 653"/>
              <a:gd name="T2" fmla="*/ 317 w 490"/>
              <a:gd name="T3" fmla="*/ 182 h 653"/>
              <a:gd name="T4" fmla="*/ 490 w 490"/>
              <a:gd name="T5" fmla="*/ 653 h 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" h="653">
                <a:moveTo>
                  <a:pt x="0" y="0"/>
                </a:moveTo>
                <a:cubicBezTo>
                  <a:pt x="53" y="30"/>
                  <a:pt x="235" y="73"/>
                  <a:pt x="317" y="182"/>
                </a:cubicBezTo>
                <a:cubicBezTo>
                  <a:pt x="399" y="291"/>
                  <a:pt x="454" y="555"/>
                  <a:pt x="490" y="653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318" name="Rectangle 22"/>
          <p:cNvSpPr>
            <a:spLocks noChangeArrowheads="1"/>
          </p:cNvSpPr>
          <p:nvPr/>
        </p:nvSpPr>
        <p:spPr bwMode="auto">
          <a:xfrm>
            <a:off x="457200" y="152400"/>
            <a:ext cx="82296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x-none" sz="3600" i="0">
                <a:solidFill>
                  <a:srgbClr val="FFFF99"/>
                </a:solidFill>
              </a:rPr>
              <a:t>Person 0:</a:t>
            </a:r>
            <a:r>
              <a:rPr lang="en-US" altLang="x-none" sz="3200" i="0"/>
              <a:t>  Carries baton region to </a:t>
            </a:r>
            <a:r>
              <a:rPr lang="en-US" altLang="x-none" sz="3200" i="0">
                <a:solidFill>
                  <a:srgbClr val="33CC33"/>
                </a:solidFill>
              </a:rPr>
              <a:t>safe region</a:t>
            </a:r>
            <a:endParaRPr lang="en-CA" altLang="x-none" sz="3200" i="0">
              <a:solidFill>
                <a:srgbClr val="33CC33"/>
              </a:solidFill>
            </a:endParaRPr>
          </a:p>
        </p:txBody>
      </p:sp>
      <p:grpSp>
        <p:nvGrpSpPr>
          <p:cNvPr id="567319" name="Group 23"/>
          <p:cNvGrpSpPr>
            <a:grpSpLocks/>
          </p:cNvGrpSpPr>
          <p:nvPr/>
        </p:nvGrpSpPr>
        <p:grpSpPr bwMode="auto">
          <a:xfrm>
            <a:off x="228600" y="762000"/>
            <a:ext cx="7642225" cy="1557338"/>
            <a:chOff x="144" y="480"/>
            <a:chExt cx="4814" cy="981"/>
          </a:xfrm>
        </p:grpSpPr>
        <p:grpSp>
          <p:nvGrpSpPr>
            <p:cNvPr id="567320" name="Group 24"/>
            <p:cNvGrpSpPr>
              <a:grpSpLocks/>
            </p:cNvGrpSpPr>
            <p:nvPr/>
          </p:nvGrpSpPr>
          <p:grpSpPr bwMode="auto">
            <a:xfrm>
              <a:off x="144" y="607"/>
              <a:ext cx="737" cy="804"/>
              <a:chOff x="144" y="607"/>
              <a:chExt cx="737" cy="804"/>
            </a:xfrm>
          </p:grpSpPr>
          <p:grpSp>
            <p:nvGrpSpPr>
              <p:cNvPr id="567321" name="Group 25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567322" name="Freeform 26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23" name="Oval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567324" name="Picture 28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567325" name="Group 29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67326" name="Freeform 30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27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28" name="Freeform 32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29" name="Freeform 33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30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3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567332" name="Group 36"/>
            <p:cNvGrpSpPr>
              <a:grpSpLocks/>
            </p:cNvGrpSpPr>
            <p:nvPr/>
          </p:nvGrpSpPr>
          <p:grpSpPr bwMode="auto">
            <a:xfrm>
              <a:off x="1346" y="865"/>
              <a:ext cx="3496" cy="596"/>
              <a:chOff x="1346" y="865"/>
              <a:chExt cx="3496" cy="596"/>
            </a:xfrm>
          </p:grpSpPr>
          <p:sp>
            <p:nvSpPr>
              <p:cNvPr id="567333" name="Text Box 37"/>
              <p:cNvSpPr txBox="1">
                <a:spLocks noChangeArrowheads="1"/>
              </p:cNvSpPr>
              <p:nvPr/>
            </p:nvSpPr>
            <p:spPr bwMode="auto">
              <a:xfrm>
                <a:off x="1346" y="865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x-none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x-none" sz="2800" i="0">
                    <a:solidFill>
                      <a:srgbClr val="33CC33"/>
                    </a:solidFill>
                  </a:rPr>
                  <a:t>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2"/>
                    </a:solidFill>
                  </a:rPr>
                  <a:t>cod</a:t>
                </a:r>
                <a:r>
                  <a:rPr lang="en-US" altLang="x-none" sz="2800" i="0">
                    <a:solidFill>
                      <a:schemeClr val="accent2"/>
                    </a:solidFill>
                  </a:rPr>
                  <a:t>eA</a:t>
                </a:r>
                <a:endParaRPr lang="en-CA" altLang="x-none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67334" name="Text Box 38"/>
              <p:cNvSpPr txBox="1">
                <a:spLocks noChangeArrowheads="1"/>
              </p:cNvSpPr>
              <p:nvPr/>
            </p:nvSpPr>
            <p:spPr bwMode="auto">
              <a:xfrm>
                <a:off x="3206" y="993"/>
                <a:ext cx="1636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&lt;loop-invariant&gt;</a:t>
                </a:r>
              </a:p>
            </p:txBody>
          </p:sp>
          <p:sp>
            <p:nvSpPr>
              <p:cNvPr id="567335" name="AutoShape 39"/>
              <p:cNvSpPr>
                <a:spLocks noChangeArrowheads="1"/>
              </p:cNvSpPr>
              <p:nvPr/>
            </p:nvSpPr>
            <p:spPr bwMode="auto">
              <a:xfrm>
                <a:off x="2640" y="1013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67336" name="Text Box 40"/>
            <p:cNvSpPr txBox="1">
              <a:spLocks noChangeArrowheads="1"/>
            </p:cNvSpPr>
            <p:nvPr/>
          </p:nvSpPr>
          <p:spPr bwMode="auto">
            <a:xfrm>
              <a:off x="912" y="480"/>
              <a:ext cx="4046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4400" i="0">
                  <a:solidFill>
                    <a:schemeClr val="tx2"/>
                  </a:solidFill>
                </a:rPr>
                <a:t>Establishing Loop Invariant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67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Rectangle 2"/>
          <p:cNvSpPr>
            <a:spLocks noGrp="1" noChangeArrowheads="1"/>
          </p:cNvSpPr>
          <p:nvPr>
            <p:ph idx="1"/>
          </p:nvPr>
        </p:nvSpPr>
        <p:spPr>
          <a:xfrm>
            <a:off x="457200" y="152400"/>
            <a:ext cx="8458200" cy="1143000"/>
          </a:xfrm>
        </p:spPr>
        <p:txBody>
          <a:bodyPr/>
          <a:lstStyle/>
          <a:p>
            <a:pPr>
              <a:buFontTx/>
              <a:buNone/>
            </a:pPr>
            <a:r>
              <a:rPr lang="en-US" altLang="x-none" sz="3600">
                <a:solidFill>
                  <a:srgbClr val="FFFF99"/>
                </a:solidFill>
              </a:rPr>
              <a:t>Person </a:t>
            </a:r>
            <a:r>
              <a:rPr lang="en-US" altLang="x-none" sz="3600" i="1">
                <a:solidFill>
                  <a:srgbClr val="FFFF99"/>
                </a:solidFill>
              </a:rPr>
              <a:t>i</a:t>
            </a:r>
            <a:r>
              <a:rPr lang="en-US" altLang="x-none" sz="3600">
                <a:solidFill>
                  <a:srgbClr val="FFFF99"/>
                </a:solidFill>
              </a:rPr>
              <a:t>:</a:t>
            </a:r>
            <a:r>
              <a:rPr lang="en-US" altLang="x-none"/>
              <a:t>  Running around the track</a:t>
            </a:r>
            <a:endParaRPr lang="en-CA" altLang="x-none">
              <a:solidFill>
                <a:srgbClr val="33CC33"/>
              </a:solidFill>
            </a:endParaRPr>
          </a:p>
        </p:txBody>
      </p:sp>
      <p:grpSp>
        <p:nvGrpSpPr>
          <p:cNvPr id="575491" name="Group 3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75492" name="Oval 4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75493" name="Oval 5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94" name="Freeform 6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5495" name="Group 7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575496" name="Freeform 8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97" name="Freeform 9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98" name="Freeform 10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99" name="Freeform 11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0" name="Freeform 12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1" name="Freeform 13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5502" name="Group 14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575503" name="Freeform 15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4" name="Freeform 16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5505" name="Group 17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575506" name="Freeform 18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7" name="Freeform 19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8" name="Freeform 20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09" name="Freeform 21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10" name="Freeform 22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11" name="Freeform 23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5512" name="Text Box 24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i-1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75513" name="Text Box 25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400" i="0">
                <a:solidFill>
                  <a:schemeClr val="bg2"/>
                </a:solidFill>
              </a:rPr>
              <a:t>i</a:t>
            </a:r>
            <a:endParaRPr lang="en-CA" altLang="x-none" sz="1400" i="0">
              <a:solidFill>
                <a:schemeClr val="bg2"/>
              </a:solidFill>
            </a:endParaRPr>
          </a:p>
        </p:txBody>
      </p:sp>
      <p:sp>
        <p:nvSpPr>
          <p:cNvPr id="575514" name="Text Box 26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&lt;preCond&gt;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codeA</a:t>
            </a:r>
            <a:r>
              <a:rPr lang="en-CA" altLang="x-none" sz="2800" i="0"/>
              <a:t> 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codeB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endParaRPr lang="en-CA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codeC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grpSp>
        <p:nvGrpSpPr>
          <p:cNvPr id="575515" name="Group 27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575516" name="Group 28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75517" name="Freeform 29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18" name="Freeform 30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5519" name="Group 31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75520" name="Freeform 32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1" name="Freeform 33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2" name="Freeform 34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3" name="Freeform 35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4" name="Freeform 36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5" name="Freeform 37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26" name="Text Box 38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grpSp>
        <p:nvGrpSpPr>
          <p:cNvPr id="575527" name="Group 39"/>
          <p:cNvGrpSpPr>
            <a:grpSpLocks/>
          </p:cNvGrpSpPr>
          <p:nvPr/>
        </p:nvGrpSpPr>
        <p:grpSpPr bwMode="auto">
          <a:xfrm rot="-8307170">
            <a:off x="58738" y="5715000"/>
            <a:ext cx="1236662" cy="1025525"/>
            <a:chOff x="720" y="1912"/>
            <a:chExt cx="779" cy="646"/>
          </a:xfrm>
        </p:grpSpPr>
        <p:grpSp>
          <p:nvGrpSpPr>
            <p:cNvPr id="575528" name="Group 40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75529" name="Freeform 41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0" name="Freeform 42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5531" name="Group 43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575532" name="Freeform 44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3" name="Freeform 45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4" name="Freeform 46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5" name="Freeform 47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6" name="Freeform 48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7" name="Freeform 49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38" name="Text Box 50"/>
            <p:cNvSpPr txBox="1">
              <a:spLocks noChangeArrowheads="1"/>
            </p:cNvSpPr>
            <p:nvPr/>
          </p:nvSpPr>
          <p:spPr bwMode="auto">
            <a:xfrm>
              <a:off x="1010" y="2069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i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575539" name="Freeform 51"/>
          <p:cNvSpPr>
            <a:spLocks/>
          </p:cNvSpPr>
          <p:nvPr/>
        </p:nvSpPr>
        <p:spPr bwMode="auto">
          <a:xfrm>
            <a:off x="6323013" y="3962400"/>
            <a:ext cx="1143000" cy="1092200"/>
          </a:xfrm>
          <a:custGeom>
            <a:avLst/>
            <a:gdLst>
              <a:gd name="T0" fmla="*/ 248 w 720"/>
              <a:gd name="T1" fmla="*/ 0 h 688"/>
              <a:gd name="T2" fmla="*/ 8 w 720"/>
              <a:gd name="T3" fmla="*/ 240 h 688"/>
              <a:gd name="T4" fmla="*/ 296 w 720"/>
              <a:gd name="T5" fmla="*/ 672 h 688"/>
              <a:gd name="T6" fmla="*/ 680 w 720"/>
              <a:gd name="T7" fmla="*/ 336 h 688"/>
              <a:gd name="T8" fmla="*/ 536 w 720"/>
              <a:gd name="T9" fmla="*/ 0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5540" name="Group 52"/>
          <p:cNvGrpSpPr>
            <a:grpSpLocks/>
          </p:cNvGrpSpPr>
          <p:nvPr/>
        </p:nvGrpSpPr>
        <p:grpSpPr bwMode="auto">
          <a:xfrm>
            <a:off x="381000" y="914400"/>
            <a:ext cx="7966075" cy="2058988"/>
            <a:chOff x="240" y="576"/>
            <a:chExt cx="5018" cy="1297"/>
          </a:xfrm>
        </p:grpSpPr>
        <p:grpSp>
          <p:nvGrpSpPr>
            <p:cNvPr id="575541" name="Group 53"/>
            <p:cNvGrpSpPr>
              <a:grpSpLocks/>
            </p:cNvGrpSpPr>
            <p:nvPr/>
          </p:nvGrpSpPr>
          <p:grpSpPr bwMode="auto">
            <a:xfrm>
              <a:off x="1472" y="987"/>
              <a:ext cx="3786" cy="886"/>
              <a:chOff x="2160" y="1870"/>
              <a:chExt cx="3786" cy="886"/>
            </a:xfrm>
          </p:grpSpPr>
          <p:sp>
            <p:nvSpPr>
              <p:cNvPr id="575542" name="Text Box 54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1"/>
                    </a:solidFill>
                    <a:ea typeface="Times New Roman" charset="0"/>
                    <a:cs typeface="Times New Roman" charset="0"/>
                  </a:rPr>
                  <a:t>¬</a:t>
                </a:r>
                <a:r>
                  <a:rPr lang="en-CA" altLang="x-none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575543" name="Text Box 55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636" cy="6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>
                  <a:spcBef>
                    <a:spcPct val="0"/>
                  </a:spcBef>
                </a:pPr>
                <a:endParaRPr lang="en-CA" altLang="x-none" sz="3200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575544" name="AutoShape 56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575545" name="Group 57"/>
            <p:cNvGrpSpPr>
              <a:grpSpLocks noChangeAspect="1"/>
            </p:cNvGrpSpPr>
            <p:nvPr/>
          </p:nvGrpSpPr>
          <p:grpSpPr bwMode="auto">
            <a:xfrm>
              <a:off x="240" y="768"/>
              <a:ext cx="737" cy="737"/>
              <a:chOff x="4320" y="2016"/>
              <a:chExt cx="912" cy="912"/>
            </a:xfrm>
          </p:grpSpPr>
          <p:grpSp>
            <p:nvGrpSpPr>
              <p:cNvPr id="575546" name="Group 58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75547" name="Group 59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75548" name="Freeform 6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5549" name="Freeform 61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75550" name="Group 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75551" name="Freeform 6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388 w 600"/>
                        <a:gd name="T1" fmla="*/ 289 h 608"/>
                        <a:gd name="T2" fmla="*/ 372 w 600"/>
                        <a:gd name="T3" fmla="*/ 177 h 608"/>
                        <a:gd name="T4" fmla="*/ 341 w 600"/>
                        <a:gd name="T5" fmla="*/ 78 h 608"/>
                        <a:gd name="T6" fmla="*/ 284 w 600"/>
                        <a:gd name="T7" fmla="*/ 24 h 608"/>
                        <a:gd name="T8" fmla="*/ 185 w 600"/>
                        <a:gd name="T9" fmla="*/ 0 h 608"/>
                        <a:gd name="T10" fmla="*/ 100 w 600"/>
                        <a:gd name="T11" fmla="*/ 24 h 608"/>
                        <a:gd name="T12" fmla="*/ 19 w 600"/>
                        <a:gd name="T13" fmla="*/ 123 h 608"/>
                        <a:gd name="T14" fmla="*/ 0 w 600"/>
                        <a:gd name="T15" fmla="*/ 243 h 608"/>
                        <a:gd name="T16" fmla="*/ 19 w 600"/>
                        <a:gd name="T17" fmla="*/ 370 h 608"/>
                        <a:gd name="T18" fmla="*/ 50 w 600"/>
                        <a:gd name="T19" fmla="*/ 447 h 608"/>
                        <a:gd name="T20" fmla="*/ 88 w 600"/>
                        <a:gd name="T21" fmla="*/ 528 h 608"/>
                        <a:gd name="T22" fmla="*/ 130 w 600"/>
                        <a:gd name="T23" fmla="*/ 582 h 608"/>
                        <a:gd name="T24" fmla="*/ 177 w 600"/>
                        <a:gd name="T25" fmla="*/ 608 h 608"/>
                        <a:gd name="T26" fmla="*/ 242 w 600"/>
                        <a:gd name="T27" fmla="*/ 585 h 608"/>
                        <a:gd name="T28" fmla="*/ 307 w 600"/>
                        <a:gd name="T29" fmla="*/ 531 h 608"/>
                        <a:gd name="T30" fmla="*/ 349 w 600"/>
                        <a:gd name="T31" fmla="*/ 455 h 608"/>
                        <a:gd name="T32" fmla="*/ 388 w 600"/>
                        <a:gd name="T33" fmla="*/ 390 h 608"/>
                        <a:gd name="T34" fmla="*/ 400 w 600"/>
                        <a:gd name="T35" fmla="*/ 351 h 608"/>
                        <a:gd name="T36" fmla="*/ 565 w 600"/>
                        <a:gd name="T37" fmla="*/ 293 h 608"/>
                        <a:gd name="T38" fmla="*/ 600 w 600"/>
                        <a:gd name="T39" fmla="*/ 270 h 608"/>
                        <a:gd name="T40" fmla="*/ 580 w 600"/>
                        <a:gd name="T41" fmla="*/ 235 h 608"/>
                        <a:gd name="T42" fmla="*/ 388 w 600"/>
                        <a:gd name="T43" fmla="*/ 289 h 6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5552" name="Freeform 6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208 w 619"/>
                        <a:gd name="T1" fmla="*/ 161 h 1085"/>
                        <a:gd name="T2" fmla="*/ 284 w 619"/>
                        <a:gd name="T3" fmla="*/ 80 h 1085"/>
                        <a:gd name="T4" fmla="*/ 411 w 619"/>
                        <a:gd name="T5" fmla="*/ 3 h 1085"/>
                        <a:gd name="T6" fmla="*/ 469 w 619"/>
                        <a:gd name="T7" fmla="*/ 0 h 1085"/>
                        <a:gd name="T8" fmla="*/ 573 w 619"/>
                        <a:gd name="T9" fmla="*/ 34 h 1085"/>
                        <a:gd name="T10" fmla="*/ 619 w 619"/>
                        <a:gd name="T11" fmla="*/ 85 h 1085"/>
                        <a:gd name="T12" fmla="*/ 619 w 619"/>
                        <a:gd name="T13" fmla="*/ 161 h 1085"/>
                        <a:gd name="T14" fmla="*/ 542 w 619"/>
                        <a:gd name="T15" fmla="*/ 304 h 1085"/>
                        <a:gd name="T16" fmla="*/ 458 w 619"/>
                        <a:gd name="T17" fmla="*/ 415 h 1085"/>
                        <a:gd name="T18" fmla="*/ 422 w 619"/>
                        <a:gd name="T19" fmla="*/ 508 h 1085"/>
                        <a:gd name="T20" fmla="*/ 399 w 619"/>
                        <a:gd name="T21" fmla="*/ 615 h 1085"/>
                        <a:gd name="T22" fmla="*/ 422 w 619"/>
                        <a:gd name="T23" fmla="*/ 719 h 1085"/>
                        <a:gd name="T24" fmla="*/ 445 w 619"/>
                        <a:gd name="T25" fmla="*/ 820 h 1085"/>
                        <a:gd name="T26" fmla="*/ 445 w 619"/>
                        <a:gd name="T27" fmla="*/ 935 h 1085"/>
                        <a:gd name="T28" fmla="*/ 411 w 619"/>
                        <a:gd name="T29" fmla="*/ 1005 h 1085"/>
                        <a:gd name="T30" fmla="*/ 334 w 619"/>
                        <a:gd name="T31" fmla="*/ 1043 h 1085"/>
                        <a:gd name="T32" fmla="*/ 242 w 619"/>
                        <a:gd name="T33" fmla="*/ 1085 h 1085"/>
                        <a:gd name="T34" fmla="*/ 157 w 619"/>
                        <a:gd name="T35" fmla="*/ 1085 h 1085"/>
                        <a:gd name="T36" fmla="*/ 100 w 619"/>
                        <a:gd name="T37" fmla="*/ 1054 h 1085"/>
                        <a:gd name="T38" fmla="*/ 23 w 619"/>
                        <a:gd name="T39" fmla="*/ 927 h 1085"/>
                        <a:gd name="T40" fmla="*/ 0 w 619"/>
                        <a:gd name="T41" fmla="*/ 797 h 1085"/>
                        <a:gd name="T42" fmla="*/ 8 w 619"/>
                        <a:gd name="T43" fmla="*/ 628 h 1085"/>
                        <a:gd name="T44" fmla="*/ 65 w 619"/>
                        <a:gd name="T45" fmla="*/ 415 h 1085"/>
                        <a:gd name="T46" fmla="*/ 123 w 619"/>
                        <a:gd name="T47" fmla="*/ 277 h 1085"/>
                        <a:gd name="T48" fmla="*/ 208 w 619"/>
                        <a:gd name="T49" fmla="*/ 161 h 10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5553" name="Freeform 6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76 h 808"/>
                        <a:gd name="T2" fmla="*/ 66 w 782"/>
                        <a:gd name="T3" fmla="*/ 0 h 808"/>
                        <a:gd name="T4" fmla="*/ 163 w 782"/>
                        <a:gd name="T5" fmla="*/ 0 h 808"/>
                        <a:gd name="T6" fmla="*/ 343 w 782"/>
                        <a:gd name="T7" fmla="*/ 19 h 808"/>
                        <a:gd name="T8" fmla="*/ 555 w 782"/>
                        <a:gd name="T9" fmla="*/ 30 h 808"/>
                        <a:gd name="T10" fmla="*/ 636 w 782"/>
                        <a:gd name="T11" fmla="*/ 65 h 808"/>
                        <a:gd name="T12" fmla="*/ 670 w 782"/>
                        <a:gd name="T13" fmla="*/ 110 h 808"/>
                        <a:gd name="T14" fmla="*/ 678 w 782"/>
                        <a:gd name="T15" fmla="*/ 180 h 808"/>
                        <a:gd name="T16" fmla="*/ 654 w 782"/>
                        <a:gd name="T17" fmla="*/ 253 h 808"/>
                        <a:gd name="T18" fmla="*/ 589 w 782"/>
                        <a:gd name="T19" fmla="*/ 365 h 808"/>
                        <a:gd name="T20" fmla="*/ 504 w 782"/>
                        <a:gd name="T21" fmla="*/ 457 h 808"/>
                        <a:gd name="T22" fmla="*/ 439 w 782"/>
                        <a:gd name="T23" fmla="*/ 541 h 808"/>
                        <a:gd name="T24" fmla="*/ 412 w 782"/>
                        <a:gd name="T25" fmla="*/ 607 h 808"/>
                        <a:gd name="T26" fmla="*/ 393 w 782"/>
                        <a:gd name="T27" fmla="*/ 653 h 808"/>
                        <a:gd name="T28" fmla="*/ 400 w 782"/>
                        <a:gd name="T29" fmla="*/ 689 h 808"/>
                        <a:gd name="T30" fmla="*/ 405 w 782"/>
                        <a:gd name="T31" fmla="*/ 711 h 808"/>
                        <a:gd name="T32" fmla="*/ 482 w 782"/>
                        <a:gd name="T33" fmla="*/ 711 h 808"/>
                        <a:gd name="T34" fmla="*/ 601 w 782"/>
                        <a:gd name="T35" fmla="*/ 692 h 808"/>
                        <a:gd name="T36" fmla="*/ 678 w 782"/>
                        <a:gd name="T37" fmla="*/ 692 h 808"/>
                        <a:gd name="T38" fmla="*/ 758 w 782"/>
                        <a:gd name="T39" fmla="*/ 723 h 808"/>
                        <a:gd name="T40" fmla="*/ 782 w 782"/>
                        <a:gd name="T41" fmla="*/ 761 h 808"/>
                        <a:gd name="T42" fmla="*/ 758 w 782"/>
                        <a:gd name="T43" fmla="*/ 796 h 808"/>
                        <a:gd name="T44" fmla="*/ 724 w 782"/>
                        <a:gd name="T45" fmla="*/ 808 h 808"/>
                        <a:gd name="T46" fmla="*/ 670 w 782"/>
                        <a:gd name="T47" fmla="*/ 792 h 808"/>
                        <a:gd name="T48" fmla="*/ 597 w 782"/>
                        <a:gd name="T49" fmla="*/ 749 h 808"/>
                        <a:gd name="T50" fmla="*/ 520 w 782"/>
                        <a:gd name="T51" fmla="*/ 757 h 808"/>
                        <a:gd name="T52" fmla="*/ 393 w 782"/>
                        <a:gd name="T53" fmla="*/ 780 h 808"/>
                        <a:gd name="T54" fmla="*/ 355 w 782"/>
                        <a:gd name="T55" fmla="*/ 773 h 808"/>
                        <a:gd name="T56" fmla="*/ 335 w 782"/>
                        <a:gd name="T57" fmla="*/ 746 h 808"/>
                        <a:gd name="T58" fmla="*/ 335 w 782"/>
                        <a:gd name="T59" fmla="*/ 681 h 808"/>
                        <a:gd name="T60" fmla="*/ 335 w 782"/>
                        <a:gd name="T61" fmla="*/ 588 h 808"/>
                        <a:gd name="T62" fmla="*/ 389 w 782"/>
                        <a:gd name="T63" fmla="*/ 518 h 808"/>
                        <a:gd name="T64" fmla="*/ 470 w 782"/>
                        <a:gd name="T65" fmla="*/ 414 h 808"/>
                        <a:gd name="T66" fmla="*/ 540 w 782"/>
                        <a:gd name="T67" fmla="*/ 323 h 808"/>
                        <a:gd name="T68" fmla="*/ 586 w 782"/>
                        <a:gd name="T69" fmla="*/ 253 h 808"/>
                        <a:gd name="T70" fmla="*/ 609 w 782"/>
                        <a:gd name="T71" fmla="*/ 192 h 808"/>
                        <a:gd name="T72" fmla="*/ 597 w 782"/>
                        <a:gd name="T73" fmla="*/ 157 h 808"/>
                        <a:gd name="T74" fmla="*/ 566 w 782"/>
                        <a:gd name="T75" fmla="*/ 115 h 808"/>
                        <a:gd name="T76" fmla="*/ 520 w 782"/>
                        <a:gd name="T77" fmla="*/ 103 h 808"/>
                        <a:gd name="T78" fmla="*/ 470 w 782"/>
                        <a:gd name="T79" fmla="*/ 103 h 808"/>
                        <a:gd name="T80" fmla="*/ 358 w 782"/>
                        <a:gd name="T81" fmla="*/ 103 h 808"/>
                        <a:gd name="T82" fmla="*/ 193 w 782"/>
                        <a:gd name="T83" fmla="*/ 134 h 808"/>
                        <a:gd name="T84" fmla="*/ 70 w 782"/>
                        <a:gd name="T85" fmla="*/ 146 h 808"/>
                        <a:gd name="T86" fmla="*/ 20 w 782"/>
                        <a:gd name="T87" fmla="*/ 134 h 808"/>
                        <a:gd name="T88" fmla="*/ 0 w 782"/>
                        <a:gd name="T89" fmla="*/ 115 h 808"/>
                        <a:gd name="T90" fmla="*/ 0 w 782"/>
                        <a:gd name="T91" fmla="*/ 76 h 8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5554" name="Freeform 66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808 w 992"/>
                        <a:gd name="T1" fmla="*/ 320 h 770"/>
                        <a:gd name="T2" fmla="*/ 823 w 992"/>
                        <a:gd name="T3" fmla="*/ 219 h 770"/>
                        <a:gd name="T4" fmla="*/ 881 w 992"/>
                        <a:gd name="T5" fmla="*/ 181 h 770"/>
                        <a:gd name="T6" fmla="*/ 950 w 992"/>
                        <a:gd name="T7" fmla="*/ 174 h 770"/>
                        <a:gd name="T8" fmla="*/ 992 w 992"/>
                        <a:gd name="T9" fmla="*/ 219 h 770"/>
                        <a:gd name="T10" fmla="*/ 973 w 992"/>
                        <a:gd name="T11" fmla="*/ 308 h 770"/>
                        <a:gd name="T12" fmla="*/ 935 w 992"/>
                        <a:gd name="T13" fmla="*/ 427 h 770"/>
                        <a:gd name="T14" fmla="*/ 857 w 992"/>
                        <a:gd name="T15" fmla="*/ 562 h 770"/>
                        <a:gd name="T16" fmla="*/ 761 w 992"/>
                        <a:gd name="T17" fmla="*/ 677 h 770"/>
                        <a:gd name="T18" fmla="*/ 681 w 992"/>
                        <a:gd name="T19" fmla="*/ 739 h 770"/>
                        <a:gd name="T20" fmla="*/ 592 w 992"/>
                        <a:gd name="T21" fmla="*/ 770 h 770"/>
                        <a:gd name="T22" fmla="*/ 507 w 992"/>
                        <a:gd name="T23" fmla="*/ 759 h 770"/>
                        <a:gd name="T24" fmla="*/ 442 w 992"/>
                        <a:gd name="T25" fmla="*/ 723 h 770"/>
                        <a:gd name="T26" fmla="*/ 419 w 992"/>
                        <a:gd name="T27" fmla="*/ 666 h 770"/>
                        <a:gd name="T28" fmla="*/ 392 w 992"/>
                        <a:gd name="T29" fmla="*/ 566 h 770"/>
                        <a:gd name="T30" fmla="*/ 361 w 992"/>
                        <a:gd name="T31" fmla="*/ 382 h 770"/>
                        <a:gd name="T32" fmla="*/ 338 w 992"/>
                        <a:gd name="T33" fmla="*/ 254 h 770"/>
                        <a:gd name="T34" fmla="*/ 338 w 992"/>
                        <a:gd name="T35" fmla="*/ 104 h 770"/>
                        <a:gd name="T36" fmla="*/ 323 w 992"/>
                        <a:gd name="T37" fmla="*/ 78 h 770"/>
                        <a:gd name="T38" fmla="*/ 277 w 992"/>
                        <a:gd name="T39" fmla="*/ 70 h 770"/>
                        <a:gd name="T40" fmla="*/ 223 w 992"/>
                        <a:gd name="T41" fmla="*/ 112 h 770"/>
                        <a:gd name="T42" fmla="*/ 173 w 992"/>
                        <a:gd name="T43" fmla="*/ 181 h 770"/>
                        <a:gd name="T44" fmla="*/ 115 w 992"/>
                        <a:gd name="T45" fmla="*/ 219 h 770"/>
                        <a:gd name="T46" fmla="*/ 27 w 992"/>
                        <a:gd name="T47" fmla="*/ 219 h 770"/>
                        <a:gd name="T48" fmla="*/ 0 w 992"/>
                        <a:gd name="T49" fmla="*/ 196 h 770"/>
                        <a:gd name="T50" fmla="*/ 0 w 992"/>
                        <a:gd name="T51" fmla="*/ 158 h 770"/>
                        <a:gd name="T52" fmla="*/ 39 w 992"/>
                        <a:gd name="T53" fmla="*/ 123 h 770"/>
                        <a:gd name="T54" fmla="*/ 81 w 992"/>
                        <a:gd name="T55" fmla="*/ 135 h 770"/>
                        <a:gd name="T56" fmla="*/ 119 w 992"/>
                        <a:gd name="T57" fmla="*/ 127 h 770"/>
                        <a:gd name="T58" fmla="*/ 189 w 992"/>
                        <a:gd name="T59" fmla="*/ 78 h 770"/>
                        <a:gd name="T60" fmla="*/ 257 w 992"/>
                        <a:gd name="T61" fmla="*/ 23 h 770"/>
                        <a:gd name="T62" fmla="*/ 323 w 992"/>
                        <a:gd name="T63" fmla="*/ 8 h 770"/>
                        <a:gd name="T64" fmla="*/ 415 w 992"/>
                        <a:gd name="T65" fmla="*/ 0 h 770"/>
                        <a:gd name="T66" fmla="*/ 419 w 992"/>
                        <a:gd name="T67" fmla="*/ 42 h 770"/>
                        <a:gd name="T68" fmla="*/ 397 w 992"/>
                        <a:gd name="T69" fmla="*/ 89 h 770"/>
                        <a:gd name="T70" fmla="*/ 392 w 992"/>
                        <a:gd name="T71" fmla="*/ 208 h 770"/>
                        <a:gd name="T72" fmla="*/ 419 w 992"/>
                        <a:gd name="T73" fmla="*/ 366 h 770"/>
                        <a:gd name="T74" fmla="*/ 462 w 992"/>
                        <a:gd name="T75" fmla="*/ 520 h 770"/>
                        <a:gd name="T76" fmla="*/ 499 w 992"/>
                        <a:gd name="T77" fmla="*/ 612 h 770"/>
                        <a:gd name="T78" fmla="*/ 558 w 992"/>
                        <a:gd name="T79" fmla="*/ 655 h 770"/>
                        <a:gd name="T80" fmla="*/ 615 w 992"/>
                        <a:gd name="T81" fmla="*/ 655 h 770"/>
                        <a:gd name="T82" fmla="*/ 673 w 992"/>
                        <a:gd name="T83" fmla="*/ 612 h 770"/>
                        <a:gd name="T84" fmla="*/ 750 w 992"/>
                        <a:gd name="T85" fmla="*/ 515 h 770"/>
                        <a:gd name="T86" fmla="*/ 800 w 992"/>
                        <a:gd name="T87" fmla="*/ 377 h 770"/>
                        <a:gd name="T88" fmla="*/ 808 w 992"/>
                        <a:gd name="T89" fmla="*/ 320 h 7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5555" name="Freeform 6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445 w 699"/>
                        <a:gd name="T1" fmla="*/ 923 h 1216"/>
                        <a:gd name="T2" fmla="*/ 560 w 699"/>
                        <a:gd name="T3" fmla="*/ 1039 h 1216"/>
                        <a:gd name="T4" fmla="*/ 606 w 699"/>
                        <a:gd name="T5" fmla="*/ 1039 h 1216"/>
                        <a:gd name="T6" fmla="*/ 684 w 699"/>
                        <a:gd name="T7" fmla="*/ 1086 h 1216"/>
                        <a:gd name="T8" fmla="*/ 699 w 699"/>
                        <a:gd name="T9" fmla="*/ 1139 h 1216"/>
                        <a:gd name="T10" fmla="*/ 676 w 699"/>
                        <a:gd name="T11" fmla="*/ 1208 h 1216"/>
                        <a:gd name="T12" fmla="*/ 614 w 699"/>
                        <a:gd name="T13" fmla="*/ 1216 h 1216"/>
                        <a:gd name="T14" fmla="*/ 537 w 699"/>
                        <a:gd name="T15" fmla="*/ 1162 h 1216"/>
                        <a:gd name="T16" fmla="*/ 383 w 699"/>
                        <a:gd name="T17" fmla="*/ 1016 h 1216"/>
                        <a:gd name="T18" fmla="*/ 284 w 699"/>
                        <a:gd name="T19" fmla="*/ 878 h 1216"/>
                        <a:gd name="T20" fmla="*/ 237 w 699"/>
                        <a:gd name="T21" fmla="*/ 769 h 1216"/>
                        <a:gd name="T22" fmla="*/ 206 w 699"/>
                        <a:gd name="T23" fmla="*/ 585 h 1216"/>
                        <a:gd name="T24" fmla="*/ 206 w 699"/>
                        <a:gd name="T25" fmla="*/ 346 h 1216"/>
                        <a:gd name="T26" fmla="*/ 198 w 699"/>
                        <a:gd name="T27" fmla="*/ 285 h 1216"/>
                        <a:gd name="T28" fmla="*/ 153 w 699"/>
                        <a:gd name="T29" fmla="*/ 239 h 1216"/>
                        <a:gd name="T30" fmla="*/ 22 w 699"/>
                        <a:gd name="T31" fmla="*/ 247 h 1216"/>
                        <a:gd name="T32" fmla="*/ 0 w 699"/>
                        <a:gd name="T33" fmla="*/ 223 h 1216"/>
                        <a:gd name="T34" fmla="*/ 29 w 699"/>
                        <a:gd name="T35" fmla="*/ 208 h 1216"/>
                        <a:gd name="T36" fmla="*/ 122 w 699"/>
                        <a:gd name="T37" fmla="*/ 200 h 1216"/>
                        <a:gd name="T38" fmla="*/ 138 w 699"/>
                        <a:gd name="T39" fmla="*/ 185 h 1216"/>
                        <a:gd name="T40" fmla="*/ 6 w 699"/>
                        <a:gd name="T41" fmla="*/ 107 h 1216"/>
                        <a:gd name="T42" fmla="*/ 6 w 699"/>
                        <a:gd name="T43" fmla="*/ 77 h 1216"/>
                        <a:gd name="T44" fmla="*/ 29 w 699"/>
                        <a:gd name="T45" fmla="*/ 70 h 1216"/>
                        <a:gd name="T46" fmla="*/ 138 w 699"/>
                        <a:gd name="T47" fmla="*/ 130 h 1216"/>
                        <a:gd name="T48" fmla="*/ 161 w 699"/>
                        <a:gd name="T49" fmla="*/ 123 h 1216"/>
                        <a:gd name="T50" fmla="*/ 138 w 699"/>
                        <a:gd name="T51" fmla="*/ 8 h 1216"/>
                        <a:gd name="T52" fmla="*/ 153 w 699"/>
                        <a:gd name="T53" fmla="*/ 0 h 1216"/>
                        <a:gd name="T54" fmla="*/ 169 w 699"/>
                        <a:gd name="T55" fmla="*/ 8 h 1216"/>
                        <a:gd name="T56" fmla="*/ 198 w 699"/>
                        <a:gd name="T57" fmla="*/ 123 h 1216"/>
                        <a:gd name="T58" fmla="*/ 222 w 699"/>
                        <a:gd name="T59" fmla="*/ 130 h 1216"/>
                        <a:gd name="T60" fmla="*/ 284 w 699"/>
                        <a:gd name="T61" fmla="*/ 8 h 1216"/>
                        <a:gd name="T62" fmla="*/ 299 w 699"/>
                        <a:gd name="T63" fmla="*/ 8 h 1216"/>
                        <a:gd name="T64" fmla="*/ 299 w 699"/>
                        <a:gd name="T65" fmla="*/ 46 h 1216"/>
                        <a:gd name="T66" fmla="*/ 260 w 699"/>
                        <a:gd name="T67" fmla="*/ 146 h 1216"/>
                        <a:gd name="T68" fmla="*/ 260 w 699"/>
                        <a:gd name="T69" fmla="*/ 200 h 1216"/>
                        <a:gd name="T70" fmla="*/ 276 w 699"/>
                        <a:gd name="T71" fmla="*/ 270 h 1216"/>
                        <a:gd name="T72" fmla="*/ 268 w 699"/>
                        <a:gd name="T73" fmla="*/ 361 h 1216"/>
                        <a:gd name="T74" fmla="*/ 276 w 699"/>
                        <a:gd name="T75" fmla="*/ 531 h 1216"/>
                        <a:gd name="T76" fmla="*/ 291 w 699"/>
                        <a:gd name="T77" fmla="*/ 639 h 1216"/>
                        <a:gd name="T78" fmla="*/ 330 w 699"/>
                        <a:gd name="T79" fmla="*/ 762 h 1216"/>
                        <a:gd name="T80" fmla="*/ 383 w 699"/>
                        <a:gd name="T81" fmla="*/ 855 h 1216"/>
                        <a:gd name="T82" fmla="*/ 445 w 699"/>
                        <a:gd name="T83" fmla="*/ 923 h 12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5556" name="Freeform 6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5 w 915"/>
                        <a:gd name="T1" fmla="*/ 1008 h 1139"/>
                        <a:gd name="T2" fmla="*/ 0 w 915"/>
                        <a:gd name="T3" fmla="*/ 1061 h 1139"/>
                        <a:gd name="T4" fmla="*/ 15 w 915"/>
                        <a:gd name="T5" fmla="*/ 1139 h 1139"/>
                        <a:gd name="T6" fmla="*/ 70 w 915"/>
                        <a:gd name="T7" fmla="*/ 1139 h 1139"/>
                        <a:gd name="T8" fmla="*/ 231 w 915"/>
                        <a:gd name="T9" fmla="*/ 1108 h 1139"/>
                        <a:gd name="T10" fmla="*/ 408 w 915"/>
                        <a:gd name="T11" fmla="*/ 1046 h 1139"/>
                        <a:gd name="T12" fmla="*/ 554 w 915"/>
                        <a:gd name="T13" fmla="*/ 946 h 1139"/>
                        <a:gd name="T14" fmla="*/ 639 w 915"/>
                        <a:gd name="T15" fmla="*/ 816 h 1139"/>
                        <a:gd name="T16" fmla="*/ 715 w 915"/>
                        <a:gd name="T17" fmla="*/ 593 h 1139"/>
                        <a:gd name="T18" fmla="*/ 738 w 915"/>
                        <a:gd name="T19" fmla="*/ 385 h 1139"/>
                        <a:gd name="T20" fmla="*/ 738 w 915"/>
                        <a:gd name="T21" fmla="*/ 285 h 1139"/>
                        <a:gd name="T22" fmla="*/ 777 w 915"/>
                        <a:gd name="T23" fmla="*/ 224 h 1139"/>
                        <a:gd name="T24" fmla="*/ 845 w 915"/>
                        <a:gd name="T25" fmla="*/ 200 h 1139"/>
                        <a:gd name="T26" fmla="*/ 907 w 915"/>
                        <a:gd name="T27" fmla="*/ 200 h 1139"/>
                        <a:gd name="T28" fmla="*/ 915 w 915"/>
                        <a:gd name="T29" fmla="*/ 169 h 1139"/>
                        <a:gd name="T30" fmla="*/ 823 w 915"/>
                        <a:gd name="T31" fmla="*/ 177 h 1139"/>
                        <a:gd name="T32" fmla="*/ 808 w 915"/>
                        <a:gd name="T33" fmla="*/ 154 h 1139"/>
                        <a:gd name="T34" fmla="*/ 884 w 915"/>
                        <a:gd name="T35" fmla="*/ 70 h 1139"/>
                        <a:gd name="T36" fmla="*/ 868 w 915"/>
                        <a:gd name="T37" fmla="*/ 47 h 1139"/>
                        <a:gd name="T38" fmla="*/ 853 w 915"/>
                        <a:gd name="T39" fmla="*/ 62 h 1139"/>
                        <a:gd name="T40" fmla="*/ 792 w 915"/>
                        <a:gd name="T41" fmla="*/ 123 h 1139"/>
                        <a:gd name="T42" fmla="*/ 777 w 915"/>
                        <a:gd name="T43" fmla="*/ 123 h 1139"/>
                        <a:gd name="T44" fmla="*/ 777 w 915"/>
                        <a:gd name="T45" fmla="*/ 16 h 1139"/>
                        <a:gd name="T46" fmla="*/ 761 w 915"/>
                        <a:gd name="T47" fmla="*/ 0 h 1139"/>
                        <a:gd name="T48" fmla="*/ 738 w 915"/>
                        <a:gd name="T49" fmla="*/ 8 h 1139"/>
                        <a:gd name="T50" fmla="*/ 746 w 915"/>
                        <a:gd name="T51" fmla="*/ 123 h 1139"/>
                        <a:gd name="T52" fmla="*/ 730 w 915"/>
                        <a:gd name="T53" fmla="*/ 131 h 1139"/>
                        <a:gd name="T54" fmla="*/ 668 w 915"/>
                        <a:gd name="T55" fmla="*/ 70 h 1139"/>
                        <a:gd name="T56" fmla="*/ 623 w 915"/>
                        <a:gd name="T57" fmla="*/ 62 h 1139"/>
                        <a:gd name="T58" fmla="*/ 631 w 915"/>
                        <a:gd name="T59" fmla="*/ 93 h 1139"/>
                        <a:gd name="T60" fmla="*/ 699 w 915"/>
                        <a:gd name="T61" fmla="*/ 162 h 1139"/>
                        <a:gd name="T62" fmla="*/ 699 w 915"/>
                        <a:gd name="T63" fmla="*/ 200 h 1139"/>
                        <a:gd name="T64" fmla="*/ 676 w 915"/>
                        <a:gd name="T65" fmla="*/ 278 h 1139"/>
                        <a:gd name="T66" fmla="*/ 676 w 915"/>
                        <a:gd name="T67" fmla="*/ 346 h 1139"/>
                        <a:gd name="T68" fmla="*/ 676 w 915"/>
                        <a:gd name="T69" fmla="*/ 462 h 1139"/>
                        <a:gd name="T70" fmla="*/ 645 w 915"/>
                        <a:gd name="T71" fmla="*/ 608 h 1139"/>
                        <a:gd name="T72" fmla="*/ 615 w 915"/>
                        <a:gd name="T73" fmla="*/ 700 h 1139"/>
                        <a:gd name="T74" fmla="*/ 561 w 915"/>
                        <a:gd name="T75" fmla="*/ 816 h 1139"/>
                        <a:gd name="T76" fmla="*/ 499 w 915"/>
                        <a:gd name="T77" fmla="*/ 908 h 1139"/>
                        <a:gd name="T78" fmla="*/ 454 w 915"/>
                        <a:gd name="T79" fmla="*/ 954 h 1139"/>
                        <a:gd name="T80" fmla="*/ 330 w 915"/>
                        <a:gd name="T81" fmla="*/ 993 h 1139"/>
                        <a:gd name="T82" fmla="*/ 215 w 915"/>
                        <a:gd name="T83" fmla="*/ 1008 h 1139"/>
                        <a:gd name="T84" fmla="*/ 99 w 915"/>
                        <a:gd name="T85" fmla="*/ 1024 h 1139"/>
                        <a:gd name="T86" fmla="*/ 15 w 915"/>
                        <a:gd name="T87" fmla="*/ 1008 h 11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75557" name="Oval 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75558" name="Group 70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575559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75560" name="AutoShap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/>
                    <a:r>
                      <a:rPr lang="en-US" altLang="x-none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x-none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75561" name="Line 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5562" name="Line 7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63" name="Line 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75564" name="Text Box 76"/>
            <p:cNvSpPr txBox="1">
              <a:spLocks noChangeArrowheads="1"/>
            </p:cNvSpPr>
            <p:nvPr/>
          </p:nvSpPr>
          <p:spPr bwMode="auto">
            <a:xfrm>
              <a:off x="912" y="576"/>
              <a:ext cx="4026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x-none" sz="4400" i="0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75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38" name="Group 2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77539" name="Oval 3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77540" name="Oval 4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541" name="Freeform 5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7542" name="Group 6"/>
          <p:cNvGrpSpPr>
            <a:grpSpLocks/>
          </p:cNvGrpSpPr>
          <p:nvPr/>
        </p:nvGrpSpPr>
        <p:grpSpPr bwMode="auto">
          <a:xfrm rot="-2627108">
            <a:off x="1981200" y="2776538"/>
            <a:ext cx="1295400" cy="957262"/>
            <a:chOff x="1329" y="1989"/>
            <a:chExt cx="647" cy="603"/>
          </a:xfrm>
        </p:grpSpPr>
        <p:grpSp>
          <p:nvGrpSpPr>
            <p:cNvPr id="577543" name="Group 7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77544" name="Freeform 8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5" name="Freeform 9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6" name="Freeform 10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7" name="Freeform 11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8" name="Freeform 12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9" name="Freeform 13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7550" name="Group 14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77551" name="Freeform 15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52" name="Freeform 16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7553" name="Text Box 17"/>
            <p:cNvSpPr txBox="1">
              <a:spLocks noChangeArrowheads="1"/>
            </p:cNvSpPr>
            <p:nvPr/>
          </p:nvSpPr>
          <p:spPr bwMode="auto">
            <a:xfrm>
              <a:off x="1534" y="2160"/>
              <a:ext cx="24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x-none" sz="1400" i="0">
                  <a:solidFill>
                    <a:schemeClr val="bg2"/>
                  </a:solidFill>
                </a:rPr>
                <a:t>T+1</a:t>
              </a:r>
              <a:endParaRPr lang="en-CA" altLang="x-none" sz="1400" i="0">
                <a:solidFill>
                  <a:schemeClr val="bg2"/>
                </a:solidFill>
              </a:endParaRPr>
            </a:p>
          </p:txBody>
        </p:sp>
      </p:grpSp>
      <p:pic>
        <p:nvPicPr>
          <p:cNvPr id="577554" name="Picture 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894013"/>
            <a:ext cx="762000" cy="687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77555" name="Text Box 19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&lt;preCond&gt;</a:t>
            </a:r>
            <a:r>
              <a:rPr lang="en-CA" altLang="x-none" sz="2800" i="0"/>
              <a:t>          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codeA</a:t>
            </a:r>
            <a:r>
              <a:rPr lang="en-CA" altLang="x-none" sz="2800" i="0"/>
              <a:t>  </a:t>
            </a:r>
            <a:endParaRPr lang="en-US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/>
              <a:t>loop  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rgbClr val="33CC33"/>
                </a:solidFill>
              </a:rPr>
              <a:t>&lt;loop-invariant&gt;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exit when </a:t>
            </a:r>
            <a:r>
              <a:rPr lang="en-CA" altLang="x-none" sz="2800" i="0">
                <a:solidFill>
                  <a:schemeClr val="accent1"/>
                </a:solidFill>
              </a:rPr>
              <a:t>&lt;exit Cond&gt;</a:t>
            </a:r>
          </a:p>
          <a:p>
            <a:pPr>
              <a:spcBef>
                <a:spcPct val="0"/>
              </a:spcBef>
            </a:pPr>
            <a:r>
              <a:rPr lang="en-CA" altLang="x-none" sz="2800" i="0"/>
              <a:t>      </a:t>
            </a:r>
            <a:r>
              <a:rPr lang="en-CA" altLang="x-none" sz="2800" i="0">
                <a:solidFill>
                  <a:schemeClr val="accent2"/>
                </a:solidFill>
              </a:rPr>
              <a:t>codeB</a:t>
            </a:r>
          </a:p>
          <a:p>
            <a:pPr>
              <a:spcBef>
                <a:spcPct val="0"/>
              </a:spcBef>
            </a:pPr>
            <a:r>
              <a:rPr lang="en-US" altLang="x-none" sz="2800" i="0"/>
              <a:t>endloop</a:t>
            </a:r>
            <a:endParaRPr lang="en-CA" altLang="x-none" sz="2800" i="0"/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chemeClr val="accent2"/>
                </a:solidFill>
              </a:rPr>
              <a:t>codeC</a:t>
            </a:r>
          </a:p>
          <a:p>
            <a:pPr>
              <a:spcBef>
                <a:spcPct val="0"/>
              </a:spcBef>
            </a:pPr>
            <a:r>
              <a:rPr lang="en-CA" altLang="x-none" sz="2800" i="0">
                <a:solidFill>
                  <a:srgbClr val="33CC33"/>
                </a:solidFill>
              </a:rPr>
              <a:t>&lt;postCond&gt;</a:t>
            </a:r>
          </a:p>
          <a:p>
            <a:pPr>
              <a:spcBef>
                <a:spcPct val="0"/>
              </a:spcBef>
            </a:pPr>
            <a:endParaRPr lang="en-CA" altLang="x-none" sz="2800" i="0">
              <a:solidFill>
                <a:srgbClr val="33CC33"/>
              </a:solidFill>
            </a:endParaRPr>
          </a:p>
        </p:txBody>
      </p:sp>
      <p:sp>
        <p:nvSpPr>
          <p:cNvPr id="577556" name="Freeform 20"/>
          <p:cNvSpPr>
            <a:spLocks/>
          </p:cNvSpPr>
          <p:nvPr/>
        </p:nvSpPr>
        <p:spPr bwMode="auto">
          <a:xfrm>
            <a:off x="5319713" y="4191000"/>
            <a:ext cx="2641600" cy="1981200"/>
          </a:xfrm>
          <a:custGeom>
            <a:avLst/>
            <a:gdLst>
              <a:gd name="T0" fmla="*/ 1256 w 1664"/>
              <a:gd name="T1" fmla="*/ 0 h 1248"/>
              <a:gd name="T2" fmla="*/ 1496 w 1664"/>
              <a:gd name="T3" fmla="*/ 192 h 1248"/>
              <a:gd name="T4" fmla="*/ 248 w 1664"/>
              <a:gd name="T5" fmla="*/ 1008 h 1248"/>
              <a:gd name="T6" fmla="*/ 8 w 1664"/>
              <a:gd name="T7" fmla="*/ 124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64" h="1248">
                <a:moveTo>
                  <a:pt x="1256" y="0"/>
                </a:moveTo>
                <a:cubicBezTo>
                  <a:pt x="1460" y="12"/>
                  <a:pt x="1664" y="24"/>
                  <a:pt x="1496" y="192"/>
                </a:cubicBezTo>
                <a:cubicBezTo>
                  <a:pt x="1328" y="360"/>
                  <a:pt x="496" y="832"/>
                  <a:pt x="248" y="1008"/>
                </a:cubicBezTo>
                <a:cubicBezTo>
                  <a:pt x="0" y="1184"/>
                  <a:pt x="40" y="1208"/>
                  <a:pt x="8" y="1248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7557" name="Group 21"/>
          <p:cNvGrpSpPr>
            <a:grpSpLocks/>
          </p:cNvGrpSpPr>
          <p:nvPr/>
        </p:nvGrpSpPr>
        <p:grpSpPr bwMode="auto">
          <a:xfrm>
            <a:off x="609600" y="838200"/>
            <a:ext cx="7373938" cy="2058988"/>
            <a:chOff x="384" y="528"/>
            <a:chExt cx="4645" cy="1297"/>
          </a:xfrm>
        </p:grpSpPr>
        <p:grpSp>
          <p:nvGrpSpPr>
            <p:cNvPr id="577558" name="Group 22"/>
            <p:cNvGrpSpPr>
              <a:grpSpLocks/>
            </p:cNvGrpSpPr>
            <p:nvPr/>
          </p:nvGrpSpPr>
          <p:grpSpPr bwMode="auto">
            <a:xfrm>
              <a:off x="1653" y="939"/>
              <a:ext cx="3376" cy="886"/>
              <a:chOff x="2160" y="1870"/>
              <a:chExt cx="3376" cy="886"/>
            </a:xfrm>
          </p:grpSpPr>
          <p:sp>
            <p:nvSpPr>
              <p:cNvPr id="577559" name="Text Box 23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x-none" sz="2800" i="0">
                  <a:solidFill>
                    <a:srgbClr val="33CC33"/>
                  </a:solidFill>
                </a:endParaRPr>
              </a:p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chemeClr val="accent2"/>
                    </a:solidFill>
                  </a:rPr>
                  <a:t>code</a:t>
                </a:r>
                <a:r>
                  <a:rPr lang="en-US" altLang="x-none" sz="2800" i="0">
                    <a:solidFill>
                      <a:schemeClr val="accent2"/>
                    </a:solidFill>
                  </a:rPr>
                  <a:t>C</a:t>
                </a:r>
                <a:endParaRPr lang="en-CA" altLang="x-none" sz="2800" i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77560" name="Text Box 24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226" cy="6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en-CA" altLang="x-none" sz="2800" i="0">
                    <a:solidFill>
                      <a:srgbClr val="33CC33"/>
                    </a:solidFill>
                  </a:rPr>
                  <a:t>&lt;postCond&gt;</a:t>
                </a:r>
              </a:p>
              <a:p>
                <a:pPr>
                  <a:spcBef>
                    <a:spcPct val="0"/>
                  </a:spcBef>
                </a:pPr>
                <a:endParaRPr lang="en-CA" altLang="x-none" sz="3200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577561" name="AutoShape 25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</a:pPr>
                <a:endParaRPr lang="en-US" altLang="x-none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577562" name="Group 26"/>
            <p:cNvGrpSpPr>
              <a:grpSpLocks noChangeAspect="1"/>
            </p:cNvGrpSpPr>
            <p:nvPr/>
          </p:nvGrpSpPr>
          <p:grpSpPr bwMode="auto">
            <a:xfrm>
              <a:off x="384" y="912"/>
              <a:ext cx="705" cy="737"/>
              <a:chOff x="4641" y="2352"/>
              <a:chExt cx="735" cy="768"/>
            </a:xfrm>
          </p:grpSpPr>
          <p:sp>
            <p:nvSpPr>
              <p:cNvPr id="577563" name="Freeform 27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7564" name="Group 28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77565" name="AutoShap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77566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77567" name="Oval 31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577568" name="Picture 3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577569" name="Group 33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77570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3" name="Freeform 3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4" name="Freeform 3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77576" name="Rectangle 40"/>
            <p:cNvSpPr>
              <a:spLocks noChangeArrowheads="1"/>
            </p:cNvSpPr>
            <p:nvPr/>
          </p:nvSpPr>
          <p:spPr bwMode="auto">
            <a:xfrm>
              <a:off x="1200" y="528"/>
              <a:ext cx="2941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CA" altLang="x-none" sz="4400" i="0">
                  <a:solidFill>
                    <a:schemeClr val="tx2"/>
                  </a:solidFill>
                </a:rPr>
                <a:t>Clean up loose ends</a:t>
              </a:r>
              <a:endParaRPr lang="en-US" altLang="x-none" sz="4400" i="0">
                <a:solidFill>
                  <a:schemeClr val="tx2"/>
                </a:solidFill>
              </a:endParaRPr>
            </a:p>
          </p:txBody>
        </p:sp>
      </p:grpSp>
      <p:sp>
        <p:nvSpPr>
          <p:cNvPr id="577577" name="Rectangle 41"/>
          <p:cNvSpPr>
            <a:spLocks noGrp="1" noChangeArrowheads="1"/>
          </p:cNvSpPr>
          <p:nvPr>
            <p:ph idx="1"/>
          </p:nvPr>
        </p:nvSpPr>
        <p:spPr>
          <a:xfrm>
            <a:off x="0" y="304800"/>
            <a:ext cx="9144000" cy="762000"/>
          </a:xfrm>
          <a:noFill/>
          <a:ln/>
        </p:spPr>
        <p:txBody>
          <a:bodyPr/>
          <a:lstStyle/>
          <a:p>
            <a:pPr>
              <a:buFontTx/>
              <a:buNone/>
            </a:pPr>
            <a:r>
              <a:rPr lang="en-US" altLang="x-none" sz="3600">
                <a:solidFill>
                  <a:srgbClr val="FFFF99"/>
                </a:solidFill>
              </a:rPr>
              <a:t>Last Person:</a:t>
            </a:r>
            <a:r>
              <a:rPr lang="en-US" altLang="x-none"/>
              <a:t> Carries baton from </a:t>
            </a:r>
            <a:r>
              <a:rPr lang="en-US" altLang="x-none">
                <a:solidFill>
                  <a:srgbClr val="33CC33"/>
                </a:solidFill>
              </a:rPr>
              <a:t>safe region</a:t>
            </a:r>
            <a:r>
              <a:rPr lang="en-US" altLang="x-none"/>
              <a:t> to finish.</a:t>
            </a:r>
            <a:endParaRPr lang="en-CA" altLang="x-non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7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Insertion Sort</a:t>
            </a:r>
            <a:br>
              <a:rPr lang="en-US" altLang="x-none"/>
            </a:br>
            <a:r>
              <a:rPr lang="en-US" altLang="x-none"/>
              <a:t>as a Relay Race</a:t>
            </a:r>
            <a:endParaRPr lang="en-CA" altLang="x-none"/>
          </a:p>
        </p:txBody>
      </p:sp>
      <p:pic>
        <p:nvPicPr>
          <p:cNvPr id="57856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819400"/>
            <a:ext cx="41751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78564" name="Group 4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578565" name="Oval 5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 useBgFill="1">
          <p:nvSpPr>
            <p:cNvPr id="578566" name="Oval 6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567" name="Freeform 7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8568" name="Freeform 8"/>
          <p:cNvSpPr>
            <a:spLocks noChangeAspect="1"/>
          </p:cNvSpPr>
          <p:nvPr/>
        </p:nvSpPr>
        <p:spPr bwMode="auto">
          <a:xfrm>
            <a:off x="6910388" y="3944938"/>
            <a:ext cx="1951037" cy="1252537"/>
          </a:xfrm>
          <a:custGeom>
            <a:avLst/>
            <a:gdLst>
              <a:gd name="T0" fmla="*/ 364 w 1856"/>
              <a:gd name="T1" fmla="*/ 288 h 1355"/>
              <a:gd name="T2" fmla="*/ 28 w 1856"/>
              <a:gd name="T3" fmla="*/ 768 h 1355"/>
              <a:gd name="T4" fmla="*/ 535 w 1856"/>
              <a:gd name="T5" fmla="*/ 923 h 1355"/>
              <a:gd name="T6" fmla="*/ 888 w 1856"/>
              <a:gd name="T7" fmla="*/ 1233 h 1355"/>
              <a:gd name="T8" fmla="*/ 1301 w 1856"/>
              <a:gd name="T9" fmla="*/ 1293 h 1355"/>
              <a:gd name="T10" fmla="*/ 1804 w 1856"/>
              <a:gd name="T11" fmla="*/ 864 h 1355"/>
              <a:gd name="T12" fmla="*/ 988 w 1856"/>
              <a:gd name="T13" fmla="*/ 96 h 1355"/>
              <a:gd name="T14" fmla="*/ 364 w 1856"/>
              <a:gd name="T15" fmla="*/ 288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8569" name="Text Box 9"/>
          <p:cNvSpPr txBox="1">
            <a:spLocks noChangeAspect="1" noChangeArrowheads="1"/>
          </p:cNvSpPr>
          <p:nvPr/>
        </p:nvSpPr>
        <p:spPr bwMode="auto">
          <a:xfrm>
            <a:off x="7265988" y="40925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88</a:t>
            </a:r>
            <a:endParaRPr lang="en-CA" altLang="x-none" sz="1800" i="0"/>
          </a:p>
        </p:txBody>
      </p:sp>
      <p:sp>
        <p:nvSpPr>
          <p:cNvPr id="578570" name="Text Box 10"/>
          <p:cNvSpPr txBox="1">
            <a:spLocks noChangeAspect="1" noChangeArrowheads="1"/>
          </p:cNvSpPr>
          <p:nvPr/>
        </p:nvSpPr>
        <p:spPr bwMode="auto">
          <a:xfrm>
            <a:off x="7951788" y="41941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14</a:t>
            </a:r>
            <a:endParaRPr lang="en-CA" altLang="x-none" sz="1800" i="0"/>
          </a:p>
        </p:txBody>
      </p:sp>
      <p:sp>
        <p:nvSpPr>
          <p:cNvPr id="578571" name="Text Box 11"/>
          <p:cNvSpPr txBox="1">
            <a:spLocks noChangeAspect="1" noChangeArrowheads="1"/>
          </p:cNvSpPr>
          <p:nvPr/>
        </p:nvSpPr>
        <p:spPr bwMode="auto">
          <a:xfrm>
            <a:off x="7661275" y="4648200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98</a:t>
            </a:r>
            <a:endParaRPr lang="en-CA" altLang="x-none" sz="1800" i="0"/>
          </a:p>
        </p:txBody>
      </p:sp>
      <p:sp>
        <p:nvSpPr>
          <p:cNvPr id="578572" name="Text Box 12"/>
          <p:cNvSpPr txBox="1">
            <a:spLocks noChangeAspect="1" noChangeArrowheads="1"/>
          </p:cNvSpPr>
          <p:nvPr/>
        </p:nvSpPr>
        <p:spPr bwMode="auto">
          <a:xfrm>
            <a:off x="7331075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25</a:t>
            </a:r>
            <a:endParaRPr lang="en-CA" altLang="x-none" sz="1800" i="0"/>
          </a:p>
        </p:txBody>
      </p:sp>
      <p:sp>
        <p:nvSpPr>
          <p:cNvPr id="578573" name="Text Box 13"/>
          <p:cNvSpPr txBox="1">
            <a:spLocks noChangeAspect="1" noChangeArrowheads="1"/>
          </p:cNvSpPr>
          <p:nvPr/>
        </p:nvSpPr>
        <p:spPr bwMode="auto">
          <a:xfrm>
            <a:off x="7691438" y="4400550"/>
            <a:ext cx="6143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62</a:t>
            </a:r>
            <a:endParaRPr lang="en-CA" altLang="x-none" sz="1800" i="0"/>
          </a:p>
        </p:txBody>
      </p:sp>
      <p:sp>
        <p:nvSpPr>
          <p:cNvPr id="578574" name="Text Box 14"/>
          <p:cNvSpPr txBox="1">
            <a:spLocks noChangeAspect="1" noChangeArrowheads="1"/>
          </p:cNvSpPr>
          <p:nvPr/>
        </p:nvSpPr>
        <p:spPr bwMode="auto">
          <a:xfrm>
            <a:off x="7661275" y="408781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52</a:t>
            </a:r>
            <a:endParaRPr lang="en-CA" altLang="x-none" sz="1800" i="0"/>
          </a:p>
        </p:txBody>
      </p:sp>
      <p:sp>
        <p:nvSpPr>
          <p:cNvPr id="578575" name="Text Box 15"/>
          <p:cNvSpPr txBox="1">
            <a:spLocks noChangeAspect="1" noChangeArrowheads="1"/>
          </p:cNvSpPr>
          <p:nvPr/>
        </p:nvSpPr>
        <p:spPr bwMode="auto">
          <a:xfrm>
            <a:off x="8032750" y="484187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79</a:t>
            </a:r>
            <a:endParaRPr lang="en-CA" altLang="x-none" sz="1800" i="0"/>
          </a:p>
        </p:txBody>
      </p:sp>
      <p:sp>
        <p:nvSpPr>
          <p:cNvPr id="578576" name="Text Box 16"/>
          <p:cNvSpPr txBox="1">
            <a:spLocks noChangeAspect="1" noChangeArrowheads="1"/>
          </p:cNvSpPr>
          <p:nvPr/>
        </p:nvSpPr>
        <p:spPr bwMode="auto">
          <a:xfrm>
            <a:off x="8153400" y="44624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30</a:t>
            </a:r>
            <a:endParaRPr lang="en-CA" altLang="x-none" sz="1800" i="0"/>
          </a:p>
        </p:txBody>
      </p:sp>
      <p:sp>
        <p:nvSpPr>
          <p:cNvPr id="578577" name="Text Box 17"/>
          <p:cNvSpPr txBox="1">
            <a:spLocks noChangeAspect="1" noChangeArrowheads="1"/>
          </p:cNvSpPr>
          <p:nvPr/>
        </p:nvSpPr>
        <p:spPr bwMode="auto">
          <a:xfrm>
            <a:off x="8415338" y="4591050"/>
            <a:ext cx="5762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23</a:t>
            </a:r>
            <a:endParaRPr lang="en-CA" altLang="x-none" sz="1800" i="0"/>
          </a:p>
        </p:txBody>
      </p:sp>
      <p:sp>
        <p:nvSpPr>
          <p:cNvPr id="578578" name="Rectangle 18"/>
          <p:cNvSpPr>
            <a:spLocks noChangeAspect="1" noChangeArrowheads="1"/>
          </p:cNvSpPr>
          <p:nvPr/>
        </p:nvSpPr>
        <p:spPr bwMode="auto">
          <a:xfrm>
            <a:off x="7037388" y="4352925"/>
            <a:ext cx="412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x-none" sz="1800" i="0"/>
              <a:t>31</a:t>
            </a:r>
            <a:endParaRPr lang="en-CA" altLang="x-none" sz="18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F46216B-77A9-411A-B9D3-5023FCB70208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11375</TotalTime>
  <Words>10928</Words>
  <Application>Microsoft Macintosh PowerPoint</Application>
  <PresentationFormat>On-screen Show (4:3)</PresentationFormat>
  <Paragraphs>4537</Paragraphs>
  <Slides>299</Slides>
  <Notes>1</Notes>
  <HiddenSlides>0</HiddenSlides>
  <MMClips>1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299</vt:i4>
      </vt:variant>
    </vt:vector>
  </HeadingPairs>
  <TitlesOfParts>
    <vt:vector size="310" baseType="lpstr">
      <vt:lpstr>Arial Black</vt:lpstr>
      <vt:lpstr>Calibri</vt:lpstr>
      <vt:lpstr>Calibri Light</vt:lpstr>
      <vt:lpstr>Arial</vt:lpstr>
      <vt:lpstr>Arial Rounded MT Bold</vt:lpstr>
      <vt:lpstr>Symbol</vt:lpstr>
      <vt:lpstr>Tahoma</vt:lpstr>
      <vt:lpstr>Times New Roman</vt:lpstr>
      <vt:lpstr>Office Theme</vt:lpstr>
      <vt:lpstr>Equation</vt:lpstr>
      <vt:lpstr>Clip</vt:lpstr>
      <vt:lpstr>Iterative Algorithms  &amp; Loop Invariants </vt:lpstr>
      <vt:lpstr>Assertions</vt:lpstr>
      <vt:lpstr>PowerPoint Presentation</vt:lpstr>
      <vt:lpstr>A Sequence of Actions</vt:lpstr>
      <vt:lpstr>A Sequence of Actions</vt:lpstr>
      <vt:lpstr>A Sequence of Actions</vt:lpstr>
      <vt:lpstr>A Sequence of Actions</vt:lpstr>
      <vt:lpstr>Purpose of Assertions</vt:lpstr>
      <vt:lpstr>Definition of Assertions</vt:lpstr>
      <vt:lpstr>Definition of Assertions</vt:lpstr>
      <vt:lpstr>Definition of Assertions</vt:lpstr>
      <vt:lpstr>Don't Be Frightened</vt:lpstr>
      <vt:lpstr>Value Correctness</vt:lpstr>
      <vt:lpstr>PowerPoint Presentation</vt:lpstr>
      <vt:lpstr>A Sequence of Actions</vt:lpstr>
      <vt:lpstr>A Sequence of Actions</vt:lpstr>
      <vt:lpstr>A Sequence of Actions</vt:lpstr>
      <vt:lpstr>A Sequence of Actions</vt:lpstr>
      <vt:lpstr>A Sequence of Actions</vt:lpstr>
      <vt:lpstr>A Sequence of Actions</vt:lpstr>
      <vt:lpstr>A Sequence of Actions</vt:lpstr>
      <vt:lpstr>Definition of Correctness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Partial Correctness</vt:lpstr>
      <vt:lpstr>Loop Invariants</vt:lpstr>
      <vt:lpstr>Loop Invariants</vt:lpstr>
      <vt:lpstr>Algorithm Termination</vt:lpstr>
      <vt:lpstr>Two Key Types of Algorithms</vt:lpstr>
      <vt:lpstr>Iterative Algorithms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Ending The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This completes  One Higher Level Abstract View of Iterative Algorithms </vt:lpstr>
      <vt:lpstr>Simple Example</vt:lpstr>
      <vt:lpstr>Reconsidering Simple Examples</vt:lpstr>
      <vt:lpstr>Code  Representation of an Algorithm</vt:lpstr>
      <vt:lpstr>Higher Level Abstract View Representation of an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Defining Measure of Progress</vt:lpstr>
      <vt:lpstr>Define Step</vt:lpstr>
      <vt:lpstr>Define Step</vt:lpstr>
      <vt:lpstr>Making progress while Maintaining the loop invariant</vt:lpstr>
      <vt:lpstr>PowerPoint Presentation</vt:lpstr>
      <vt:lpstr>Running Time </vt:lpstr>
      <vt:lpstr>Running Time </vt:lpstr>
      <vt:lpstr>PowerPoint Presentation</vt:lpstr>
      <vt:lpstr>Yet Another Abstract View</vt:lpstr>
      <vt:lpstr>PowerPoint Presentation</vt:lpstr>
      <vt:lpstr>PowerPoint Presentation</vt:lpstr>
      <vt:lpstr>PowerPoint Presentation</vt:lpstr>
      <vt:lpstr>Insertion Sort as a Relay Race</vt:lpstr>
      <vt:lpstr>Establish Loop Invariant from preconditions</vt:lpstr>
      <vt:lpstr>Maintaining Loop Invariant</vt:lpstr>
      <vt:lpstr>Maintaining Loop Invariant</vt:lpstr>
      <vt:lpstr>Maintaining Loop Invariant</vt:lpstr>
      <vt:lpstr>Maintaining Loop Invariant</vt:lpstr>
      <vt:lpstr>Maintaining Loop Invariant</vt:lpstr>
      <vt:lpstr>Maintaining Loop Invariant</vt:lpstr>
      <vt:lpstr>Maintaining Loop Invariant</vt:lpstr>
      <vt:lpstr>Maintaining Loop Invariant</vt:lpstr>
      <vt:lpstr>Maintaining Loop Invariant</vt:lpstr>
      <vt:lpstr>Clean up loose ends</vt:lpstr>
      <vt:lpstr>Ok I know you knew Insertion Sort</vt:lpstr>
      <vt:lpstr>Explaining Insertion Sort</vt:lpstr>
      <vt:lpstr>Explaining Selection Sort</vt:lpstr>
      <vt:lpstr>Designing an Algorithm  Designing algorithms is an art form.</vt:lpstr>
      <vt:lpstr>Designing Loop Invariants</vt:lpstr>
      <vt:lpstr>Use This Process</vt:lpstr>
      <vt:lpstr>Don’t start coding</vt:lpstr>
      <vt:lpstr>Exemplification: Try solving the problem  on small input examples.</vt:lpstr>
      <vt:lpstr>Start with Small Steps</vt:lpstr>
      <vt:lpstr>Picture from the Middle</vt:lpstr>
      <vt:lpstr>The Work Completed</vt:lpstr>
      <vt:lpstr>Flow Smoothly</vt:lpstr>
      <vt:lpstr>Ask for 100%</vt:lpstr>
      <vt:lpstr>Ask for 100% </vt:lpstr>
      <vt:lpstr>Ask for 100% </vt:lpstr>
      <vt:lpstr>Ask for 100% </vt:lpstr>
      <vt:lpstr>No Assumptions: </vt:lpstr>
      <vt:lpstr>Know What a LI Is Not</vt:lpstr>
      <vt:lpstr>Differentiating between Iterations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Typical Types of Loop Invariants</vt:lpstr>
      <vt:lpstr>More of the Input  Loop Invariant</vt:lpstr>
      <vt:lpstr>Loop Invariants and Deterministic Finite Automaton</vt:lpstr>
      <vt:lpstr>More of the Input  Loop Invariant</vt:lpstr>
      <vt:lpstr>More of the Input  Loop Invariant</vt:lpstr>
      <vt:lpstr>More of the Input  Loop Invariant</vt:lpstr>
      <vt:lpstr>Insertion Sort</vt:lpstr>
      <vt:lpstr>Insertion Sort</vt:lpstr>
      <vt:lpstr>More of the Input  Loop Invariant</vt:lpstr>
      <vt:lpstr>More of the Input  Loop Invariant</vt:lpstr>
      <vt:lpstr>More of the Input  Loop Invariant</vt:lpstr>
      <vt:lpstr>More of the Input  Loop Invariant</vt:lpstr>
      <vt:lpstr>More of the Input  Loop Invariant</vt:lpstr>
      <vt:lpstr>Longest Block of Ones</vt:lpstr>
      <vt:lpstr>Longest Block of Ones</vt:lpstr>
      <vt:lpstr>Longest Block of Ones</vt:lpstr>
      <vt:lpstr>Typical Types of Loop Invariants</vt:lpstr>
      <vt:lpstr>More of the Output Loop Invariant</vt:lpstr>
      <vt:lpstr>Selection Sort</vt:lpstr>
      <vt:lpstr>Typical Types of Loop Invariants</vt:lpstr>
      <vt:lpstr>Define Problem: Binary Search</vt:lpstr>
      <vt:lpstr>Define Loop Invariant</vt:lpstr>
      <vt:lpstr>Define Loop Invariant</vt:lpstr>
      <vt:lpstr>Define Step</vt:lpstr>
      <vt:lpstr>Define Step</vt:lpstr>
      <vt:lpstr>Define Step</vt:lpstr>
      <vt:lpstr>Define Step</vt:lpstr>
      <vt:lpstr>Make Progress</vt:lpstr>
      <vt:lpstr>Initial Conditions</vt:lpstr>
      <vt:lpstr>Ending Algorithm</vt:lpstr>
      <vt:lpstr>If key not in original list</vt:lpstr>
      <vt:lpstr>Running Time </vt:lpstr>
      <vt:lpstr>PowerPoint Presentation</vt:lpstr>
      <vt:lpstr>PowerPoint Presentation</vt:lpstr>
      <vt:lpstr>Make Precise Definitions</vt:lpstr>
      <vt:lpstr>Make Precise Definitions</vt:lpstr>
      <vt:lpstr>Make Precise Definitions</vt:lpstr>
      <vt:lpstr>Make Precise Definitions</vt:lpstr>
      <vt:lpstr>Common Bugs</vt:lpstr>
      <vt:lpstr>Common Bugs</vt:lpstr>
      <vt:lpstr>Common Bugs</vt:lpstr>
      <vt:lpstr>Common Bugs</vt:lpstr>
      <vt:lpstr>Common Bugs</vt:lpstr>
      <vt:lpstr>Why is Binary Search so Easy to Get Wrong?</vt:lpstr>
      <vt:lpstr>Moral</vt:lpstr>
      <vt:lpstr>Loop Invariants  for Iterative Algorithms</vt:lpstr>
      <vt:lpstr>Define Problem: Binary Search Tree</vt:lpstr>
      <vt:lpstr>Binary Search Tree</vt:lpstr>
      <vt:lpstr>Define Loop Invariant</vt:lpstr>
      <vt:lpstr>Define Step</vt:lpstr>
      <vt:lpstr>PowerPoint Presentation</vt:lpstr>
      <vt:lpstr>Loop Invariants  for Iterative Algorithms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“Partitioning” Problem (used in quicksort)</vt:lpstr>
      <vt:lpstr>Define Loop Invariant</vt:lpstr>
      <vt:lpstr>Defining Measure of Progress</vt:lpstr>
      <vt:lpstr>Define Step</vt:lpstr>
      <vt:lpstr>Define Step</vt:lpstr>
      <vt:lpstr>Define Step</vt:lpstr>
      <vt:lpstr>PowerPoint Presentation</vt:lpstr>
      <vt:lpstr>Running Time </vt:lpstr>
      <vt:lpstr>PowerPoint Presentation</vt:lpstr>
      <vt:lpstr>PowerPoint Presentation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</vt:lpstr>
      <vt:lpstr> </vt:lpstr>
      <vt:lpstr>RadixSort   </vt:lpstr>
      <vt:lpstr>RadixSort   </vt:lpstr>
      <vt:lpstr>RadixSort   </vt:lpstr>
      <vt:lpstr>RadixSort    </vt:lpstr>
      <vt:lpstr>RadixSort   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CountingSort</vt:lpstr>
      <vt:lpstr>Radix/Counting Sort</vt:lpstr>
      <vt:lpstr>Radix/Counting Sort</vt:lpstr>
      <vt:lpstr>Radix/Counting Sort</vt:lpstr>
      <vt:lpstr>Radix/Counting Sort</vt:lpstr>
      <vt:lpstr>Radix/Counting Sort</vt:lpstr>
      <vt:lpstr>Radix/Counting Sort</vt:lpstr>
      <vt:lpstr>End Iterative Algorithms</vt:lpstr>
      <vt:lpstr>The Goal is to UNDERSTAND Algorithms</vt:lpstr>
      <vt:lpstr>Representation: Understand the relationship between different representations of the same information or idea</vt:lpstr>
      <vt:lpstr>Different Representations of Algorithms</vt:lpstr>
      <vt:lpstr>Code  Representation of an Algorithm</vt:lpstr>
      <vt:lpstr>Code  Representation of an Algorithm</vt:lpstr>
      <vt:lpstr>Running Example  Representation of an Algorithm</vt:lpstr>
      <vt:lpstr>Running Example  Representation of an Algorithm</vt:lpstr>
      <vt:lpstr>Running Example  Representation of an Algorithm</vt:lpstr>
      <vt:lpstr>Running Example  Representation of an Algorithm</vt:lpstr>
      <vt:lpstr>DFA and Turing Machines Representation of an Algorithm</vt:lpstr>
      <vt:lpstr>DFA and Turing Machines Representation of an Algorithm</vt:lpstr>
      <vt:lpstr>Higher Level Abstract View Representation of an Algorithm</vt:lpstr>
      <vt:lpstr>Levels of Abstraction</vt:lpstr>
      <vt:lpstr>Higher Level Abstract View Representation of an Algorithm</vt:lpstr>
      <vt:lpstr>Abstract away the inessential features of a problem</vt:lpstr>
      <vt:lpstr>Specifying a Computational  Problem</vt:lpstr>
      <vt:lpstr>Definition of Correctness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</vt:vector>
  </TitlesOfParts>
  <Company>York University</Company>
  <LinksUpToDate>false</LinksUpToDate>
  <SharedDoc>false</SharedDoc>
  <HyperlinksChanged>false</HyperlinksChanged>
  <AppVersion>15.0030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James</cp:lastModifiedBy>
  <cp:revision>200</cp:revision>
  <dcterms:created xsi:type="dcterms:W3CDTF">2000-08-14T20:34:24Z</dcterms:created>
  <dcterms:modified xsi:type="dcterms:W3CDTF">2017-01-17T21:19:42Z</dcterms:modified>
</cp:coreProperties>
</file>